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67" r:id="rId5"/>
  </p:sldMasterIdLst>
  <p:handoutMasterIdLst>
    <p:handoutMasterId r:id="rId21"/>
  </p:handoutMasterIdLst>
  <p:sldIdLst>
    <p:sldId id="257" r:id="rId6"/>
    <p:sldId id="258" r:id="rId7"/>
    <p:sldId id="265" r:id="rId8"/>
    <p:sldId id="266" r:id="rId9"/>
    <p:sldId id="267" r:id="rId10"/>
    <p:sldId id="269" r:id="rId11"/>
    <p:sldId id="282" r:id="rId12"/>
    <p:sldId id="270" r:id="rId13"/>
    <p:sldId id="271" r:id="rId14"/>
    <p:sldId id="272" r:id="rId15"/>
    <p:sldId id="275" r:id="rId16"/>
    <p:sldId id="277" r:id="rId17"/>
    <p:sldId id="268" r:id="rId18"/>
    <p:sldId id="280" r:id="rId19"/>
    <p:sldId id="28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0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>
      <p:cViewPr varScale="1">
        <p:scale>
          <a:sx n="74" d="100"/>
          <a:sy n="74" d="100"/>
        </p:scale>
        <p:origin x="112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B40A3-3435-48FA-A425-971DA3CD8874}" type="datetimeFigureOut">
              <a:rPr lang="cs-CZ" smtClean="0"/>
              <a:t>27. 8. 2015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19250" y="450850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94116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250" y="5876925"/>
            <a:ext cx="7129463" cy="720725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22152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94340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4149080"/>
            <a:ext cx="7417495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971600" y="4581748"/>
            <a:ext cx="7417917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827584" y="1887273"/>
            <a:ext cx="66247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prstClr val="white"/>
                </a:solidFill>
              </a:rPr>
              <a:t>Děkujeme za pozornost</a:t>
            </a:r>
            <a:endParaRPr lang="cs-CZ" sz="5000" b="1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237312"/>
            <a:ext cx="4011427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759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32117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321175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295275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764704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9632" y="414908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260054" y="458174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768647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Děkuji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4" y="548680"/>
            <a:ext cx="5504836" cy="1440000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263307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62106" y="2508850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22906" y="4293096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797152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672" y="5445225"/>
            <a:ext cx="7129463" cy="64807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597" y="6237312"/>
            <a:ext cx="4011427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868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60878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952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608785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025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3240360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328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26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cr.cz/cz/Aktuality/Kriteria-hodnoceni-podminek,-prubehu-a-vysledk-(5)" TargetMode="External"/><Relationship Id="rId2" Type="http://schemas.openxmlformats.org/officeDocument/2006/relationships/hyperlink" Target="http://www.csicr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cr.cz/cz/home" TargetMode="External"/><Relationship Id="rId2" Type="http://schemas.openxmlformats.org/officeDocument/2006/relationships/hyperlink" Target="http://www.csicr.cz/getattachment/c74cea63-2f5e-4709-92ee-6693c6f0de91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icr.cz/cz/Informacni-systemy-QL/Registracni-formula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i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cs-CZ" dirty="0" smtClean="0"/>
              <a:t>Porada ředitelů škol a školských zařízení</a:t>
            </a:r>
          </a:p>
          <a:p>
            <a:pPr algn="ctr"/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Mgr. Ivana Přichystalová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zástupkyně ředitelky Jihomoravského inspektorátu ČŠI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Brno, 26</a:t>
            </a:r>
            <a:r>
              <a:rPr lang="cs-CZ" dirty="0"/>
              <a:t>. a 27. srpna 2015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2636912"/>
            <a:ext cx="8208144" cy="3744838"/>
          </a:xfrm>
        </p:spPr>
        <p:txBody>
          <a:bodyPr/>
          <a:lstStyle/>
          <a:p>
            <a:endParaRPr lang="cs-CZ" sz="3600" dirty="0" smtClean="0"/>
          </a:p>
          <a:p>
            <a:r>
              <a:rPr lang="cs-CZ" sz="3600" dirty="0" smtClean="0"/>
              <a:t>Publikovaná na </a:t>
            </a:r>
            <a:r>
              <a:rPr lang="cs-CZ" sz="3600" dirty="0" smtClean="0">
                <a:hlinkClick r:id="rId2"/>
              </a:rPr>
              <a:t>www.csicr.cz</a:t>
            </a:r>
            <a:endParaRPr lang="cs-CZ" sz="3600" dirty="0" smtClean="0"/>
          </a:p>
          <a:p>
            <a:r>
              <a:rPr lang="cs-CZ" sz="3600" dirty="0" smtClean="0"/>
              <a:t>Nový koncept – </a:t>
            </a:r>
            <a:r>
              <a:rPr lang="cs-CZ" sz="3600" dirty="0" smtClean="0">
                <a:hlinkClick r:id="rId3"/>
              </a:rPr>
              <a:t>model kvalitní školy </a:t>
            </a:r>
            <a:endParaRPr lang="cs-CZ" sz="3600" dirty="0" smtClean="0"/>
          </a:p>
          <a:p>
            <a:r>
              <a:rPr lang="cs-CZ" sz="3600" dirty="0" smtClean="0"/>
              <a:t>Modifikace pro jednotlivé typy </a:t>
            </a:r>
            <a:r>
              <a:rPr lang="cs-CZ" sz="3600" dirty="0" smtClean="0"/>
              <a:t>škol</a:t>
            </a:r>
            <a:endParaRPr lang="cs-CZ" sz="3600" dirty="0" smtClean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Kritéria hodnocení podmínek, průběhu a výsledků vzdělávání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9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503548" y="2132856"/>
            <a:ext cx="8136904" cy="4536503"/>
          </a:xfrm>
        </p:spPr>
        <p:txBody>
          <a:bodyPr anchor="t"/>
          <a:lstStyle/>
          <a:p>
            <a:pPr lvl="0" algn="just"/>
            <a:r>
              <a:rPr lang="cs-CZ" dirty="0" smtClean="0"/>
              <a:t>Struktura - 6 základních </a:t>
            </a:r>
            <a:r>
              <a:rPr lang="cs-CZ" dirty="0" smtClean="0"/>
              <a:t>oblastí, v každé 3–5  kritérií</a:t>
            </a:r>
          </a:p>
          <a:p>
            <a:pPr lvl="0" algn="just"/>
            <a:r>
              <a:rPr lang="cs-CZ" dirty="0" smtClean="0"/>
              <a:t>Vysvětlení kritéria – popis ideálního stavu</a:t>
            </a:r>
          </a:p>
          <a:p>
            <a:pPr lvl="0" algn="just"/>
            <a:r>
              <a:rPr lang="cs-CZ" dirty="0"/>
              <a:t>S</a:t>
            </a:r>
            <a:r>
              <a:rPr lang="cs-CZ" dirty="0" smtClean="0"/>
              <a:t>tabilita v čase</a:t>
            </a:r>
          </a:p>
          <a:p>
            <a:pPr algn="just"/>
            <a:r>
              <a:rPr lang="cs-CZ" dirty="0"/>
              <a:t>Postupně využitelná i školami pro vlastní hodnocení a zřizovateli</a:t>
            </a:r>
          </a:p>
          <a:p>
            <a:pPr lvl="0" algn="just"/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/>
              <a:t>Model kvalitní školy</a:t>
            </a:r>
            <a:endParaRPr lang="cs-CZ" dirty="0"/>
          </a:p>
        </p:txBody>
      </p:sp>
      <p:sp>
        <p:nvSpPr>
          <p:cNvPr id="6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36712"/>
            <a:ext cx="8712968" cy="1296144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cs-CZ" sz="3200" dirty="0" smtClean="0"/>
              <a:t>Kritéria pro hodnocení podmínek, průběhu </a:t>
            </a:r>
            <a:br>
              <a:rPr lang="cs-CZ" sz="3200" dirty="0" smtClean="0"/>
            </a:br>
            <a:r>
              <a:rPr lang="cs-CZ" sz="3200" dirty="0" smtClean="0"/>
              <a:t>a výsledků vzdělávání (model kvalitní školy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7293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503548" y="1556792"/>
            <a:ext cx="8136904" cy="5040560"/>
          </a:xfrm>
        </p:spPr>
        <p:txBody>
          <a:bodyPr anchor="ctr"/>
          <a:lstStyle/>
          <a:p>
            <a:pPr lvl="0" algn="just"/>
            <a:r>
              <a:rPr lang="cs-CZ" sz="3600" dirty="0" smtClean="0"/>
              <a:t>Koncepce a rámec školy</a:t>
            </a:r>
            <a:endParaRPr lang="cs-CZ" sz="3600" dirty="0"/>
          </a:p>
          <a:p>
            <a:pPr lvl="0" algn="just"/>
            <a:r>
              <a:rPr lang="cs-CZ" sz="3600" dirty="0" smtClean="0"/>
              <a:t>Pedagogické vedení školy</a:t>
            </a:r>
            <a:endParaRPr lang="cs-CZ" sz="3600" dirty="0"/>
          </a:p>
          <a:p>
            <a:pPr lvl="0" algn="just"/>
            <a:r>
              <a:rPr lang="cs-CZ" sz="3600" dirty="0" smtClean="0"/>
              <a:t>Kvalita pedagogického sboru</a:t>
            </a:r>
          </a:p>
          <a:p>
            <a:pPr lvl="0" algn="just"/>
            <a:r>
              <a:rPr lang="cs-CZ" sz="3600" dirty="0" smtClean="0"/>
              <a:t>Výuka</a:t>
            </a:r>
          </a:p>
          <a:p>
            <a:pPr lvl="0" algn="just"/>
            <a:r>
              <a:rPr lang="cs-CZ" sz="3600" dirty="0" smtClean="0"/>
              <a:t>Vzdělávací výsledky žáků</a:t>
            </a:r>
          </a:p>
          <a:p>
            <a:pPr lvl="0" algn="just"/>
            <a:r>
              <a:rPr lang="cs-CZ" sz="3600" dirty="0" smtClean="0"/>
              <a:t>Podpora školy žákům (rovné příležitosti)</a:t>
            </a:r>
            <a:endParaRPr lang="cs-CZ" sz="36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92088" y="836713"/>
            <a:ext cx="8712968" cy="864096"/>
          </a:xfrm>
        </p:spPr>
        <p:txBody>
          <a:bodyPr anchor="ctr"/>
          <a:lstStyle/>
          <a:p>
            <a:r>
              <a:rPr lang="cs-CZ" dirty="0" smtClean="0"/>
              <a:t>Model kvalitní školy </a:t>
            </a:r>
            <a:r>
              <a:rPr lang="cs-CZ" dirty="0" smtClean="0"/>
              <a:t>– oblasti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cs-CZ" dirty="0" smtClean="0">
                <a:hlinkClick r:id="rId2"/>
              </a:rPr>
              <a:t>Model kvalitní školy</a:t>
            </a:r>
            <a:endParaRPr lang="cs-CZ" dirty="0"/>
          </a:p>
        </p:txBody>
      </p:sp>
      <p:sp>
        <p:nvSpPr>
          <p:cNvPr id="2" name="Tlačítko akce: Dokument 1">
            <a:hlinkClick r:id="rId3" highlightClick="1"/>
          </p:cNvPr>
          <p:cNvSpPr/>
          <p:nvPr/>
        </p:nvSpPr>
        <p:spPr>
          <a:xfrm>
            <a:off x="7740650" y="2348880"/>
            <a:ext cx="647774" cy="64807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30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2060848"/>
            <a:ext cx="8208144" cy="4320902"/>
          </a:xfrm>
        </p:spPr>
        <p:txBody>
          <a:bodyPr/>
          <a:lstStyle/>
          <a:p>
            <a:r>
              <a:rPr lang="cs-CZ" sz="3600" dirty="0"/>
              <a:t>Inspekční </a:t>
            </a:r>
            <a:r>
              <a:rPr lang="cs-CZ" sz="3600" dirty="0" smtClean="0"/>
              <a:t>činnost na místě</a:t>
            </a:r>
          </a:p>
          <a:p>
            <a:r>
              <a:rPr lang="cs-CZ" sz="3600" dirty="0" smtClean="0"/>
              <a:t>Inspekční </a:t>
            </a:r>
            <a:r>
              <a:rPr lang="cs-CZ" sz="3600" dirty="0" smtClean="0"/>
              <a:t>elektronické </a:t>
            </a:r>
            <a:r>
              <a:rPr lang="cs-CZ" sz="3600" dirty="0"/>
              <a:t>zjišťování </a:t>
            </a:r>
            <a:r>
              <a:rPr lang="cs-CZ" sz="3600" dirty="0" smtClean="0"/>
              <a:t>(případně elektronické ankety) v systému </a:t>
            </a:r>
            <a:r>
              <a:rPr lang="cs-CZ" sz="3600" dirty="0" err="1" smtClean="0"/>
              <a:t>InspIS</a:t>
            </a:r>
            <a:r>
              <a:rPr lang="cs-CZ" sz="3600" dirty="0" smtClean="0"/>
              <a:t> DATA</a:t>
            </a:r>
          </a:p>
          <a:p>
            <a:r>
              <a:rPr lang="cs-CZ" sz="3600" dirty="0"/>
              <a:t>V</a:t>
            </a:r>
            <a:r>
              <a:rPr lang="cs-CZ" sz="3600" dirty="0" smtClean="0"/>
              <a:t>ýběrové </a:t>
            </a:r>
            <a:r>
              <a:rPr lang="cs-CZ" sz="3600" dirty="0" smtClean="0"/>
              <a:t>zjišťování výsledků vzdělávání prostřednictvím systému </a:t>
            </a:r>
            <a:r>
              <a:rPr lang="cs-CZ" sz="3600" dirty="0" err="1" smtClean="0"/>
              <a:t>InspIS</a:t>
            </a:r>
            <a:r>
              <a:rPr lang="cs-CZ" sz="3600" dirty="0" smtClean="0"/>
              <a:t> SET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Formy inspekční činnosti</a:t>
            </a:r>
            <a:endParaRPr lang="cs-CZ" dirty="0"/>
          </a:p>
          <a:p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628800"/>
            <a:ext cx="8208144" cy="4752950"/>
          </a:xfrm>
        </p:spPr>
        <p:txBody>
          <a:bodyPr/>
          <a:lstStyle/>
          <a:p>
            <a:r>
              <a:rPr lang="cs-CZ" dirty="0" smtClean="0"/>
              <a:t>Aktualizace </a:t>
            </a:r>
            <a:r>
              <a:rPr lang="cs-CZ" dirty="0" smtClean="0"/>
              <a:t>údajů </a:t>
            </a:r>
            <a:r>
              <a:rPr lang="cs-CZ" dirty="0" smtClean="0"/>
              <a:t>o škole v systému </a:t>
            </a:r>
            <a:r>
              <a:rPr lang="cs-CZ" dirty="0" err="1" smtClean="0"/>
              <a:t>InspIS</a:t>
            </a:r>
            <a:r>
              <a:rPr lang="cs-CZ" dirty="0" smtClean="0"/>
              <a:t> DATA </a:t>
            </a:r>
            <a:r>
              <a:rPr lang="cs-CZ" dirty="0" smtClean="0"/>
              <a:t>– důležité pro komunikaci s ČŠI</a:t>
            </a:r>
            <a:endParaRPr lang="cs-CZ" dirty="0" smtClean="0"/>
          </a:p>
          <a:p>
            <a:r>
              <a:rPr lang="cs-CZ" dirty="0" smtClean="0"/>
              <a:t>Pokud se změna týká </a:t>
            </a:r>
            <a:r>
              <a:rPr lang="cs-CZ" dirty="0" smtClean="0">
                <a:solidFill>
                  <a:srgbClr val="0070C0"/>
                </a:solidFill>
              </a:rPr>
              <a:t>názvu školy, sídla, vykonávané činnosti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osoby ředitele školy</a:t>
            </a:r>
            <a:r>
              <a:rPr lang="cs-CZ" dirty="0" smtClean="0"/>
              <a:t>, nemůže ji škola provést sama v administraci </a:t>
            </a:r>
            <a:r>
              <a:rPr lang="cs-CZ" dirty="0" smtClean="0"/>
              <a:t>systému, je třeba o </a:t>
            </a:r>
            <a:r>
              <a:rPr lang="cs-CZ" smtClean="0"/>
              <a:t>ni požádat </a:t>
            </a:r>
            <a:endParaRPr lang="cs-CZ" dirty="0" smtClean="0"/>
          </a:p>
          <a:p>
            <a:r>
              <a:rPr lang="cs-CZ" dirty="0" smtClean="0"/>
              <a:t>Žádost o změnu </a:t>
            </a:r>
            <a:r>
              <a:rPr lang="cs-CZ" dirty="0" smtClean="0">
                <a:solidFill>
                  <a:srgbClr val="FF0000"/>
                </a:solidFill>
              </a:rPr>
              <a:t>osoby ředitele </a:t>
            </a:r>
            <a:r>
              <a:rPr lang="cs-CZ" dirty="0" smtClean="0"/>
              <a:t>na </a:t>
            </a:r>
            <a:r>
              <a:rPr lang="cs-CZ" dirty="0" err="1" smtClean="0"/>
              <a:t>InspIS</a:t>
            </a:r>
            <a:r>
              <a:rPr lang="cs-CZ" dirty="0" smtClean="0"/>
              <a:t> HELPDESK – postup při změně ředitele </a:t>
            </a:r>
            <a:r>
              <a:rPr lang="cs-CZ" dirty="0"/>
              <a:t>na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www.csicr.cz/cz/Informacni-systemy-QL/Registracni-formular</a:t>
            </a:r>
            <a:endParaRPr lang="cs-CZ" dirty="0" smtClean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3600" dirty="0" smtClean="0"/>
              <a:t>Změny v rejstříku škol a školských zařízení</a:t>
            </a:r>
            <a:endParaRPr lang="cs-CZ" sz="36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78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Mgr. Ivana Přichystalová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zástupkyně ředitelky Jihomoravského inspektorátu ČŠI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253298" y="5388951"/>
            <a:ext cx="5190910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800" baseline="0" dirty="0" smtClean="0"/>
              <a:t>Křížová 22, 603 </a:t>
            </a:r>
            <a:r>
              <a:rPr lang="cs-CZ" dirty="0" smtClean="0"/>
              <a:t>00, Brno </a:t>
            </a:r>
            <a:endParaRPr lang="cs-CZ" sz="1800" baseline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Tel.: +420 543</a:t>
            </a:r>
            <a:r>
              <a:rPr lang="cs-CZ" sz="1800" dirty="0" smtClean="0"/>
              <a:t> 541 231</a:t>
            </a:r>
            <a:endParaRPr lang="cs-CZ" dirty="0" smtClean="0">
              <a:latin typeface="Calibri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Email: ivana.prichystalova@csicr.cz 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ǀ </a:t>
            </a:r>
            <a:r>
              <a:rPr lang="cs-CZ" sz="1800" b="1" baseline="0" dirty="0" smtClean="0">
                <a:solidFill>
                  <a:srgbClr val="C60C30"/>
                </a:solidFill>
              </a:rPr>
              <a:t>www.csicr.cz</a:t>
            </a:r>
            <a:endParaRPr lang="cs-CZ" b="1" dirty="0" smtClean="0">
              <a:solidFill>
                <a:srgbClr val="C60C3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4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sz="4000" dirty="0" smtClean="0"/>
              <a:t>Plán hlavních úkolů ČŠI na školní rok 2015/2016</a:t>
            </a:r>
          </a:p>
          <a:p>
            <a:r>
              <a:rPr lang="cs-CZ" sz="4000" dirty="0" smtClean="0"/>
              <a:t>Kritéria hodnocení podmínek, průběhu  a výsledků vzdělávání</a:t>
            </a:r>
          </a:p>
          <a:p>
            <a:r>
              <a:rPr lang="cs-CZ" sz="4000" dirty="0" smtClean="0"/>
              <a:t>Formy inspekční činnosti</a:t>
            </a:r>
            <a:endParaRPr lang="cs-CZ" sz="4000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2636912"/>
            <a:ext cx="8208144" cy="3744838"/>
          </a:xfrm>
        </p:spPr>
        <p:txBody>
          <a:bodyPr/>
          <a:lstStyle/>
          <a:p>
            <a:r>
              <a:rPr lang="cs-CZ" sz="3600" dirty="0" smtClean="0"/>
              <a:t>Publikovaný na </a:t>
            </a:r>
            <a:r>
              <a:rPr lang="cs-CZ" sz="3600" dirty="0" smtClean="0">
                <a:hlinkClick r:id="rId2"/>
              </a:rPr>
              <a:t>www.csicr.cz</a:t>
            </a:r>
            <a:endParaRPr lang="cs-CZ" sz="3600" dirty="0" smtClean="0"/>
          </a:p>
          <a:p>
            <a:r>
              <a:rPr lang="cs-CZ" sz="3600" dirty="0" smtClean="0"/>
              <a:t>Členěný do 4 částí jako v loňském školním roce</a:t>
            </a:r>
          </a:p>
          <a:p>
            <a:r>
              <a:rPr lang="cs-CZ" sz="3600" dirty="0" smtClean="0"/>
              <a:t>Podrobnosti k hodnocení podmínek, průběhu a výsledků vzdělávání v příloze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Plán hlavních </a:t>
            </a:r>
            <a:r>
              <a:rPr lang="cs-CZ" dirty="0"/>
              <a:t>úkolů ČŠI na školní rok 2015/2016</a:t>
            </a:r>
          </a:p>
          <a:p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82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2276475"/>
            <a:ext cx="8208144" cy="4105275"/>
          </a:xfrm>
        </p:spPr>
        <p:txBody>
          <a:bodyPr/>
          <a:lstStyle/>
          <a:p>
            <a:pPr algn="just"/>
            <a:r>
              <a:rPr lang="cs-CZ" dirty="0" smtClean="0"/>
              <a:t>Vyhází z úkolů stanovených školským zákonem </a:t>
            </a:r>
          </a:p>
          <a:p>
            <a:r>
              <a:rPr lang="cs-CZ" dirty="0" smtClean="0"/>
              <a:t>Zahrnuje hodnocení, kontrolu a veřejnosprávní kontrolu</a:t>
            </a:r>
          </a:p>
          <a:p>
            <a:pPr algn="just"/>
            <a:r>
              <a:rPr lang="cs-CZ" dirty="0">
                <a:solidFill>
                  <a:srgbClr val="0070C0"/>
                </a:solidFill>
              </a:rPr>
              <a:t>základním kritériem hodnocení je zejména účinnost podpory rozvoje osobnosti dítěte, žáka a studenta a dosahování cílů vzdělávání ze strany škol a školských zařízení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sz="3600" dirty="0"/>
          </a:p>
          <a:p>
            <a:r>
              <a:rPr lang="cs-CZ" sz="3600" dirty="0"/>
              <a:t> </a:t>
            </a:r>
            <a:endParaRPr lang="cs-CZ" sz="3600" dirty="0" smtClean="0"/>
          </a:p>
          <a:p>
            <a:r>
              <a:rPr lang="cs-CZ" sz="3600" dirty="0" smtClean="0"/>
              <a:t>  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3200" dirty="0" smtClean="0"/>
              <a:t>Inspekční činnost ve školách a školských zařízeních</a:t>
            </a:r>
            <a:endParaRPr lang="cs-CZ" sz="3200" dirty="0"/>
          </a:p>
          <a:p>
            <a:r>
              <a:rPr lang="cs-CZ" b="0" dirty="0"/>
              <a:t> 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700809"/>
            <a:ext cx="8208144" cy="4680942"/>
          </a:xfrm>
        </p:spPr>
        <p:txBody>
          <a:bodyPr/>
          <a:lstStyle/>
          <a:p>
            <a:r>
              <a:rPr lang="cs-CZ" dirty="0"/>
              <a:t>Podpora rozvoje, dosažená úroveň a výsledky vzdělávání ve </a:t>
            </a:r>
            <a:r>
              <a:rPr lang="cs-CZ" dirty="0">
                <a:solidFill>
                  <a:srgbClr val="0070C0"/>
                </a:solidFill>
              </a:rPr>
              <a:t>čtenářské, matematické a sociální gramotnosti</a:t>
            </a:r>
          </a:p>
          <a:p>
            <a:r>
              <a:rPr lang="cs-CZ" dirty="0" smtClean="0"/>
              <a:t>Výuka </a:t>
            </a:r>
            <a:r>
              <a:rPr lang="cs-CZ" dirty="0"/>
              <a:t>soudobých </a:t>
            </a:r>
            <a:r>
              <a:rPr lang="cs-CZ" dirty="0" smtClean="0"/>
              <a:t>dějin </a:t>
            </a:r>
            <a:endParaRPr lang="cs-CZ" dirty="0"/>
          </a:p>
          <a:p>
            <a:r>
              <a:rPr lang="cs-CZ" dirty="0" smtClean="0"/>
              <a:t>Výuka matematiky </a:t>
            </a:r>
            <a:endParaRPr lang="cs-CZ" dirty="0"/>
          </a:p>
          <a:p>
            <a:r>
              <a:rPr lang="cs-CZ" dirty="0" smtClean="0"/>
              <a:t>Vzdělávání </a:t>
            </a:r>
            <a:r>
              <a:rPr lang="cs-CZ" dirty="0"/>
              <a:t>v globálních a rozvojových </a:t>
            </a:r>
            <a:r>
              <a:rPr lang="cs-CZ" dirty="0" smtClean="0"/>
              <a:t>tématech a v tématech etické výchovy</a:t>
            </a:r>
            <a:endParaRPr lang="cs-CZ" dirty="0"/>
          </a:p>
          <a:p>
            <a:r>
              <a:rPr lang="cs-CZ" dirty="0" smtClean="0"/>
              <a:t>Vzdělávání v tělesné výchově, </a:t>
            </a:r>
            <a:r>
              <a:rPr lang="cs-CZ" dirty="0" smtClean="0">
                <a:solidFill>
                  <a:srgbClr val="0070C0"/>
                </a:solidFill>
              </a:rPr>
              <a:t>podpora rozvoje tělesné zdatnosti</a:t>
            </a:r>
          </a:p>
          <a:p>
            <a:endParaRPr lang="cs-CZ" dirty="0" smtClean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sz="3200" dirty="0" smtClean="0"/>
              <a:t>Specifické úkoly (výběr)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1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700809"/>
            <a:ext cx="8208144" cy="4680942"/>
          </a:xfrm>
        </p:spPr>
        <p:txBody>
          <a:bodyPr/>
          <a:lstStyle/>
          <a:p>
            <a:r>
              <a:rPr lang="cs-CZ" dirty="0"/>
              <a:t>Zájmové vzdělávání</a:t>
            </a:r>
          </a:p>
          <a:p>
            <a:r>
              <a:rPr lang="cs-CZ" dirty="0"/>
              <a:t>Ochrana dětí, žáků a studentů před projevy šikany, diskriminace, nepřátelství nebo násilí</a:t>
            </a:r>
          </a:p>
          <a:p>
            <a:r>
              <a:rPr lang="cs-CZ" dirty="0" smtClean="0"/>
              <a:t>Vzdělávání </a:t>
            </a:r>
            <a:r>
              <a:rPr lang="cs-CZ" dirty="0"/>
              <a:t>nadaných, talentovaných a mimořádně nadaných dětí, žáků a studentů </a:t>
            </a:r>
          </a:p>
          <a:p>
            <a:r>
              <a:rPr lang="cs-CZ" dirty="0"/>
              <a:t>Vzdělávání romských žáků v </a:t>
            </a:r>
            <a:r>
              <a:rPr lang="cs-CZ" dirty="0">
                <a:solidFill>
                  <a:srgbClr val="0070C0"/>
                </a:solidFill>
              </a:rPr>
              <a:t>jednotlivých vzdělávacích programech</a:t>
            </a:r>
          </a:p>
          <a:p>
            <a:endParaRPr lang="cs-CZ" dirty="0"/>
          </a:p>
          <a:p>
            <a:endParaRPr lang="cs-CZ" sz="3600" dirty="0"/>
          </a:p>
          <a:p>
            <a:pPr marL="0" indent="0">
              <a:buNone/>
            </a:pPr>
            <a:r>
              <a:rPr lang="cs-CZ" sz="3600" dirty="0" smtClean="0"/>
              <a:t> 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sz="3200" dirty="0" smtClean="0"/>
              <a:t>Specifické úkoly (výběr)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5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700809"/>
            <a:ext cx="8208144" cy="4680942"/>
          </a:xfrm>
        </p:spPr>
        <p:txBody>
          <a:bodyPr/>
          <a:lstStyle/>
          <a:p>
            <a:r>
              <a:rPr lang="cs-CZ" dirty="0" smtClean="0"/>
              <a:t>Vzdělávání </a:t>
            </a:r>
            <a:r>
              <a:rPr lang="cs-CZ" dirty="0"/>
              <a:t>dětí v zařízeních ústavní a ochranné </a:t>
            </a:r>
            <a:r>
              <a:rPr lang="cs-CZ" dirty="0" smtClean="0"/>
              <a:t>výchovy</a:t>
            </a:r>
            <a:endParaRPr lang="cs-CZ" dirty="0"/>
          </a:p>
          <a:p>
            <a:r>
              <a:rPr lang="cs-CZ" dirty="0" smtClean="0"/>
              <a:t>Vzdělávání </a:t>
            </a:r>
            <a:r>
              <a:rPr lang="cs-CZ" dirty="0"/>
              <a:t>dětí, žáků a studentů se zdravotním </a:t>
            </a:r>
            <a:r>
              <a:rPr lang="cs-CZ" dirty="0" smtClean="0"/>
              <a:t>postižením</a:t>
            </a:r>
            <a:endParaRPr lang="cs-CZ" dirty="0"/>
          </a:p>
          <a:p>
            <a:r>
              <a:rPr lang="cs-CZ" dirty="0" smtClean="0"/>
              <a:t>Činnost </a:t>
            </a:r>
            <a:r>
              <a:rPr lang="cs-CZ" dirty="0"/>
              <a:t>asistentů </a:t>
            </a:r>
            <a:r>
              <a:rPr lang="cs-CZ" dirty="0" smtClean="0"/>
              <a:t>pedagoga </a:t>
            </a:r>
            <a:endParaRPr lang="cs-CZ" dirty="0"/>
          </a:p>
          <a:p>
            <a:r>
              <a:rPr lang="cs-CZ" dirty="0" smtClean="0"/>
              <a:t>Činnost </a:t>
            </a:r>
            <a:r>
              <a:rPr lang="cs-CZ" dirty="0"/>
              <a:t>pedagogicko-psychologických poraden, </a:t>
            </a:r>
            <a:r>
              <a:rPr lang="cs-CZ" dirty="0" smtClean="0"/>
              <a:t>speciálně-pedagogických center a školních poradenských pracovišť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sz="3600" dirty="0"/>
          </a:p>
          <a:p>
            <a:pPr marL="0" indent="0">
              <a:buNone/>
            </a:pPr>
            <a:r>
              <a:rPr lang="cs-CZ" sz="3600" dirty="0" smtClean="0"/>
              <a:t> 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sz="3200" dirty="0" smtClean="0"/>
              <a:t>Specifické úkoly (výběr)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5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700809"/>
            <a:ext cx="8208144" cy="468094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Hodnocení účinnosti opatření přijatých školami/školskými zařízeními k odstranění zjištěných </a:t>
            </a:r>
            <a:r>
              <a:rPr lang="cs-CZ" dirty="0" smtClean="0"/>
              <a:t>nedostatků</a:t>
            </a:r>
            <a:endParaRPr lang="cs-CZ" dirty="0"/>
          </a:p>
          <a:p>
            <a:r>
              <a:rPr lang="cs-CZ" dirty="0" smtClean="0"/>
              <a:t>Součinnost školních inspektorů při komisionálních zkouškách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sz="3200" dirty="0" smtClean="0"/>
              <a:t>Další úkoly ČŠI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77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544" y="1700809"/>
            <a:ext cx="8208144" cy="468094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Úkoly </a:t>
            </a:r>
            <a:r>
              <a:rPr lang="cs-CZ" dirty="0"/>
              <a:t>v oblasti mezinárodních zjišťování výsledků </a:t>
            </a:r>
            <a:r>
              <a:rPr lang="cs-CZ" dirty="0" smtClean="0"/>
              <a:t>žáků (PISA, TIMSS, PIRLS, ICILS) </a:t>
            </a:r>
            <a:endParaRPr lang="cs-CZ" dirty="0"/>
          </a:p>
          <a:p>
            <a:r>
              <a:rPr lang="cs-CZ" dirty="0" smtClean="0"/>
              <a:t>Úkoly </a:t>
            </a:r>
            <a:r>
              <a:rPr lang="cs-CZ" dirty="0"/>
              <a:t>vyplývající z realizace projektů ESF </a:t>
            </a:r>
          </a:p>
          <a:p>
            <a:r>
              <a:rPr lang="cs-CZ" dirty="0" smtClean="0"/>
              <a:t>Integrace </a:t>
            </a:r>
            <a:r>
              <a:rPr lang="cs-CZ" dirty="0"/>
              <a:t>informačních systémů ČŠI s dalšími systémy veřejné správy </a:t>
            </a:r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cs-CZ" sz="3200" dirty="0" smtClean="0"/>
              <a:t>Rozvojové úkoly ČŠI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Porada ředitelů škol a školských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6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1_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FAE616CDA1914E9A421E4EDDC669D5" ma:contentTypeVersion="0" ma:contentTypeDescription="Vytvoří nový dokument" ma:contentTypeScope="" ma:versionID="8a5e7e18357932c349c427c0b3f8dc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ACC47F-9378-48FC-A691-7D6EB0254D7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409F1A-82EB-44D8-9EED-BB4A11FE9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563AE5-3B72-4F33-83AD-C0F5C8F95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234</TotalTime>
  <Words>575</Words>
  <Application>Microsoft Office PowerPoint</Application>
  <PresentationFormat>Předvádění na obrazovce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česká školní inspekce šablona</vt:lpstr>
      <vt:lpstr>1_česká školní inspekce 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Přichystalová Ivana</cp:lastModifiedBy>
  <cp:revision>21</cp:revision>
  <dcterms:created xsi:type="dcterms:W3CDTF">2014-01-14T12:07:55Z</dcterms:created>
  <dcterms:modified xsi:type="dcterms:W3CDTF">2015-08-27T08:37:47Z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0x01010098FAE616CDA1914E9A421E4EDDC669D5</vt:lpwstr>
  </property>
</Properties>
</file>