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667" r:id="rId5"/>
  </p:sldMasterIdLst>
  <p:handoutMasterIdLst>
    <p:handoutMasterId r:id="rId21"/>
  </p:handoutMasterIdLst>
  <p:sldIdLst>
    <p:sldId id="257" r:id="rId6"/>
    <p:sldId id="258" r:id="rId7"/>
    <p:sldId id="265" r:id="rId8"/>
    <p:sldId id="266" r:id="rId9"/>
    <p:sldId id="267" r:id="rId10"/>
    <p:sldId id="269" r:id="rId11"/>
    <p:sldId id="282" r:id="rId12"/>
    <p:sldId id="270" r:id="rId13"/>
    <p:sldId id="271" r:id="rId14"/>
    <p:sldId id="272" r:id="rId15"/>
    <p:sldId id="275" r:id="rId16"/>
    <p:sldId id="277" r:id="rId17"/>
    <p:sldId id="268" r:id="rId18"/>
    <p:sldId id="280" r:id="rId19"/>
    <p:sldId id="281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>
      <p:cViewPr varScale="1">
        <p:scale>
          <a:sx n="74" d="100"/>
          <a:sy n="74" d="100"/>
        </p:scale>
        <p:origin x="11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>
      <p:cViewPr varScale="1">
        <p:scale>
          <a:sx n="87" d="100"/>
          <a:sy n="87" d="100"/>
        </p:scale>
        <p:origin x="304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40A3-3435-48FA-A425-971DA3CD8874}" type="datetimeFigureOut">
              <a:rPr lang="cs-CZ" smtClean="0"/>
              <a:t>27. 8. 2015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6EFFB-E210-479F-9C1C-81E50A06EA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8522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548680"/>
            <a:ext cx="6179928" cy="1616596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684276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19250" y="2924175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19250" y="450850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94116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250" y="5876925"/>
            <a:ext cx="7129463" cy="720725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22152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94340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971600" y="4149080"/>
            <a:ext cx="7417495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971600" y="4581748"/>
            <a:ext cx="7417917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827584" y="1887273"/>
            <a:ext cx="66247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prstClr val="white"/>
                </a:solidFill>
              </a:rPr>
              <a:t>Děkujeme za pozornost</a:t>
            </a:r>
            <a:endParaRPr lang="cs-CZ" sz="5000" b="1" dirty="0">
              <a:solidFill>
                <a:prstClr val="white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6237312"/>
            <a:ext cx="401142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759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32117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321175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295275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764704"/>
            <a:ext cx="4464496" cy="1167859"/>
          </a:xfrm>
          <a:prstGeom prst="rect">
            <a:avLst/>
          </a:prstGeom>
        </p:spPr>
      </p:pic>
      <p:pic>
        <p:nvPicPr>
          <p:cNvPr id="4" name="Obrázek 3" descr="logo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564904"/>
            <a:ext cx="8892480" cy="1269260"/>
          </a:xfrm>
          <a:prstGeom prst="rect">
            <a:avLst/>
          </a:prstGeom>
        </p:spPr>
      </p:pic>
      <p:sp>
        <p:nvSpPr>
          <p:cNvPr id="7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259632" y="4149080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260054" y="4581748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27" name="TextovéPole 26"/>
          <p:cNvSpPr txBox="1"/>
          <p:nvPr userDrawn="1"/>
        </p:nvSpPr>
        <p:spPr>
          <a:xfrm>
            <a:off x="1259632" y="2768647"/>
            <a:ext cx="6264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0" b="1" dirty="0" smtClean="0">
                <a:solidFill>
                  <a:schemeClr val="bg1"/>
                </a:solidFill>
              </a:rPr>
              <a:t>Děkuji za pozornost</a:t>
            </a:r>
            <a:endParaRPr lang="cs-CZ" sz="5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logo cs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4" y="548680"/>
            <a:ext cx="5504836" cy="1440000"/>
          </a:xfrm>
          <a:prstGeom prst="rect">
            <a:avLst/>
          </a:prstGeom>
        </p:spPr>
      </p:pic>
      <p:pic>
        <p:nvPicPr>
          <p:cNvPr id="4" name="Obrázek 3" descr="liš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263307"/>
            <a:ext cx="8820472" cy="1291297"/>
          </a:xfrm>
          <a:prstGeom prst="rect">
            <a:avLst/>
          </a:prstGeom>
        </p:spPr>
      </p:pic>
      <p:sp>
        <p:nvSpPr>
          <p:cNvPr id="6" name="Zástupný symbol pro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662106" y="2508850"/>
            <a:ext cx="7129463" cy="865188"/>
          </a:xfrm>
          <a:prstGeom prst="rect">
            <a:avLst/>
          </a:prstGeom>
        </p:spPr>
        <p:txBody>
          <a:bodyPr/>
          <a:lstStyle>
            <a:lvl1pPr>
              <a:buNone/>
              <a:defRPr sz="54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1622906" y="4293096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2800" b="1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Titul, jméno, příjmení</a:t>
            </a:r>
            <a:endParaRPr lang="cs-CZ" dirty="0"/>
          </a:p>
        </p:txBody>
      </p:sp>
      <p:sp>
        <p:nvSpPr>
          <p:cNvPr id="9" name="Zástupný symbol pro text 7"/>
          <p:cNvSpPr>
            <a:spLocks noGrp="1"/>
          </p:cNvSpPr>
          <p:nvPr>
            <p:ph type="body" sz="quarter" idx="12" hasCustomPrompt="1"/>
          </p:nvPr>
        </p:nvSpPr>
        <p:spPr>
          <a:xfrm>
            <a:off x="1619672" y="4797152"/>
            <a:ext cx="7129463" cy="5766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i="0" baseline="0"/>
            </a:lvl1pPr>
            <a:lvl5pPr>
              <a:buNone/>
              <a:defRPr/>
            </a:lvl5pPr>
          </a:lstStyle>
          <a:p>
            <a:pPr lvl="0"/>
            <a:r>
              <a:rPr lang="cs-CZ" dirty="0" smtClean="0"/>
              <a:t>Funkce</a:t>
            </a:r>
            <a:endParaRPr lang="cs-CZ" dirty="0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3" hasCustomPrompt="1"/>
          </p:nvPr>
        </p:nvSpPr>
        <p:spPr>
          <a:xfrm>
            <a:off x="1619672" y="5445225"/>
            <a:ext cx="7129463" cy="64807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i="0" baseline="0"/>
            </a:lvl1pPr>
          </a:lstStyle>
          <a:p>
            <a:pPr lvl="0"/>
            <a:r>
              <a:rPr lang="cs-CZ" dirty="0" smtClean="0"/>
              <a:t>Místo, datum konání, případně další informace</a:t>
            </a:r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597" y="6237312"/>
            <a:ext cx="4011427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68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12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952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4608785"/>
          </a:xfrm>
          <a:prstGeom prst="rect">
            <a:avLst/>
          </a:prstGeom>
        </p:spPr>
        <p:txBody>
          <a:bodyPr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5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02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10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3429000"/>
            <a:ext cx="8208144" cy="3240360"/>
          </a:xfrm>
          <a:prstGeom prst="rect">
            <a:avLst/>
          </a:prstGeom>
        </p:spPr>
        <p:txBody>
          <a:bodyPr/>
          <a:lstStyle>
            <a:lvl1pPr>
              <a:buClr>
                <a:schemeClr val="tx2"/>
              </a:buClr>
              <a:buFontTx/>
              <a:buBlip>
                <a:blip r:embed="rId2"/>
              </a:buBlip>
              <a:defRPr baseline="0"/>
            </a:lvl1pPr>
          </a:lstStyle>
          <a:p>
            <a:pPr lvl="0"/>
            <a:r>
              <a:rPr lang="cs-CZ" dirty="0" smtClean="0"/>
              <a:t> odrážky</a:t>
            </a:r>
          </a:p>
          <a:p>
            <a:pPr lvl="0"/>
            <a:endParaRPr lang="cs-CZ" dirty="0" smtClean="0"/>
          </a:p>
        </p:txBody>
      </p:sp>
      <p:sp>
        <p:nvSpPr>
          <p:cNvPr id="4" name="Zástupný symbol pro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467544" y="2060575"/>
            <a:ext cx="8208144" cy="1368425"/>
          </a:xfrm>
          <a:prstGeom prst="rect">
            <a:avLst/>
          </a:prstGeom>
        </p:spPr>
        <p:txBody>
          <a:bodyPr wrap="square"/>
          <a:lstStyle>
            <a:lvl1pPr marL="180000" indent="0">
              <a:buClr>
                <a:schemeClr val="tx2"/>
              </a:buClr>
              <a:buFontTx/>
              <a:buNone/>
              <a:defRPr sz="3000" b="1" i="0" baseline="0"/>
            </a:lvl1pPr>
          </a:lstStyle>
          <a:p>
            <a:pPr lvl="0"/>
            <a:r>
              <a:rPr lang="cs-CZ" dirty="0" smtClean="0"/>
              <a:t>Textové pole</a:t>
            </a:r>
          </a:p>
        </p:txBody>
      </p:sp>
      <p:sp>
        <p:nvSpPr>
          <p:cNvPr id="7" name="Zástupný symbol pro text 9"/>
          <p:cNvSpPr>
            <a:spLocks noGrp="1"/>
          </p:cNvSpPr>
          <p:nvPr>
            <p:ph type="body" sz="quarter" idx="12" hasCustomPrompt="1"/>
          </p:nvPr>
        </p:nvSpPr>
        <p:spPr>
          <a:xfrm>
            <a:off x="467544" y="981075"/>
            <a:ext cx="8208144" cy="863600"/>
          </a:xfrm>
          <a:prstGeom prst="rect">
            <a:avLst/>
          </a:prstGeom>
        </p:spPr>
        <p:txBody>
          <a:bodyPr/>
          <a:lstStyle>
            <a:lvl1pPr algn="ctr">
              <a:buNone/>
              <a:defRPr sz="4800" b="1" i="0" baseline="0">
                <a:solidFill>
                  <a:srgbClr val="C00000"/>
                </a:solidFill>
              </a:defRPr>
            </a:lvl1pPr>
          </a:lstStyle>
          <a:p>
            <a:pPr lvl="0"/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8" name="Zástupný symbol pro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2339975" y="260350"/>
            <a:ext cx="5400675" cy="288925"/>
          </a:xfrm>
          <a:prstGeom prst="rect">
            <a:avLst/>
          </a:prstGeom>
        </p:spPr>
        <p:txBody>
          <a:bodyPr/>
          <a:lstStyle>
            <a:lvl1pPr>
              <a:buNone/>
              <a:defRPr sz="18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328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6" r:id="rId4"/>
    <p:sldLayoutId id="214748366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lišta malá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9512" y="188640"/>
            <a:ext cx="8964488" cy="432804"/>
          </a:xfrm>
          <a:prstGeom prst="rect">
            <a:avLst/>
          </a:prstGeom>
        </p:spPr>
      </p:pic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2267744" y="260648"/>
            <a:ext cx="8229600" cy="350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Název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26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cz/Aktuality/Kriteria-hodnoceni-podminek,-prubehu-a-vysledk-(5)" TargetMode="External"/><Relationship Id="rId2" Type="http://schemas.openxmlformats.org/officeDocument/2006/relationships/hyperlink" Target="http://www.csicr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cz/home" TargetMode="External"/><Relationship Id="rId2" Type="http://schemas.openxmlformats.org/officeDocument/2006/relationships/hyperlink" Target="http://www.csicr.cz/getattachment/c74cea63-2f5e-4709-92ee-6693c6f0de91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cr.cz/cz/Informacni-systemy-QL/Registracni-formula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cr.c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cs-CZ" dirty="0" smtClean="0"/>
              <a:t>Porada ředitelů škol a školských zařízení</a:t>
            </a:r>
          </a:p>
          <a:p>
            <a:pPr algn="ctr"/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Mgr. Ivana Přichystalová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zástupkyně ředitelky Jihomoravského inspektorátu ČŠI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Brno, 26</a:t>
            </a:r>
            <a:r>
              <a:rPr lang="cs-CZ" dirty="0"/>
              <a:t>. a 27. srpna 2015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2636912"/>
            <a:ext cx="8208144" cy="3744838"/>
          </a:xfrm>
        </p:spPr>
        <p:txBody>
          <a:bodyPr/>
          <a:lstStyle/>
          <a:p>
            <a:endParaRPr lang="cs-CZ" sz="3600" dirty="0" smtClean="0"/>
          </a:p>
          <a:p>
            <a:r>
              <a:rPr lang="cs-CZ" sz="3600" dirty="0" smtClean="0"/>
              <a:t>Publikovaná na </a:t>
            </a:r>
            <a:r>
              <a:rPr lang="cs-CZ" sz="3600" dirty="0" smtClean="0">
                <a:hlinkClick r:id="rId2"/>
              </a:rPr>
              <a:t>www.csicr.cz</a:t>
            </a:r>
            <a:endParaRPr lang="cs-CZ" sz="3600" dirty="0" smtClean="0"/>
          </a:p>
          <a:p>
            <a:r>
              <a:rPr lang="cs-CZ" sz="3600" dirty="0" smtClean="0"/>
              <a:t>Nový koncept – </a:t>
            </a:r>
            <a:r>
              <a:rPr lang="cs-CZ" sz="3600" dirty="0" smtClean="0">
                <a:hlinkClick r:id="rId3"/>
              </a:rPr>
              <a:t>model kvalitní školy </a:t>
            </a:r>
            <a:endParaRPr lang="cs-CZ" sz="3600" dirty="0" smtClean="0"/>
          </a:p>
          <a:p>
            <a:r>
              <a:rPr lang="cs-CZ" sz="3600" dirty="0" smtClean="0"/>
              <a:t>Modifikace pro jednotlivé typy </a:t>
            </a:r>
            <a:r>
              <a:rPr lang="cs-CZ" sz="3600" dirty="0" smtClean="0"/>
              <a:t>škol</a:t>
            </a:r>
            <a:endParaRPr lang="cs-CZ" sz="3600" dirty="0" smtClean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Kritéria hodnocení podmínek, průběhu a výsledků vzdělávání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9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2132856"/>
            <a:ext cx="8136904" cy="4536503"/>
          </a:xfrm>
        </p:spPr>
        <p:txBody>
          <a:bodyPr anchor="t"/>
          <a:lstStyle/>
          <a:p>
            <a:pPr lvl="0" algn="just"/>
            <a:r>
              <a:rPr lang="cs-CZ" dirty="0" smtClean="0"/>
              <a:t>Struktura - 6 základních </a:t>
            </a:r>
            <a:r>
              <a:rPr lang="cs-CZ" dirty="0" smtClean="0"/>
              <a:t>oblastí, v každé 3–5  kritérií</a:t>
            </a:r>
          </a:p>
          <a:p>
            <a:pPr lvl="0" algn="just"/>
            <a:r>
              <a:rPr lang="cs-CZ" dirty="0" smtClean="0"/>
              <a:t>Vysvětlení kritéria – popis ideálního stavu</a:t>
            </a:r>
          </a:p>
          <a:p>
            <a:pPr lvl="0" algn="just"/>
            <a:r>
              <a:rPr lang="cs-CZ" dirty="0"/>
              <a:t>S</a:t>
            </a:r>
            <a:r>
              <a:rPr lang="cs-CZ" dirty="0" smtClean="0"/>
              <a:t>tabilita v čase</a:t>
            </a:r>
          </a:p>
          <a:p>
            <a:pPr algn="just"/>
            <a:r>
              <a:rPr lang="cs-CZ" dirty="0"/>
              <a:t>Postupně využitelná i školami pro vlastní hodnocení a zřizovateli</a:t>
            </a:r>
          </a:p>
          <a:p>
            <a:pPr lvl="0" algn="just"/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/>
              <a:t>Model kvalitní školy</a:t>
            </a:r>
            <a:endParaRPr lang="cs-CZ" dirty="0"/>
          </a:p>
        </p:txBody>
      </p:sp>
      <p:sp>
        <p:nvSpPr>
          <p:cNvPr id="6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79512" y="836712"/>
            <a:ext cx="8712968" cy="1296144"/>
          </a:xfrm>
        </p:spPr>
        <p:txBody>
          <a:bodyPr anchor="ctr"/>
          <a:lstStyle/>
          <a:p>
            <a:pPr>
              <a:spcBef>
                <a:spcPts val="0"/>
              </a:spcBef>
            </a:pPr>
            <a:r>
              <a:rPr lang="cs-CZ" sz="3200" dirty="0" smtClean="0"/>
              <a:t>Kritéria pro hodnocení podmínek, průběhu </a:t>
            </a:r>
            <a:br>
              <a:rPr lang="cs-CZ" sz="3200" dirty="0" smtClean="0"/>
            </a:br>
            <a:r>
              <a:rPr lang="cs-CZ" sz="3200" dirty="0" smtClean="0"/>
              <a:t>a výsledků vzdělávání (model kvalitní školy</a:t>
            </a:r>
            <a:r>
              <a:rPr lang="cs-CZ" sz="2800" dirty="0" smtClean="0"/>
              <a:t>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7293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503548" y="1556792"/>
            <a:ext cx="8136904" cy="5040560"/>
          </a:xfrm>
        </p:spPr>
        <p:txBody>
          <a:bodyPr anchor="ctr"/>
          <a:lstStyle/>
          <a:p>
            <a:pPr lvl="0" algn="just"/>
            <a:r>
              <a:rPr lang="cs-CZ" sz="3600" dirty="0" smtClean="0"/>
              <a:t>Koncepce a rámec školy</a:t>
            </a:r>
            <a:endParaRPr lang="cs-CZ" sz="3600" dirty="0"/>
          </a:p>
          <a:p>
            <a:pPr lvl="0" algn="just"/>
            <a:r>
              <a:rPr lang="cs-CZ" sz="3600" dirty="0" smtClean="0"/>
              <a:t>Pedagogické vedení školy</a:t>
            </a:r>
            <a:endParaRPr lang="cs-CZ" sz="3600" dirty="0"/>
          </a:p>
          <a:p>
            <a:pPr lvl="0" algn="just"/>
            <a:r>
              <a:rPr lang="cs-CZ" sz="3600" dirty="0" smtClean="0"/>
              <a:t>Kvalita pedagogického sboru</a:t>
            </a:r>
          </a:p>
          <a:p>
            <a:pPr lvl="0" algn="just"/>
            <a:r>
              <a:rPr lang="cs-CZ" sz="3600" dirty="0" smtClean="0"/>
              <a:t>Výuka</a:t>
            </a:r>
          </a:p>
          <a:p>
            <a:pPr lvl="0" algn="just"/>
            <a:r>
              <a:rPr lang="cs-CZ" sz="3600" dirty="0" smtClean="0"/>
              <a:t>Vzdělávací výsledky žáků</a:t>
            </a:r>
          </a:p>
          <a:p>
            <a:pPr lvl="0" algn="just"/>
            <a:r>
              <a:rPr lang="cs-CZ" sz="3600" dirty="0" smtClean="0"/>
              <a:t>Podpora školy žákům (rovné příležitosti)</a:t>
            </a:r>
            <a:endParaRPr lang="cs-CZ" sz="36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>
          <a:xfrm>
            <a:off x="192088" y="836713"/>
            <a:ext cx="8712968" cy="864096"/>
          </a:xfrm>
        </p:spPr>
        <p:txBody>
          <a:bodyPr anchor="ctr"/>
          <a:lstStyle/>
          <a:p>
            <a:r>
              <a:rPr lang="cs-CZ" dirty="0" smtClean="0"/>
              <a:t>Model kvalitní školy </a:t>
            </a:r>
            <a:r>
              <a:rPr lang="cs-CZ" dirty="0" smtClean="0"/>
              <a:t>– oblasti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 anchor="ctr"/>
          <a:lstStyle/>
          <a:p>
            <a:r>
              <a:rPr lang="cs-CZ" dirty="0" smtClean="0">
                <a:hlinkClick r:id="rId2"/>
              </a:rPr>
              <a:t>Model kvalitní školy</a:t>
            </a:r>
            <a:endParaRPr lang="cs-CZ" dirty="0"/>
          </a:p>
        </p:txBody>
      </p:sp>
      <p:sp>
        <p:nvSpPr>
          <p:cNvPr id="2" name="Tlačítko akce: Dokument 1">
            <a:hlinkClick r:id="rId3" highlightClick="1"/>
          </p:cNvPr>
          <p:cNvSpPr/>
          <p:nvPr/>
        </p:nvSpPr>
        <p:spPr>
          <a:xfrm>
            <a:off x="7740650" y="2348880"/>
            <a:ext cx="647774" cy="648072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30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2060848"/>
            <a:ext cx="8208144" cy="4320902"/>
          </a:xfrm>
        </p:spPr>
        <p:txBody>
          <a:bodyPr/>
          <a:lstStyle/>
          <a:p>
            <a:r>
              <a:rPr lang="cs-CZ" sz="3600" dirty="0"/>
              <a:t>Inspekční </a:t>
            </a:r>
            <a:r>
              <a:rPr lang="cs-CZ" sz="3600" dirty="0" smtClean="0"/>
              <a:t>činnost na místě</a:t>
            </a:r>
          </a:p>
          <a:p>
            <a:r>
              <a:rPr lang="cs-CZ" sz="3600" dirty="0" smtClean="0"/>
              <a:t>Inspekční </a:t>
            </a:r>
            <a:r>
              <a:rPr lang="cs-CZ" sz="3600" dirty="0" smtClean="0"/>
              <a:t>elektronické </a:t>
            </a:r>
            <a:r>
              <a:rPr lang="cs-CZ" sz="3600" dirty="0"/>
              <a:t>zjišťování </a:t>
            </a:r>
            <a:r>
              <a:rPr lang="cs-CZ" sz="3600" dirty="0" smtClean="0"/>
              <a:t>(případně elektronické ankety) v systému </a:t>
            </a:r>
            <a:r>
              <a:rPr lang="cs-CZ" sz="3600" dirty="0" err="1" smtClean="0"/>
              <a:t>InspIS</a:t>
            </a:r>
            <a:r>
              <a:rPr lang="cs-CZ" sz="3600" dirty="0" smtClean="0"/>
              <a:t> DATA</a:t>
            </a:r>
          </a:p>
          <a:p>
            <a:r>
              <a:rPr lang="cs-CZ" sz="3600" dirty="0"/>
              <a:t>V</a:t>
            </a:r>
            <a:r>
              <a:rPr lang="cs-CZ" sz="3600" dirty="0" smtClean="0"/>
              <a:t>ýběrové </a:t>
            </a:r>
            <a:r>
              <a:rPr lang="cs-CZ" sz="3600" dirty="0" smtClean="0"/>
              <a:t>zjišťování výsledků vzdělávání prostřednictvím systému </a:t>
            </a:r>
            <a:r>
              <a:rPr lang="cs-CZ" sz="3600" dirty="0" err="1" smtClean="0"/>
              <a:t>InspIS</a:t>
            </a:r>
            <a:r>
              <a:rPr lang="cs-CZ" sz="3600" dirty="0" smtClean="0"/>
              <a:t> SET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Formy inspekční činnosti</a:t>
            </a:r>
            <a:endParaRPr lang="cs-CZ" dirty="0"/>
          </a:p>
          <a:p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67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8208144" cy="4752950"/>
          </a:xfrm>
        </p:spPr>
        <p:txBody>
          <a:bodyPr/>
          <a:lstStyle/>
          <a:p>
            <a:r>
              <a:rPr lang="cs-CZ" dirty="0" smtClean="0"/>
              <a:t>Aktualizace </a:t>
            </a:r>
            <a:r>
              <a:rPr lang="cs-CZ" dirty="0" smtClean="0"/>
              <a:t>údajů </a:t>
            </a:r>
            <a:r>
              <a:rPr lang="cs-CZ" dirty="0" smtClean="0"/>
              <a:t>o škole v systému </a:t>
            </a:r>
            <a:r>
              <a:rPr lang="cs-CZ" dirty="0" err="1" smtClean="0"/>
              <a:t>InspIS</a:t>
            </a:r>
            <a:r>
              <a:rPr lang="cs-CZ" dirty="0" smtClean="0"/>
              <a:t> DATA </a:t>
            </a:r>
            <a:r>
              <a:rPr lang="cs-CZ" dirty="0" smtClean="0"/>
              <a:t>– důležité pro komunikaci s ČŠI</a:t>
            </a:r>
            <a:endParaRPr lang="cs-CZ" dirty="0" smtClean="0"/>
          </a:p>
          <a:p>
            <a:r>
              <a:rPr lang="cs-CZ" dirty="0" smtClean="0"/>
              <a:t>Pokud se změna týká </a:t>
            </a:r>
            <a:r>
              <a:rPr lang="cs-CZ" dirty="0" smtClean="0">
                <a:solidFill>
                  <a:srgbClr val="0070C0"/>
                </a:solidFill>
              </a:rPr>
              <a:t>názvu školy, sídla, vykonávané činnosti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FF0000"/>
                </a:solidFill>
              </a:rPr>
              <a:t>osoby ředitele školy</a:t>
            </a:r>
            <a:r>
              <a:rPr lang="cs-CZ" dirty="0" smtClean="0"/>
              <a:t>, nemůže ji škola provést sama v administraci </a:t>
            </a:r>
            <a:r>
              <a:rPr lang="cs-CZ" dirty="0" smtClean="0"/>
              <a:t>systému, je třeba o </a:t>
            </a:r>
            <a:r>
              <a:rPr lang="cs-CZ" smtClean="0"/>
              <a:t>ni požádat </a:t>
            </a:r>
            <a:endParaRPr lang="cs-CZ" dirty="0" smtClean="0"/>
          </a:p>
          <a:p>
            <a:r>
              <a:rPr lang="cs-CZ" dirty="0" smtClean="0"/>
              <a:t>Žádost o změnu </a:t>
            </a:r>
            <a:r>
              <a:rPr lang="cs-CZ" dirty="0" smtClean="0">
                <a:solidFill>
                  <a:srgbClr val="FF0000"/>
                </a:solidFill>
              </a:rPr>
              <a:t>osoby ředitele </a:t>
            </a:r>
            <a:r>
              <a:rPr lang="cs-CZ" dirty="0" smtClean="0"/>
              <a:t>na </a:t>
            </a:r>
            <a:r>
              <a:rPr lang="cs-CZ" dirty="0" err="1" smtClean="0"/>
              <a:t>InspIS</a:t>
            </a:r>
            <a:r>
              <a:rPr lang="cs-CZ" dirty="0" smtClean="0"/>
              <a:t> HELPDESK – postup při změně ředitele </a:t>
            </a:r>
            <a:r>
              <a:rPr lang="cs-CZ" dirty="0"/>
              <a:t>na </a:t>
            </a: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www.csicr.cz/cz/Informacni-systemy-QL/Registracni-formular</a:t>
            </a:r>
            <a:endParaRPr lang="cs-CZ" dirty="0" smtClean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z="3600" dirty="0" smtClean="0"/>
              <a:t>Změny v rejstříku škol a školských zařízení</a:t>
            </a:r>
            <a:endParaRPr lang="cs-CZ" sz="3600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78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Mgr. Ivana Přichystalová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zástupkyně ředitelky Jihomoravského inspektorátu ČŠI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253298" y="5388951"/>
            <a:ext cx="5190910" cy="103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800" baseline="0" dirty="0" smtClean="0"/>
              <a:t>Křížová 22, 603 </a:t>
            </a:r>
            <a:r>
              <a:rPr lang="cs-CZ" dirty="0" smtClean="0"/>
              <a:t>00, Brno </a:t>
            </a:r>
            <a:endParaRPr lang="cs-CZ" sz="1800" baseline="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Tel.: +420 543</a:t>
            </a:r>
            <a:r>
              <a:rPr lang="cs-CZ" sz="1800" dirty="0" smtClean="0"/>
              <a:t> 541 231</a:t>
            </a:r>
            <a:endParaRPr lang="cs-CZ" dirty="0" smtClean="0">
              <a:latin typeface="Calibri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800" baseline="0" dirty="0" smtClean="0"/>
              <a:t>Email: ivana.prichystalova@csicr.cz </a:t>
            </a:r>
            <a:r>
              <a:rPr lang="cs-CZ" dirty="0" smtClean="0">
                <a:latin typeface="Calibri" pitchFamily="34" charset="0"/>
                <a:cs typeface="Arial" pitchFamily="34" charset="0"/>
              </a:rPr>
              <a:t>ǀ </a:t>
            </a:r>
            <a:r>
              <a:rPr lang="cs-CZ" sz="1800" b="1" baseline="0" dirty="0" smtClean="0">
                <a:solidFill>
                  <a:srgbClr val="C60C30"/>
                </a:solidFill>
              </a:rPr>
              <a:t>www.csicr.cz</a:t>
            </a:r>
            <a:endParaRPr lang="cs-CZ" b="1" dirty="0" smtClean="0">
              <a:solidFill>
                <a:srgbClr val="C60C30"/>
              </a:solidFill>
              <a:latin typeface="Calibri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4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sz="4000" dirty="0" smtClean="0"/>
              <a:t>Plán hlavních úkolů ČŠI na školní rok 2015/2016</a:t>
            </a:r>
          </a:p>
          <a:p>
            <a:r>
              <a:rPr lang="cs-CZ" sz="4000" dirty="0" smtClean="0"/>
              <a:t>Kritéria hodnocení podmínek, průběhu  a výsledků vzdělávání</a:t>
            </a:r>
          </a:p>
          <a:p>
            <a:r>
              <a:rPr lang="cs-CZ" sz="4000" dirty="0" smtClean="0"/>
              <a:t>Formy inspekční činnosti</a:t>
            </a:r>
            <a:endParaRPr lang="cs-CZ" sz="4000" dirty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l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2636912"/>
            <a:ext cx="8208144" cy="3744838"/>
          </a:xfrm>
        </p:spPr>
        <p:txBody>
          <a:bodyPr/>
          <a:lstStyle/>
          <a:p>
            <a:r>
              <a:rPr lang="cs-CZ" sz="3600" dirty="0" smtClean="0"/>
              <a:t>Publikovaný na </a:t>
            </a:r>
            <a:r>
              <a:rPr lang="cs-CZ" sz="3600" dirty="0" smtClean="0">
                <a:hlinkClick r:id="rId2"/>
              </a:rPr>
              <a:t>www.csicr.cz</a:t>
            </a:r>
            <a:endParaRPr lang="cs-CZ" sz="3600" dirty="0" smtClean="0"/>
          </a:p>
          <a:p>
            <a:r>
              <a:rPr lang="cs-CZ" sz="3600" dirty="0" smtClean="0"/>
              <a:t>Členěný do 4 částí jako v loňském školním roce</a:t>
            </a:r>
          </a:p>
          <a:p>
            <a:r>
              <a:rPr lang="cs-CZ" sz="3600" dirty="0" smtClean="0"/>
              <a:t>Podrobnosti k hodnocení podmínek, průběhu a výsledků vzdělávání v příloze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Plán hlavních </a:t>
            </a:r>
            <a:r>
              <a:rPr lang="cs-CZ" dirty="0"/>
              <a:t>úkolů ČŠI na školní rok 2015/2016</a:t>
            </a:r>
          </a:p>
          <a:p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2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2276475"/>
            <a:ext cx="8208144" cy="4105275"/>
          </a:xfrm>
        </p:spPr>
        <p:txBody>
          <a:bodyPr/>
          <a:lstStyle/>
          <a:p>
            <a:pPr algn="just"/>
            <a:r>
              <a:rPr lang="cs-CZ" dirty="0" smtClean="0"/>
              <a:t>Vyhází z úkolů stanovených školským zákonem </a:t>
            </a:r>
          </a:p>
          <a:p>
            <a:r>
              <a:rPr lang="cs-CZ" dirty="0" smtClean="0"/>
              <a:t>Zahrnuje hodnocení, kontrolu a veřejnosprávní kontrolu</a:t>
            </a:r>
          </a:p>
          <a:p>
            <a:pPr algn="just"/>
            <a:r>
              <a:rPr lang="cs-CZ" dirty="0">
                <a:solidFill>
                  <a:srgbClr val="0070C0"/>
                </a:solidFill>
              </a:rPr>
              <a:t>základním kritériem hodnocení je zejména účinnost podpory rozvoje osobnosti dítěte, žáka a studenta a dosahování cílů vzdělávání ze strany škol a školských zařízení</a:t>
            </a:r>
            <a:endParaRPr lang="cs-CZ" dirty="0" smtClean="0">
              <a:solidFill>
                <a:srgbClr val="0070C0"/>
              </a:solidFill>
            </a:endParaRPr>
          </a:p>
          <a:p>
            <a:endParaRPr lang="cs-CZ" dirty="0" smtClean="0"/>
          </a:p>
          <a:p>
            <a:endParaRPr lang="cs-CZ" sz="3600" dirty="0"/>
          </a:p>
          <a:p>
            <a:r>
              <a:rPr lang="cs-CZ" sz="3600" dirty="0"/>
              <a:t> </a:t>
            </a:r>
            <a:endParaRPr lang="cs-CZ" sz="3600" dirty="0" smtClean="0"/>
          </a:p>
          <a:p>
            <a:r>
              <a:rPr lang="cs-CZ" sz="3600" dirty="0" smtClean="0"/>
              <a:t>  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sz="3200" dirty="0" smtClean="0"/>
              <a:t>Inspekční činnost ve školách a školských zařízeních</a:t>
            </a:r>
            <a:endParaRPr lang="cs-CZ" sz="3200" dirty="0"/>
          </a:p>
          <a:p>
            <a:r>
              <a:rPr lang="cs-CZ" b="0" dirty="0"/>
              <a:t> 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700809"/>
            <a:ext cx="8208144" cy="4680942"/>
          </a:xfrm>
        </p:spPr>
        <p:txBody>
          <a:bodyPr/>
          <a:lstStyle/>
          <a:p>
            <a:r>
              <a:rPr lang="cs-CZ" dirty="0"/>
              <a:t>Podpora rozvoje, dosažená úroveň a výsledky vzdělávání ve </a:t>
            </a:r>
            <a:r>
              <a:rPr lang="cs-CZ" dirty="0">
                <a:solidFill>
                  <a:srgbClr val="0070C0"/>
                </a:solidFill>
              </a:rPr>
              <a:t>čtenářské, matematické a sociální gramotnosti</a:t>
            </a:r>
          </a:p>
          <a:p>
            <a:r>
              <a:rPr lang="cs-CZ" dirty="0" smtClean="0"/>
              <a:t>Výuka </a:t>
            </a:r>
            <a:r>
              <a:rPr lang="cs-CZ" dirty="0"/>
              <a:t>soudobých </a:t>
            </a:r>
            <a:r>
              <a:rPr lang="cs-CZ" dirty="0" smtClean="0"/>
              <a:t>dějin </a:t>
            </a:r>
            <a:endParaRPr lang="cs-CZ" dirty="0"/>
          </a:p>
          <a:p>
            <a:r>
              <a:rPr lang="cs-CZ" dirty="0" smtClean="0"/>
              <a:t>Výuka matematiky </a:t>
            </a:r>
            <a:endParaRPr lang="cs-CZ" dirty="0"/>
          </a:p>
          <a:p>
            <a:r>
              <a:rPr lang="cs-CZ" dirty="0" smtClean="0"/>
              <a:t>Vzdělávání </a:t>
            </a:r>
            <a:r>
              <a:rPr lang="cs-CZ" dirty="0"/>
              <a:t>v globálních a rozvojových </a:t>
            </a:r>
            <a:r>
              <a:rPr lang="cs-CZ" dirty="0" smtClean="0"/>
              <a:t>tématech a v tématech etické výchovy</a:t>
            </a:r>
            <a:endParaRPr lang="cs-CZ" dirty="0"/>
          </a:p>
          <a:p>
            <a:r>
              <a:rPr lang="cs-CZ" dirty="0" smtClean="0"/>
              <a:t>Vzdělávání v tělesné výchově, </a:t>
            </a:r>
            <a:r>
              <a:rPr lang="cs-CZ" dirty="0" smtClean="0">
                <a:solidFill>
                  <a:srgbClr val="0070C0"/>
                </a:solidFill>
              </a:rPr>
              <a:t>podpora rozvoje tělesné zdatnosti</a:t>
            </a:r>
          </a:p>
          <a:p>
            <a:endParaRPr lang="cs-CZ" dirty="0" smtClean="0"/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3200" dirty="0" smtClean="0"/>
              <a:t>Specifické úkoly (výběr)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14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700809"/>
            <a:ext cx="8208144" cy="4680942"/>
          </a:xfrm>
        </p:spPr>
        <p:txBody>
          <a:bodyPr/>
          <a:lstStyle/>
          <a:p>
            <a:r>
              <a:rPr lang="cs-CZ" dirty="0"/>
              <a:t>Zájmové vzdělávání</a:t>
            </a:r>
          </a:p>
          <a:p>
            <a:r>
              <a:rPr lang="cs-CZ" dirty="0"/>
              <a:t>Ochrana dětí, žáků a studentů před projevy šikany, diskriminace, nepřátelství nebo násilí</a:t>
            </a:r>
          </a:p>
          <a:p>
            <a:r>
              <a:rPr lang="cs-CZ" dirty="0" smtClean="0"/>
              <a:t>Vzdělávání </a:t>
            </a:r>
            <a:r>
              <a:rPr lang="cs-CZ" dirty="0"/>
              <a:t>nadaných, talentovaných a mimořádně nadaných dětí, žáků a studentů </a:t>
            </a:r>
          </a:p>
          <a:p>
            <a:r>
              <a:rPr lang="cs-CZ" dirty="0"/>
              <a:t>Vzdělávání romských žáků v </a:t>
            </a:r>
            <a:r>
              <a:rPr lang="cs-CZ" dirty="0">
                <a:solidFill>
                  <a:srgbClr val="0070C0"/>
                </a:solidFill>
              </a:rPr>
              <a:t>jednotlivých vzdělávacích programech</a:t>
            </a:r>
          </a:p>
          <a:p>
            <a:endParaRPr lang="cs-CZ" dirty="0"/>
          </a:p>
          <a:p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 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3200" dirty="0" smtClean="0"/>
              <a:t>Specifické úkoly (výběr)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85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700809"/>
            <a:ext cx="8208144" cy="4680942"/>
          </a:xfrm>
        </p:spPr>
        <p:txBody>
          <a:bodyPr/>
          <a:lstStyle/>
          <a:p>
            <a:r>
              <a:rPr lang="cs-CZ" dirty="0" smtClean="0"/>
              <a:t>Vzdělávání </a:t>
            </a:r>
            <a:r>
              <a:rPr lang="cs-CZ" dirty="0"/>
              <a:t>dětí v zařízeních ústavní a ochranné </a:t>
            </a:r>
            <a:r>
              <a:rPr lang="cs-CZ" dirty="0" smtClean="0"/>
              <a:t>výchovy</a:t>
            </a:r>
            <a:endParaRPr lang="cs-CZ" dirty="0"/>
          </a:p>
          <a:p>
            <a:r>
              <a:rPr lang="cs-CZ" dirty="0" smtClean="0"/>
              <a:t>Vzdělávání </a:t>
            </a:r>
            <a:r>
              <a:rPr lang="cs-CZ" dirty="0"/>
              <a:t>dětí, žáků a studentů se zdravotním </a:t>
            </a:r>
            <a:r>
              <a:rPr lang="cs-CZ" dirty="0" smtClean="0"/>
              <a:t>postižením</a:t>
            </a:r>
            <a:endParaRPr lang="cs-CZ" dirty="0"/>
          </a:p>
          <a:p>
            <a:r>
              <a:rPr lang="cs-CZ" dirty="0" smtClean="0"/>
              <a:t>Činnost </a:t>
            </a:r>
            <a:r>
              <a:rPr lang="cs-CZ" dirty="0"/>
              <a:t>asistentů </a:t>
            </a:r>
            <a:r>
              <a:rPr lang="cs-CZ" dirty="0" smtClean="0"/>
              <a:t>pedagoga </a:t>
            </a:r>
            <a:endParaRPr lang="cs-CZ" dirty="0"/>
          </a:p>
          <a:p>
            <a:r>
              <a:rPr lang="cs-CZ" dirty="0" smtClean="0"/>
              <a:t>Činnost </a:t>
            </a:r>
            <a:r>
              <a:rPr lang="cs-CZ" dirty="0"/>
              <a:t>pedagogicko-psychologických poraden, </a:t>
            </a:r>
            <a:r>
              <a:rPr lang="cs-CZ" dirty="0" smtClean="0"/>
              <a:t>speciálně-pedagogických center a školních poradenských pracovišť 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sz="3600" dirty="0"/>
          </a:p>
          <a:p>
            <a:pPr marL="0" indent="0">
              <a:buNone/>
            </a:pPr>
            <a:r>
              <a:rPr lang="cs-CZ" sz="3600" dirty="0" smtClean="0"/>
              <a:t> 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cs-CZ" sz="3200" dirty="0" smtClean="0"/>
              <a:t>Specifické úkoly (výběr)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5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700809"/>
            <a:ext cx="8208144" cy="468094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Hodnocení účinnosti opatření přijatých školami/školskými zařízeními k odstranění zjištěných </a:t>
            </a:r>
            <a:r>
              <a:rPr lang="cs-CZ" dirty="0" smtClean="0"/>
              <a:t>nedostatků</a:t>
            </a:r>
            <a:endParaRPr lang="cs-CZ" dirty="0"/>
          </a:p>
          <a:p>
            <a:r>
              <a:rPr lang="cs-CZ" dirty="0" smtClean="0"/>
              <a:t>Součinnost školních inspektorů při komisionálních zkouškách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cs-CZ" sz="3200" dirty="0" smtClean="0"/>
              <a:t>Další úkoly ČŠI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77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Zástupný symbol pro text 19"/>
          <p:cNvSpPr>
            <a:spLocks noGrp="1"/>
          </p:cNvSpPr>
          <p:nvPr>
            <p:ph type="body" sz="quarter" idx="10"/>
          </p:nvPr>
        </p:nvSpPr>
        <p:spPr>
          <a:xfrm>
            <a:off x="467544" y="1700809"/>
            <a:ext cx="8208144" cy="4680942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Úkoly </a:t>
            </a:r>
            <a:r>
              <a:rPr lang="cs-CZ" dirty="0"/>
              <a:t>v oblasti mezinárodních zjišťování výsledků </a:t>
            </a:r>
            <a:r>
              <a:rPr lang="cs-CZ" dirty="0" smtClean="0"/>
              <a:t>žáků (PISA, TIMSS, PIRLS, ICILS) </a:t>
            </a:r>
            <a:endParaRPr lang="cs-CZ" dirty="0"/>
          </a:p>
          <a:p>
            <a:r>
              <a:rPr lang="cs-CZ" dirty="0" smtClean="0"/>
              <a:t>Úkoly </a:t>
            </a:r>
            <a:r>
              <a:rPr lang="cs-CZ" dirty="0"/>
              <a:t>vyplývající z realizace projektů ESF </a:t>
            </a:r>
          </a:p>
          <a:p>
            <a:r>
              <a:rPr lang="cs-CZ" dirty="0" smtClean="0"/>
              <a:t>Integrace </a:t>
            </a:r>
            <a:r>
              <a:rPr lang="cs-CZ" dirty="0"/>
              <a:t>informačních systémů ČŠI s dalšími systémy veřejné správy </a:t>
            </a:r>
          </a:p>
        </p:txBody>
      </p:sp>
      <p:sp>
        <p:nvSpPr>
          <p:cNvPr id="22" name="Zástupný symbol pro text 2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cs-CZ" sz="3200" dirty="0" smtClean="0"/>
              <a:t>Rozvojové úkoly ČŠI</a:t>
            </a:r>
            <a:endParaRPr lang="cs-CZ" dirty="0"/>
          </a:p>
        </p:txBody>
      </p:sp>
      <p:sp>
        <p:nvSpPr>
          <p:cNvPr id="21" name="Zástupný symbol pro text 2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Porada ředitelů škol a školských zařízení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62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2.xml><?xml version="1.0" encoding="utf-8"?>
<a:theme xmlns:a="http://schemas.openxmlformats.org/drawingml/2006/main" name="1_česká školní inspekce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000" b="1"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PT prezentace ČŠI - vzor (2)" id="{58D6B30A-CA8E-4D9F-A069-018312819F3F}" vid="{BC3C9A63-A765-4694-B9CE-7B67BEE5F57E}"/>
    </a:ext>
  </a:extLst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FAE616CDA1914E9A421E4EDDC669D5" ma:contentTypeVersion="0" ma:contentTypeDescription="Vytvoří nový dokument" ma:contentTypeScope="" ma:versionID="8a5e7e18357932c349c427c0b3f8dc0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5030a4fb49af6ac1945304746faa32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ACC47F-9378-48FC-A691-7D6EB0254D7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409F1A-82EB-44D8-9EED-BB4A11FE9C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563AE5-3B72-4F33-83AD-C0F5C8F953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prezentace ČŠI - vzor (2)</Template>
  <TotalTime>234</TotalTime>
  <Words>575</Words>
  <Application>Microsoft Office PowerPoint</Application>
  <PresentationFormat>Předvádění na obrazovce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česká školní inspekce šablona</vt:lpstr>
      <vt:lpstr>1_česká školní inspekce šablona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Picková Marie</dc:creator>
  <cp:lastModifiedBy>Přichystalová Ivana</cp:lastModifiedBy>
  <cp:revision>21</cp:revision>
  <dcterms:created xsi:type="dcterms:W3CDTF">2014-01-14T12:07:55Z</dcterms:created>
  <dcterms:modified xsi:type="dcterms:W3CDTF">2015-08-27T08:37:47Z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0x01010098FAE616CDA1914E9A421E4EDDC669D5</vt:lpwstr>
  </property>
</Properties>
</file>