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  <p:sldMasterId id="2147483648" r:id="rId2"/>
  </p:sldMasterIdLst>
  <p:notesMasterIdLst>
    <p:notesMasterId r:id="rId17"/>
  </p:notesMasterIdLst>
  <p:handoutMasterIdLst>
    <p:handoutMasterId r:id="rId18"/>
  </p:handoutMasterIdLst>
  <p:sldIdLst>
    <p:sldId id="256" r:id="rId3"/>
    <p:sldId id="257" r:id="rId4"/>
    <p:sldId id="277" r:id="rId5"/>
    <p:sldId id="258" r:id="rId6"/>
    <p:sldId id="274" r:id="rId7"/>
    <p:sldId id="261" r:id="rId8"/>
    <p:sldId id="262" r:id="rId9"/>
    <p:sldId id="266" r:id="rId10"/>
    <p:sldId id="267" r:id="rId11"/>
    <p:sldId id="263" r:id="rId12"/>
    <p:sldId id="259" r:id="rId13"/>
    <p:sldId id="264" r:id="rId14"/>
    <p:sldId id="265" r:id="rId15"/>
    <p:sldId id="268" r:id="rId16"/>
  </p:sldIdLst>
  <p:sldSz cx="6858000" cy="51435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7F7F"/>
    <a:srgbClr val="FB03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řední sty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Světlý sty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10"/>
    <p:restoredTop sz="94649"/>
  </p:normalViewPr>
  <p:slideViewPr>
    <p:cSldViewPr>
      <p:cViewPr varScale="1">
        <p:scale>
          <a:sx n="107" d="100"/>
          <a:sy n="107" d="100"/>
        </p:scale>
        <p:origin x="1277" y="82"/>
      </p:cViewPr>
      <p:guideLst>
        <p:guide orient="horz" pos="16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48" d="100"/>
          <a:sy n="48" d="100"/>
        </p:scale>
        <p:origin x="2772" y="4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0E5D3157-EB56-4B37-AFF2-97A3766557A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247" cy="498328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46BEAF39-90EC-4B8B-B7D0-2E90C560269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826" y="0"/>
            <a:ext cx="2946246" cy="498328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r">
              <a:defRPr sz="1200"/>
            </a:lvl1pPr>
          </a:lstStyle>
          <a:p>
            <a:fld id="{6F9610B5-C242-4764-90AB-299135C1E707}" type="datetimeFigureOut">
              <a:rPr lang="cs-CZ" smtClean="0"/>
              <a:t>19.04.2022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3D9CD66-E5F9-42AC-A571-D17F084FE66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310"/>
            <a:ext cx="2946247" cy="498328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5D60828-6C7C-4504-A35D-6A30F3D7A48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826" y="9428310"/>
            <a:ext cx="2946246" cy="498328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r">
              <a:defRPr sz="1200"/>
            </a:lvl1pPr>
          </a:lstStyle>
          <a:p>
            <a:fld id="{934EE030-D340-4622-91F2-4341921226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72243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8056"/>
          </a:xfrm>
          <a:prstGeom prst="rect">
            <a:avLst/>
          </a:prstGeom>
        </p:spPr>
        <p:txBody>
          <a:bodyPr vert="horz" lIns="95550" tIns="47775" rIns="95550" bIns="47775" rtlCol="0"/>
          <a:lstStyle>
            <a:lvl1pPr algn="l">
              <a:defRPr sz="13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60" cy="498056"/>
          </a:xfrm>
          <a:prstGeom prst="rect">
            <a:avLst/>
          </a:prstGeom>
        </p:spPr>
        <p:txBody>
          <a:bodyPr vert="horz" lIns="95550" tIns="47775" rIns="95550" bIns="47775" rtlCol="0"/>
          <a:lstStyle>
            <a:lvl1pPr algn="r">
              <a:defRPr sz="1300"/>
            </a:lvl1pPr>
          </a:lstStyle>
          <a:p>
            <a:fld id="{78B5B41F-8D1E-42B9-84A0-306B0AB4C86B}" type="datetimeFigureOut">
              <a:rPr lang="cs-CZ" smtClean="0"/>
              <a:pPr/>
              <a:t>19.04.2022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50" tIns="47775" rIns="95550" bIns="47775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5550" tIns="47775" rIns="95550" bIns="47775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60" cy="498055"/>
          </a:xfrm>
          <a:prstGeom prst="rect">
            <a:avLst/>
          </a:prstGeom>
        </p:spPr>
        <p:txBody>
          <a:bodyPr vert="horz" lIns="95550" tIns="47775" rIns="95550" bIns="47775" rtlCol="0" anchor="b"/>
          <a:lstStyle>
            <a:lvl1pPr algn="l">
              <a:defRPr sz="13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60" cy="498055"/>
          </a:xfrm>
          <a:prstGeom prst="rect">
            <a:avLst/>
          </a:prstGeom>
        </p:spPr>
        <p:txBody>
          <a:bodyPr vert="horz" lIns="95550" tIns="47775" rIns="95550" bIns="47775" rtlCol="0" anchor="b"/>
          <a:lstStyle>
            <a:lvl1pPr algn="r">
              <a:defRPr sz="1300"/>
            </a:lvl1pPr>
          </a:lstStyle>
          <a:p>
            <a:fld id="{C028DF21-F295-4BA4-9212-60979CADC785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59898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28DF21-F295-4BA4-9212-60979CADC785}" type="slidenum">
              <a:rPr lang="cs-CZ" smtClean="0"/>
              <a:pPr/>
              <a:t>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027275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38EE1B-AB99-428B-A543-E3A566BA30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841375"/>
            <a:ext cx="5143500" cy="17907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9A92A6F-BBCC-49F5-934F-E541ABA3F3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2701925"/>
            <a:ext cx="5143500" cy="12414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EC3B4B7-6553-41B5-B5AC-118816AC20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1488" y="4767263"/>
            <a:ext cx="1543050" cy="274637"/>
          </a:xfrm>
          <a:prstGeom prst="rect">
            <a:avLst/>
          </a:prstGeom>
        </p:spPr>
        <p:txBody>
          <a:bodyPr/>
          <a:lstStyle/>
          <a:p>
            <a:fld id="{EC36FC1A-06E9-426C-832F-FC93E66636E4}" type="datetimeFigureOut">
              <a:rPr lang="cs-CZ" smtClean="0"/>
              <a:t>19.04.2022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B284A13-86EC-45EA-A2B2-7B9367CC9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71713" y="4767263"/>
            <a:ext cx="2314575" cy="274637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2A98A5E-A7C6-4059-A8E9-D568E7B87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43463" y="4767263"/>
            <a:ext cx="1543050" cy="274637"/>
          </a:xfrm>
          <a:prstGeom prst="rect">
            <a:avLst/>
          </a:prstGeom>
        </p:spPr>
        <p:txBody>
          <a:bodyPr/>
          <a:lstStyle/>
          <a:p>
            <a:fld id="{A2B4E031-1FC1-4225-8C82-ACC82BF1AC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647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64C420-BDCC-467C-B13F-D4E250C7E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274638"/>
            <a:ext cx="5915025" cy="993775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3F7685C-9480-49D1-9C28-403AEFB833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1488" y="1370013"/>
            <a:ext cx="5915025" cy="32623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A3B5F17-9A21-40F6-8F0B-126583EE44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1488" y="4767263"/>
            <a:ext cx="1543050" cy="274637"/>
          </a:xfrm>
          <a:prstGeom prst="rect">
            <a:avLst/>
          </a:prstGeom>
        </p:spPr>
        <p:txBody>
          <a:bodyPr/>
          <a:lstStyle/>
          <a:p>
            <a:fld id="{EC36FC1A-06E9-426C-832F-FC93E66636E4}" type="datetimeFigureOut">
              <a:rPr lang="cs-CZ" smtClean="0"/>
              <a:t>19.04.2022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45BA93E-C1E6-44BF-B010-D03B59D00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71713" y="4767263"/>
            <a:ext cx="2314575" cy="274637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A27CCE1-1C49-4B6D-986D-B4DE6BFE9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43463" y="4767263"/>
            <a:ext cx="1543050" cy="274637"/>
          </a:xfrm>
          <a:prstGeom prst="rect">
            <a:avLst/>
          </a:prstGeom>
        </p:spPr>
        <p:txBody>
          <a:bodyPr/>
          <a:lstStyle/>
          <a:p>
            <a:fld id="{A2B4E031-1FC1-4225-8C82-ACC82BF1AC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2281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F99285D6-8FE8-49A6-9F38-C3A631396C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908550" y="274638"/>
            <a:ext cx="1477963" cy="4357687"/>
          </a:xfrm>
          <a:prstGeom prst="rect">
            <a:avLst/>
          </a:prstGeo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96F37534-3FFB-4F40-97F5-D527030DE3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1488" y="274638"/>
            <a:ext cx="4284662" cy="435768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C92B668-FA8D-4E0C-90EE-222E2852CD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1488" y="4767263"/>
            <a:ext cx="1543050" cy="274637"/>
          </a:xfrm>
          <a:prstGeom prst="rect">
            <a:avLst/>
          </a:prstGeom>
        </p:spPr>
        <p:txBody>
          <a:bodyPr/>
          <a:lstStyle/>
          <a:p>
            <a:fld id="{EC36FC1A-06E9-426C-832F-FC93E66636E4}" type="datetimeFigureOut">
              <a:rPr lang="cs-CZ" smtClean="0"/>
              <a:t>19.04.2022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FF134D0-167B-49B6-A174-5453F6300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71713" y="4767263"/>
            <a:ext cx="2314575" cy="274637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92C5419-D6DC-4183-94DF-EB696685F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43463" y="4767263"/>
            <a:ext cx="1543050" cy="274637"/>
          </a:xfrm>
          <a:prstGeom prst="rect">
            <a:avLst/>
          </a:prstGeom>
        </p:spPr>
        <p:txBody>
          <a:bodyPr/>
          <a:lstStyle/>
          <a:p>
            <a:fld id="{A2B4E031-1FC1-4225-8C82-ACC82BF1AC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75832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14350" y="1597824"/>
            <a:ext cx="5829300" cy="1102519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028700" y="2914650"/>
            <a:ext cx="48006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BF43A-1C24-47BD-A4AE-B7C6D8EB56B8}" type="datetime1">
              <a:rPr lang="cs-CZ" smtClean="0"/>
              <a:t>19.04.2022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4CA2F-662B-4C94-8D42-66C9FF1FF1DD}" type="datetime1">
              <a:rPr lang="cs-CZ" smtClean="0"/>
              <a:t>19.04.2022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1735" y="3305176"/>
            <a:ext cx="58293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41735" y="2180035"/>
            <a:ext cx="58293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E4FD7-66F3-4E59-A3BA-C29458FF6EFB}" type="datetime1">
              <a:rPr lang="cs-CZ" smtClean="0"/>
              <a:t>19.04.2022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2900" y="205979"/>
            <a:ext cx="6172200" cy="85725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42900" y="1200151"/>
            <a:ext cx="302895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3486150" y="1200151"/>
            <a:ext cx="302895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72647-53FE-4C5C-8725-D8CCFDFD859A}" type="datetime1">
              <a:rPr lang="cs-CZ" smtClean="0"/>
              <a:t>19.04.2022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2900" y="205979"/>
            <a:ext cx="61722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42902" y="1151335"/>
            <a:ext cx="3030141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342902" y="1631156"/>
            <a:ext cx="3030141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3483772" y="1151335"/>
            <a:ext cx="3031331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3483772" y="1631156"/>
            <a:ext cx="3031331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092A7-17F6-4711-8F40-FB0EBED1AC52}" type="datetime1">
              <a:rPr lang="cs-CZ" smtClean="0"/>
              <a:t>19.04.2022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2900" y="205979"/>
            <a:ext cx="6172200" cy="85725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1BBB7-046F-42B9-B4A8-8D5736E3E8AF}" type="datetime1">
              <a:rPr lang="cs-CZ" smtClean="0"/>
              <a:t>19.04.2022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B0E99-3EF4-4C25-82B1-8B84C64CB8A5}" type="datetime1">
              <a:rPr lang="cs-CZ" smtClean="0"/>
              <a:t>19.04.2022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2903" y="204787"/>
            <a:ext cx="2256235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681289" y="204793"/>
            <a:ext cx="3833813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42903" y="1076328"/>
            <a:ext cx="2256235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8CB96-F929-4812-A17E-D9407766E3B1}" type="datetime1">
              <a:rPr lang="cs-CZ" smtClean="0"/>
              <a:t>19.04.2022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BF22640-EB21-4175-9D54-5F5EC987C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274638"/>
            <a:ext cx="5915025" cy="993775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5F715B-EB9E-4C1F-A462-6AFB2963AC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488" y="1370013"/>
            <a:ext cx="5915025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868F77A-2D8A-4277-BC45-372766B04B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1488" y="4767263"/>
            <a:ext cx="1543050" cy="274637"/>
          </a:xfrm>
          <a:prstGeom prst="rect">
            <a:avLst/>
          </a:prstGeom>
        </p:spPr>
        <p:txBody>
          <a:bodyPr/>
          <a:lstStyle/>
          <a:p>
            <a:fld id="{EC36FC1A-06E9-426C-832F-FC93E66636E4}" type="datetimeFigureOut">
              <a:rPr lang="cs-CZ" smtClean="0"/>
              <a:t>19.04.2022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F582709-1C31-4B0E-8B8B-523588DCA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71713" y="4767263"/>
            <a:ext cx="2314575" cy="274637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0C7943E-B3B3-41DC-84F3-0B4F6A3C6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43463" y="4767263"/>
            <a:ext cx="1543050" cy="274637"/>
          </a:xfrm>
          <a:prstGeom prst="rect">
            <a:avLst/>
          </a:prstGeom>
        </p:spPr>
        <p:txBody>
          <a:bodyPr/>
          <a:lstStyle/>
          <a:p>
            <a:fld id="{A2B4E031-1FC1-4225-8C82-ACC82BF1AC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24060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44216" y="3600450"/>
            <a:ext cx="41148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344216" y="459581"/>
            <a:ext cx="41148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344216" y="4025508"/>
            <a:ext cx="41148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4621D-556A-4029-A98A-B0FEA6888463}" type="datetime1">
              <a:rPr lang="cs-CZ" smtClean="0"/>
              <a:t>19.04.2022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2900" y="205979"/>
            <a:ext cx="6172200" cy="85725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95F57-3A9A-4CB6-A9E1-5CBABACAA14D}" type="datetime1">
              <a:rPr lang="cs-CZ" smtClean="0"/>
              <a:t>19.04.2022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4972050" y="205979"/>
            <a:ext cx="1543050" cy="4388644"/>
          </a:xfrm>
          <a:prstGeom prst="rect">
            <a:avLst/>
          </a:prstGeo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42900" y="205979"/>
            <a:ext cx="4514850" cy="4388644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706AA-D2A8-4B40-BAA8-8DA1E83F2718}" type="datetime1">
              <a:rPr lang="cs-CZ" smtClean="0"/>
              <a:t>19.04.2022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2900" y="205979"/>
            <a:ext cx="6172200" cy="857250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4CA2F-662B-4C94-8D42-66C9FF1FF1DD}" type="datetime1">
              <a:rPr lang="cs-CZ" smtClean="0"/>
              <a:t>19.04.2022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91228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1C0F62-C9ED-4725-9730-0BF87722E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1282700"/>
            <a:ext cx="5915025" cy="213995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CBB81F6-FF18-4305-B2E3-522C61689E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8313" y="3441700"/>
            <a:ext cx="5915025" cy="11255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40CE97D-7B26-4CBE-9DB8-99055494DB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1488" y="4767263"/>
            <a:ext cx="1543050" cy="274637"/>
          </a:xfrm>
          <a:prstGeom prst="rect">
            <a:avLst/>
          </a:prstGeom>
        </p:spPr>
        <p:txBody>
          <a:bodyPr/>
          <a:lstStyle/>
          <a:p>
            <a:fld id="{EC36FC1A-06E9-426C-832F-FC93E66636E4}" type="datetimeFigureOut">
              <a:rPr lang="cs-CZ" smtClean="0"/>
              <a:t>19.04.2022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4BABF94-82B4-4E2D-BA98-0296BEDEF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71713" y="4767263"/>
            <a:ext cx="2314575" cy="274637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E2F63B4-91C7-4230-BC98-B2DDF7498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43463" y="4767263"/>
            <a:ext cx="1543050" cy="274637"/>
          </a:xfrm>
          <a:prstGeom prst="rect">
            <a:avLst/>
          </a:prstGeom>
        </p:spPr>
        <p:txBody>
          <a:bodyPr/>
          <a:lstStyle/>
          <a:p>
            <a:fld id="{A2B4E031-1FC1-4225-8C82-ACC82BF1AC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0226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03D236-AE58-40BB-86FD-ACD121750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274638"/>
            <a:ext cx="5915025" cy="993775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DFC9E9F-B8D0-4811-A223-B8D3903948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488" y="1370013"/>
            <a:ext cx="2881312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BCEA633-2A81-4968-9855-093C3F2E43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05200" y="1370013"/>
            <a:ext cx="2881313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90E9E17-FF0A-4A73-84E8-A87DDA4DF3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1488" y="4767263"/>
            <a:ext cx="1543050" cy="274637"/>
          </a:xfrm>
          <a:prstGeom prst="rect">
            <a:avLst/>
          </a:prstGeom>
        </p:spPr>
        <p:txBody>
          <a:bodyPr/>
          <a:lstStyle/>
          <a:p>
            <a:fld id="{EC36FC1A-06E9-426C-832F-FC93E66636E4}" type="datetimeFigureOut">
              <a:rPr lang="cs-CZ" smtClean="0"/>
              <a:t>19.04.2022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892E2BA-89E0-421B-BC78-08C614B60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71713" y="4767263"/>
            <a:ext cx="2314575" cy="274637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9630089-5968-4D7F-B1F2-0BC745227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43463" y="4767263"/>
            <a:ext cx="1543050" cy="274637"/>
          </a:xfrm>
          <a:prstGeom prst="rect">
            <a:avLst/>
          </a:prstGeom>
        </p:spPr>
        <p:txBody>
          <a:bodyPr/>
          <a:lstStyle/>
          <a:p>
            <a:fld id="{A2B4E031-1FC1-4225-8C82-ACC82BF1AC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6721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C9719E-8B72-401E-BE68-B65B06120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274638"/>
            <a:ext cx="5915025" cy="993775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407FCE3-BA6D-48C8-B45E-09AD400A8E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3075" y="1260475"/>
            <a:ext cx="2900363" cy="619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B1EFE14-772A-4843-ADCB-483B368266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3075" y="1879600"/>
            <a:ext cx="2900363" cy="276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8D67D8A1-DB1D-43D0-98F6-5E596F93EC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71863" y="1260475"/>
            <a:ext cx="2916237" cy="619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6FE4CA6D-DD5C-497A-BFC6-4C80579031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71863" y="1879600"/>
            <a:ext cx="2916237" cy="276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F25D506E-2CA8-42A2-AC58-E7CF3CEFE7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1488" y="4767263"/>
            <a:ext cx="1543050" cy="274637"/>
          </a:xfrm>
          <a:prstGeom prst="rect">
            <a:avLst/>
          </a:prstGeom>
        </p:spPr>
        <p:txBody>
          <a:bodyPr/>
          <a:lstStyle/>
          <a:p>
            <a:fld id="{EC36FC1A-06E9-426C-832F-FC93E66636E4}" type="datetimeFigureOut">
              <a:rPr lang="cs-CZ" smtClean="0"/>
              <a:t>19.04.2022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3696DA64-060C-4E9F-B8C5-A90231A20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71713" y="4767263"/>
            <a:ext cx="2314575" cy="274637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5107D536-A727-43B1-988F-FA306A51F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43463" y="4767263"/>
            <a:ext cx="1543050" cy="274637"/>
          </a:xfrm>
          <a:prstGeom prst="rect">
            <a:avLst/>
          </a:prstGeom>
        </p:spPr>
        <p:txBody>
          <a:bodyPr/>
          <a:lstStyle/>
          <a:p>
            <a:fld id="{A2B4E031-1FC1-4225-8C82-ACC82BF1AC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7770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059613-B4DF-4D09-91F4-582576BE4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274638"/>
            <a:ext cx="5915025" cy="993775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D6BDA887-7940-4F2B-8A71-3535633C36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1488" y="4767263"/>
            <a:ext cx="1543050" cy="274637"/>
          </a:xfrm>
          <a:prstGeom prst="rect">
            <a:avLst/>
          </a:prstGeom>
        </p:spPr>
        <p:txBody>
          <a:bodyPr/>
          <a:lstStyle/>
          <a:p>
            <a:fld id="{EC36FC1A-06E9-426C-832F-FC93E66636E4}" type="datetimeFigureOut">
              <a:rPr lang="cs-CZ" smtClean="0"/>
              <a:t>19.04.2022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9163278-AB48-4D02-A8A4-51F1BA5EA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71713" y="4767263"/>
            <a:ext cx="2314575" cy="274637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92C2DFD-28FE-4535-AD62-A115CA789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43463" y="4767263"/>
            <a:ext cx="1543050" cy="274637"/>
          </a:xfrm>
          <a:prstGeom prst="rect">
            <a:avLst/>
          </a:prstGeom>
        </p:spPr>
        <p:txBody>
          <a:bodyPr/>
          <a:lstStyle/>
          <a:p>
            <a:fld id="{A2B4E031-1FC1-4225-8C82-ACC82BF1AC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5738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86C49FAF-3C51-466B-BE5B-CD4ADD27A1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1488" y="4767263"/>
            <a:ext cx="1543050" cy="274637"/>
          </a:xfrm>
          <a:prstGeom prst="rect">
            <a:avLst/>
          </a:prstGeom>
        </p:spPr>
        <p:txBody>
          <a:bodyPr/>
          <a:lstStyle/>
          <a:p>
            <a:fld id="{EC36FC1A-06E9-426C-832F-FC93E66636E4}" type="datetimeFigureOut">
              <a:rPr lang="cs-CZ" smtClean="0"/>
              <a:t>19.04.2022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84A43C44-2B4D-4228-9EED-1642FD331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71713" y="4767263"/>
            <a:ext cx="2314575" cy="274637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F610152-D532-4C38-930B-A4EF0CC4E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43463" y="4767263"/>
            <a:ext cx="1543050" cy="274637"/>
          </a:xfrm>
          <a:prstGeom prst="rect">
            <a:avLst/>
          </a:prstGeom>
        </p:spPr>
        <p:txBody>
          <a:bodyPr/>
          <a:lstStyle/>
          <a:p>
            <a:fld id="{A2B4E031-1FC1-4225-8C82-ACC82BF1AC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0479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9E3681-A9F3-4E9D-BBFF-3A04E1395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342900"/>
            <a:ext cx="2211388" cy="120015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17C39DD-4EF1-411A-984F-D0439952BC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6238" y="741363"/>
            <a:ext cx="3471862" cy="36544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0516100-3D24-4FC1-88F0-86973CD995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3075" y="1543050"/>
            <a:ext cx="2211388" cy="28590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CB5CE12-CCD1-4A04-BCF1-5F25E45D54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1488" y="4767263"/>
            <a:ext cx="1543050" cy="274637"/>
          </a:xfrm>
          <a:prstGeom prst="rect">
            <a:avLst/>
          </a:prstGeom>
        </p:spPr>
        <p:txBody>
          <a:bodyPr/>
          <a:lstStyle/>
          <a:p>
            <a:fld id="{EC36FC1A-06E9-426C-832F-FC93E66636E4}" type="datetimeFigureOut">
              <a:rPr lang="cs-CZ" smtClean="0"/>
              <a:t>19.04.2022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D9423C7-0FD4-4ACA-BACC-1F649755B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71713" y="4767263"/>
            <a:ext cx="2314575" cy="274637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9791B3E-04D9-4D11-A359-83FE868E0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43463" y="4767263"/>
            <a:ext cx="1543050" cy="274637"/>
          </a:xfrm>
          <a:prstGeom prst="rect">
            <a:avLst/>
          </a:prstGeom>
        </p:spPr>
        <p:txBody>
          <a:bodyPr/>
          <a:lstStyle/>
          <a:p>
            <a:fld id="{A2B4E031-1FC1-4225-8C82-ACC82BF1AC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1915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1F311A-4390-4B68-A245-E3A592FDC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342900"/>
            <a:ext cx="2211388" cy="120015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81C169BC-DA66-440F-B9E0-819DF8080F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16238" y="741363"/>
            <a:ext cx="3471862" cy="36544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3558475-C1C3-4B9F-80E4-C929E408ED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3075" y="1543050"/>
            <a:ext cx="2211388" cy="28590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099A1E7-B3AE-4514-BF3A-4A3C737DD3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1488" y="4767263"/>
            <a:ext cx="1543050" cy="274637"/>
          </a:xfrm>
          <a:prstGeom prst="rect">
            <a:avLst/>
          </a:prstGeom>
        </p:spPr>
        <p:txBody>
          <a:bodyPr/>
          <a:lstStyle/>
          <a:p>
            <a:fld id="{EC36FC1A-06E9-426C-832F-FC93E66636E4}" type="datetimeFigureOut">
              <a:rPr lang="cs-CZ" smtClean="0"/>
              <a:t>19.04.2022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091860E-F132-4F1A-98E1-E4082C549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71713" y="4767263"/>
            <a:ext cx="2314575" cy="274637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01B44AE-7A1A-41CC-8DCF-75927C4F8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43463" y="4767263"/>
            <a:ext cx="1543050" cy="274637"/>
          </a:xfrm>
          <a:prstGeom prst="rect">
            <a:avLst/>
          </a:prstGeom>
        </p:spPr>
        <p:txBody>
          <a:bodyPr/>
          <a:lstStyle/>
          <a:p>
            <a:fld id="{A2B4E031-1FC1-4225-8C82-ACC82BF1AC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1348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8893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42900" y="1200151"/>
            <a:ext cx="61722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342900" y="4767263"/>
            <a:ext cx="1600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9D57D-42DF-4366-A7E7-747AA159C760}" type="datetime1">
              <a:rPr lang="cs-CZ" smtClean="0"/>
              <a:t>19.04.2022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343150" y="4767263"/>
            <a:ext cx="21717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4914900" y="4767263"/>
            <a:ext cx="1600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 dirty="0"/>
          </a:p>
        </p:txBody>
      </p:sp>
      <p:grpSp>
        <p:nvGrpSpPr>
          <p:cNvPr id="11" name="Skupina 10">
            <a:extLst>
              <a:ext uri="{FF2B5EF4-FFF2-40B4-BE49-F238E27FC236}">
                <a16:creationId xmlns:a16="http://schemas.microsoft.com/office/drawing/2014/main" id="{1627261C-00DB-48DD-9F53-EC4EB5735B4E}"/>
              </a:ext>
            </a:extLst>
          </p:cNvPr>
          <p:cNvGrpSpPr/>
          <p:nvPr userDrawn="1"/>
        </p:nvGrpSpPr>
        <p:grpSpPr>
          <a:xfrm>
            <a:off x="188640" y="411510"/>
            <a:ext cx="1152128" cy="360040"/>
            <a:chOff x="3707904" y="411509"/>
            <a:chExt cx="1656184" cy="504057"/>
          </a:xfrm>
        </p:grpSpPr>
        <p:sp>
          <p:nvSpPr>
            <p:cNvPr id="10" name="Obdélník 9">
              <a:extLst>
                <a:ext uri="{FF2B5EF4-FFF2-40B4-BE49-F238E27FC236}">
                  <a16:creationId xmlns:a16="http://schemas.microsoft.com/office/drawing/2014/main" id="{5AB685CF-FEBF-453F-BB5B-A9F3DB24A0D2}"/>
                </a:ext>
              </a:extLst>
            </p:cNvPr>
            <p:cNvSpPr/>
            <p:nvPr userDrawn="1"/>
          </p:nvSpPr>
          <p:spPr>
            <a:xfrm>
              <a:off x="3707904" y="411509"/>
              <a:ext cx="1656184" cy="50405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800"/>
            </a:p>
          </p:txBody>
        </p:sp>
        <p:graphicFrame>
          <p:nvGraphicFramePr>
            <p:cNvPr id="9" name="Object 4">
              <a:extLst>
                <a:ext uri="{FF2B5EF4-FFF2-40B4-BE49-F238E27FC236}">
                  <a16:creationId xmlns:a16="http://schemas.microsoft.com/office/drawing/2014/main" id="{7B518099-ADFB-469E-B802-BF9E35F75270}"/>
                </a:ext>
              </a:extLst>
            </p:cNvPr>
            <p:cNvGraphicFramePr>
              <a:graphicFrameLocks noChangeAspect="1"/>
            </p:cNvGraphicFramePr>
            <p:nvPr userDrawn="1">
              <p:extLst>
                <p:ext uri="{D42A27DB-BD31-4B8C-83A1-F6EECF244321}">
                  <p14:modId xmlns:p14="http://schemas.microsoft.com/office/powerpoint/2010/main" val="2528156830"/>
                </p:ext>
              </p:extLst>
            </p:nvPr>
          </p:nvGraphicFramePr>
          <p:xfrm>
            <a:off x="3923957" y="497592"/>
            <a:ext cx="1204855" cy="33436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6" name="Fotografie" r:id="rId16" imgW="6477904" imgH="1800476" progId="">
                    <p:embed/>
                  </p:oleObj>
                </mc:Choice>
                <mc:Fallback>
                  <p:oleObj name="Fotografie" r:id="rId16" imgW="6477904" imgH="1800476" progId="">
                    <p:embed/>
                    <p:pic>
                      <p:nvPicPr>
                        <p:cNvPr id="7" name="Object 4">
                          <a:extLst>
                            <a:ext uri="{FF2B5EF4-FFF2-40B4-BE49-F238E27FC236}">
                              <a16:creationId xmlns:a16="http://schemas.microsoft.com/office/drawing/2014/main" id="{923B233C-86AC-486C-ABBB-BE4D7E8E6C4B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23957" y="497592"/>
                          <a:ext cx="1204855" cy="33436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13" name="Obrázek 12">
            <a:extLst>
              <a:ext uri="{FF2B5EF4-FFF2-40B4-BE49-F238E27FC236}">
                <a16:creationId xmlns:a16="http://schemas.microsoft.com/office/drawing/2014/main" id="{6FA29FC3-F4B3-4623-AE91-EBE857226C09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rcRect l="1042" r="1042"/>
          <a:stretch>
            <a:fillRect/>
          </a:stretch>
        </p:blipFill>
        <p:spPr bwMode="auto">
          <a:xfrm>
            <a:off x="5715000" y="127631"/>
            <a:ext cx="1008472" cy="93265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</p:sldLayoutIdLst>
  <p:hf sldNum="0" hdr="0" ftr="0" dt="0"/>
  <p:txStyles>
    <p:titleStyle>
      <a:lvl1pPr algn="ctr" defTabSz="9143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ingolf.cz/" TargetMode="Externa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3117" y="1491630"/>
            <a:ext cx="6731766" cy="1741289"/>
          </a:xfrm>
          <a:prstGeom prst="rect">
            <a:avLst/>
          </a:prstGeom>
          <a:noFill/>
        </p:spPr>
        <p:txBody>
          <a:bodyPr>
            <a:normAutofit fontScale="90000"/>
          </a:bodyPr>
          <a:lstStyle/>
          <a:p>
            <a:br>
              <a:rPr lang="cs-CZ" sz="2109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</a:br>
            <a:r>
              <a:rPr lang="cs-CZ" sz="3100" b="1" dirty="0">
                <a:solidFill>
                  <a:schemeClr val="bg1">
                    <a:lumMod val="50000"/>
                  </a:schemeClr>
                </a:solidFill>
                <a:latin typeface="Arial Narrow" pitchFamily="34" charset="0"/>
              </a:rPr>
              <a:t>ART ECON STŘEDOŠKOLSKÝ POHÁR 2022 </a:t>
            </a:r>
            <a:br>
              <a:rPr lang="cs-CZ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</a:br>
            <a:br>
              <a:rPr lang="cs-CZ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</a:br>
            <a:r>
              <a:rPr lang="cs-CZ" sz="27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Prague </a:t>
            </a:r>
            <a:r>
              <a:rPr lang="cs-CZ" sz="2700" b="1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City Golf</a:t>
            </a:r>
            <a:br>
              <a:rPr lang="cs-CZ" sz="27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</a:br>
            <a:br>
              <a:rPr lang="cs-CZ" sz="27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</a:br>
            <a:r>
              <a:rPr lang="cs-CZ" sz="27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16. ročník</a:t>
            </a:r>
            <a:br>
              <a:rPr lang="cs-CZ" sz="27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</a:br>
            <a:br>
              <a:rPr lang="cs-CZ" sz="27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</a:br>
            <a:r>
              <a:rPr lang="cs-CZ" sz="27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15. 6. 2022</a:t>
            </a:r>
            <a:br>
              <a:rPr lang="cs-CZ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</a:br>
            <a:endParaRPr lang="en-US" sz="1899" b="1" dirty="0">
              <a:solidFill>
                <a:schemeClr val="tx1">
                  <a:lumMod val="50000"/>
                  <a:lumOff val="50000"/>
                </a:schemeClr>
              </a:solidFill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4984" y="1059582"/>
            <a:ext cx="6584377" cy="85725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cs-CZ" sz="2531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Promotér akce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32655" y="1357289"/>
            <a:ext cx="3365459" cy="359072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cs-CZ" sz="2000" b="1" dirty="0">
              <a:latin typeface="Arial Narrow" pitchFamily="34" charset="0"/>
            </a:endParaRPr>
          </a:p>
          <a:p>
            <a:pPr marL="0" indent="0">
              <a:buNone/>
            </a:pPr>
            <a:r>
              <a:rPr lang="cs-CZ" sz="2300" b="1" dirty="0">
                <a:latin typeface="Arial Narrow" pitchFamily="34" charset="0"/>
              </a:rPr>
              <a:t>INGOLF s.r.o. </a:t>
            </a:r>
          </a:p>
          <a:p>
            <a:pPr marL="0" indent="0">
              <a:buNone/>
            </a:pPr>
            <a:r>
              <a:rPr lang="cs-CZ" sz="2300" b="1" i="1" dirty="0">
                <a:latin typeface="Arial Narrow" pitchFamily="34" charset="0"/>
              </a:rPr>
              <a:t>Váš partner ve světě golfu</a:t>
            </a:r>
          </a:p>
          <a:p>
            <a:pPr marL="0" indent="0">
              <a:buNone/>
            </a:pPr>
            <a:r>
              <a:rPr lang="cs-CZ" sz="1400" dirty="0">
                <a:latin typeface="Arial Narrow" pitchFamily="34" charset="0"/>
              </a:rPr>
              <a:t>od roku 2006</a:t>
            </a:r>
          </a:p>
          <a:p>
            <a:pPr marL="0" indent="0">
              <a:buNone/>
            </a:pPr>
            <a:endParaRPr lang="cs-CZ" sz="1400" dirty="0">
              <a:latin typeface="Arial Narrow" pitchFamily="34" charset="0"/>
            </a:endParaRPr>
          </a:p>
          <a:p>
            <a:pPr marL="0" indent="0">
              <a:buNone/>
            </a:pPr>
            <a:r>
              <a:rPr lang="cs-CZ" sz="1400" dirty="0">
                <a:latin typeface="Arial Narrow" pitchFamily="34" charset="0"/>
              </a:rPr>
              <a:t>Servisní a marketingová agentura poskytující komplexní služby v oblasti golfu. Oficiální agent International </a:t>
            </a:r>
            <a:r>
              <a:rPr lang="cs-CZ" sz="1400" dirty="0" err="1">
                <a:latin typeface="Arial Narrow" pitchFamily="34" charset="0"/>
              </a:rPr>
              <a:t>Sports</a:t>
            </a:r>
            <a:r>
              <a:rPr lang="cs-CZ" sz="1400" dirty="0">
                <a:latin typeface="Arial Narrow" pitchFamily="34" charset="0"/>
              </a:rPr>
              <a:t> Management. </a:t>
            </a:r>
          </a:p>
          <a:p>
            <a:pPr marL="0" indent="0">
              <a:buNone/>
            </a:pPr>
            <a:endParaRPr lang="cs-CZ" sz="1400" i="1" dirty="0">
              <a:latin typeface="Arial Narrow" pitchFamily="34" charset="0"/>
            </a:endParaRPr>
          </a:p>
          <a:p>
            <a:pPr marL="0" indent="0">
              <a:buNone/>
            </a:pPr>
            <a:r>
              <a:rPr lang="cs-CZ" sz="1400" i="1" dirty="0">
                <a:latin typeface="Arial Narrow" pitchFamily="34" charset="0"/>
              </a:rPr>
              <a:t>Promotérská činnost:</a:t>
            </a:r>
          </a:p>
          <a:p>
            <a:pPr marL="0" indent="0">
              <a:buNone/>
            </a:pPr>
            <a:r>
              <a:rPr lang="cs-CZ" sz="1400" dirty="0">
                <a:latin typeface="Arial Narrow" pitchFamily="34" charset="0"/>
              </a:rPr>
              <a:t>Mezinárodní týden golfu, 5 ročníků, International </a:t>
            </a:r>
            <a:r>
              <a:rPr lang="cs-CZ" sz="1400" dirty="0" err="1">
                <a:latin typeface="Arial Narrow" pitchFamily="34" charset="0"/>
              </a:rPr>
              <a:t>GolfWeek</a:t>
            </a:r>
            <a:r>
              <a:rPr lang="cs-CZ" sz="1400" dirty="0">
                <a:latin typeface="Arial Narrow" pitchFamily="34" charset="0"/>
              </a:rPr>
              <a:t> China, 2 ročníky, ART ECON Středoškolský pohár 15 ročníků, Mistrovství ČR v Extrémním golfu, 7 ročníků, Speciální semináře PGAC, Volvo Dny s Klárou Spilkovou a mnoho dalšího. </a:t>
            </a:r>
          </a:p>
          <a:p>
            <a:pPr marL="0" indent="0">
              <a:buNone/>
            </a:pPr>
            <a:endParaRPr lang="cs-CZ" sz="1400" dirty="0">
              <a:latin typeface="Arial Narrow" pitchFamily="34" charset="0"/>
            </a:endParaRPr>
          </a:p>
          <a:p>
            <a:pPr marL="0" indent="0">
              <a:buNone/>
            </a:pPr>
            <a:r>
              <a:rPr lang="cs-CZ" sz="1400" dirty="0">
                <a:latin typeface="Arial Narrow" pitchFamily="34" charset="0"/>
              </a:rPr>
              <a:t>Přes 400 dalších golfových akcí dle zadání a potřeb klientů: turnaje, série, akademie, výlety do zahraničí a další.</a:t>
            </a:r>
          </a:p>
          <a:p>
            <a:pPr marL="0" indent="0">
              <a:buNone/>
            </a:pPr>
            <a:endParaRPr lang="cs-CZ" sz="1400" dirty="0">
              <a:latin typeface="Arial Narrow" pitchFamily="34" charset="0"/>
            </a:endParaRPr>
          </a:p>
          <a:p>
            <a:pPr marL="0" indent="0">
              <a:buNone/>
            </a:pPr>
            <a:r>
              <a:rPr lang="cs-CZ" sz="1400" dirty="0">
                <a:latin typeface="Arial Narrow" pitchFamily="34" charset="0"/>
              </a:rPr>
              <a:t>Reference: KPMG, IBM, </a:t>
            </a:r>
            <a:r>
              <a:rPr lang="cs-CZ" sz="1400" dirty="0" err="1">
                <a:latin typeface="Arial Narrow" pitchFamily="34" charset="0"/>
              </a:rPr>
              <a:t>Raiffeisen</a:t>
            </a:r>
            <a:r>
              <a:rPr lang="cs-CZ" sz="1400" dirty="0">
                <a:latin typeface="Arial Narrow" pitchFamily="34" charset="0"/>
              </a:rPr>
              <a:t> bank, ČEZ, Deloitte, Eurotel, Budvar, ČPP, PGAC, SAP, Alcatel – </a:t>
            </a:r>
            <a:r>
              <a:rPr lang="cs-CZ" sz="1400" dirty="0" err="1">
                <a:latin typeface="Arial Narrow" pitchFamily="34" charset="0"/>
              </a:rPr>
              <a:t>Lucent</a:t>
            </a:r>
            <a:r>
              <a:rPr lang="cs-CZ" sz="1400" dirty="0">
                <a:latin typeface="Arial Narrow" pitchFamily="34" charset="0"/>
              </a:rPr>
              <a:t>, ČSOB, HVB, Tatrabanka, SWAN, Czech </a:t>
            </a:r>
            <a:r>
              <a:rPr lang="cs-CZ" sz="1400" dirty="0" err="1">
                <a:latin typeface="Arial Narrow" pitchFamily="34" charset="0"/>
              </a:rPr>
              <a:t>Tourism</a:t>
            </a:r>
            <a:r>
              <a:rPr lang="cs-CZ" sz="1400" dirty="0">
                <a:latin typeface="Arial Narrow" pitchFamily="34" charset="0"/>
              </a:rPr>
              <a:t>, Cisco Systems, SFM Group, Privat banka a další. </a:t>
            </a:r>
          </a:p>
          <a:p>
            <a:pPr marL="0" indent="0">
              <a:buNone/>
            </a:pPr>
            <a:endParaRPr lang="cs-CZ" sz="1400" dirty="0">
              <a:latin typeface="Arial Narrow" pitchFamily="34" charset="0"/>
            </a:endParaRPr>
          </a:p>
          <a:p>
            <a:pPr marL="0" indent="0">
              <a:buNone/>
            </a:pPr>
            <a:r>
              <a:rPr lang="cs-CZ" sz="1400" dirty="0">
                <a:latin typeface="Arial Narrow" pitchFamily="34" charset="0"/>
              </a:rPr>
              <a:t>Více na </a:t>
            </a:r>
            <a:r>
              <a:rPr lang="cs-CZ" sz="1400" b="1" dirty="0">
                <a:latin typeface="Arial Narrow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www.ingolf.cz</a:t>
            </a:r>
            <a:endParaRPr lang="cs-CZ" sz="1400" b="1" dirty="0">
              <a:latin typeface="Arial Narrow" pitchFamily="34" charset="0"/>
            </a:endParaRPr>
          </a:p>
          <a:p>
            <a:pPr marL="0" indent="0">
              <a:buNone/>
            </a:pPr>
            <a:endParaRPr lang="cs-CZ" sz="1400" dirty="0">
              <a:solidFill>
                <a:schemeClr val="tx1">
                  <a:lumMod val="50000"/>
                  <a:lumOff val="50000"/>
                </a:schemeClr>
              </a:solidFill>
              <a:latin typeface="Arial Narrow" pitchFamily="34" charset="0"/>
            </a:endParaRPr>
          </a:p>
          <a:p>
            <a:pPr marL="0" indent="0">
              <a:buNone/>
            </a:pPr>
            <a:endParaRPr lang="cs-CZ" sz="1400" dirty="0">
              <a:solidFill>
                <a:schemeClr val="tx1">
                  <a:lumMod val="50000"/>
                  <a:lumOff val="50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69177C3-4B4D-4A36-86D2-DA1C59F460E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8115" y="1923678"/>
            <a:ext cx="2952328" cy="1900960"/>
          </a:xfrm>
          <a:prstGeom prst="rect">
            <a:avLst/>
          </a:prstGeom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4F049A31-ACF8-4B0B-9C70-7954E05A1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5025" y="3824638"/>
            <a:ext cx="3024336" cy="5803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900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  <a:sym typeface="Dax-Light" pitchFamily="50" charset="0"/>
              </a:rPr>
              <a:t>Alan Babický, společně s </a:t>
            </a:r>
            <a:r>
              <a:rPr kumimoji="0" lang="cs-CZ" sz="900" i="1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  <a:sym typeface="Dax-Light" pitchFamily="50" charset="0"/>
              </a:rPr>
              <a:t>čínským ministrem sportu Ti </a:t>
            </a:r>
            <a:r>
              <a:rPr kumimoji="0" lang="cs-CZ" sz="900" i="1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  <a:sym typeface="Dax-Light" pitchFamily="50" charset="0"/>
              </a:rPr>
              <a:t>Su</a:t>
            </a:r>
            <a:r>
              <a:rPr kumimoji="0" lang="cs-CZ" sz="900" i="1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  <a:sym typeface="Dax-Light" pitchFamily="50" charset="0"/>
              </a:rPr>
              <a:t> </a:t>
            </a:r>
            <a:r>
              <a:rPr kumimoji="0" lang="cs-CZ" sz="900" i="1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  <a:sym typeface="Dax-Light" pitchFamily="50" charset="0"/>
              </a:rPr>
              <a:t>Lianem</a:t>
            </a:r>
            <a:r>
              <a:rPr kumimoji="0" lang="cs-CZ" sz="900" i="1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  <a:sym typeface="Dax-Light" pitchFamily="50" charset="0"/>
              </a:rPr>
              <a:t>, Mirkem Topolánkem a dalšími VIP hosty slavnostně zahajuje International </a:t>
            </a:r>
            <a:r>
              <a:rPr kumimoji="0" lang="cs-CZ" sz="900" i="1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  <a:sym typeface="Dax-Light" pitchFamily="50" charset="0"/>
              </a:rPr>
              <a:t>GolfWeek</a:t>
            </a:r>
            <a:r>
              <a:rPr kumimoji="0" lang="cs-CZ" sz="900" i="1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  <a:sym typeface="Dax-Light" pitchFamily="50" charset="0"/>
              </a:rPr>
              <a:t> v </a:t>
            </a:r>
            <a:r>
              <a:rPr kumimoji="0" lang="cs-CZ" sz="900" i="1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  <a:sym typeface="Dax-Light" pitchFamily="50" charset="0"/>
              </a:rPr>
              <a:t>Shanghaji</a:t>
            </a:r>
            <a:r>
              <a:rPr kumimoji="0" lang="cs-CZ" sz="900" i="1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  <a:sym typeface="Dax-Light" pitchFamily="50" charset="0"/>
              </a:rPr>
              <a:t> 2015</a:t>
            </a:r>
            <a:endParaRPr kumimoji="0" lang="cs-CZ" sz="900" i="0" u="none" strike="noStrike" kern="0" cap="none" spc="0" normalizeH="0" baseline="0" noProof="0" dirty="0">
              <a:ln>
                <a:noFill/>
              </a:ln>
              <a:solidFill>
                <a:srgbClr val="60606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  <a:sym typeface="Dax-Light" pitchFamily="50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48680" y="991195"/>
            <a:ext cx="5518547" cy="897434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cs-CZ" sz="2531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Spolupořadatel</a:t>
            </a:r>
            <a:endParaRPr lang="en-US" sz="2531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60647" y="1707654"/>
            <a:ext cx="4010299" cy="3407470"/>
          </a:xfrm>
          <a:noFill/>
        </p:spPr>
        <p:txBody>
          <a:bodyPr>
            <a:normAutofit lnSpcReduction="10000"/>
          </a:bodyPr>
          <a:lstStyle/>
          <a:p>
            <a:pPr marL="0" indent="0">
              <a:lnSpc>
                <a:spcPct val="80000"/>
              </a:lnSpc>
              <a:buClr>
                <a:srgbClr val="CC0000"/>
              </a:buClr>
              <a:buNone/>
            </a:pPr>
            <a:r>
              <a:rPr lang="cs-CZ" sz="1687" b="1" dirty="0">
                <a:latin typeface="Arial Narrow" pitchFamily="34" charset="0"/>
              </a:rPr>
              <a:t>ART ECON – Střední škola a vyšší odborná škola Praha, s.r.o.</a:t>
            </a:r>
            <a:endParaRPr lang="cs-CZ" sz="1687" dirty="0">
              <a:latin typeface="Arial Narrow" pitchFamily="34" charset="0"/>
            </a:endParaRPr>
          </a:p>
          <a:p>
            <a:pPr marL="0" indent="0">
              <a:lnSpc>
                <a:spcPct val="80000"/>
              </a:lnSpc>
              <a:buClr>
                <a:srgbClr val="CC0000"/>
              </a:buClr>
              <a:buNone/>
            </a:pPr>
            <a:endParaRPr lang="cs-CZ" sz="1055" dirty="0">
              <a:latin typeface="Arial Narrow" pitchFamily="34" charset="0"/>
            </a:endParaRPr>
          </a:p>
          <a:p>
            <a:pPr marL="0" indent="0">
              <a:lnSpc>
                <a:spcPct val="80000"/>
              </a:lnSpc>
              <a:buClr>
                <a:srgbClr val="CC0000"/>
              </a:buClr>
              <a:buNone/>
            </a:pPr>
            <a:r>
              <a:rPr lang="cs-CZ" sz="1055" dirty="0">
                <a:latin typeface="Arial Narrow" pitchFamily="34" charset="0"/>
              </a:rPr>
              <a:t>www.artecon.cz</a:t>
            </a:r>
          </a:p>
          <a:p>
            <a:pPr marL="0" indent="0">
              <a:lnSpc>
                <a:spcPct val="80000"/>
              </a:lnSpc>
              <a:buClr>
                <a:srgbClr val="CC0000"/>
              </a:buClr>
              <a:buNone/>
            </a:pPr>
            <a:endParaRPr lang="cs-CZ" sz="1055" dirty="0">
              <a:latin typeface="Arial Narrow" pitchFamily="34" charset="0"/>
            </a:endParaRPr>
          </a:p>
          <a:p>
            <a:pPr marL="0" indent="0">
              <a:lnSpc>
                <a:spcPct val="80000"/>
              </a:lnSpc>
              <a:buClr>
                <a:srgbClr val="CC0000"/>
              </a:buClr>
            </a:pPr>
            <a:r>
              <a:rPr lang="cs-CZ" sz="1100" b="1" dirty="0">
                <a:latin typeface="Arial Narrow" panose="020B0606020202030204" pitchFamily="34" charset="0"/>
              </a:rPr>
              <a:t> </a:t>
            </a:r>
            <a:r>
              <a:rPr lang="cs-CZ" sz="1000" b="1" dirty="0">
                <a:latin typeface="Arial Narrow" panose="020B0606020202030204" pitchFamily="34" charset="0"/>
              </a:rPr>
              <a:t>Dne 1. 9. 2019 došlo ke sloučení dvou středních odborných škol zřizovatele IF Holding, a. s.</a:t>
            </a:r>
            <a:r>
              <a:rPr lang="cs-CZ" sz="1000" dirty="0">
                <a:latin typeface="Arial Narrow" panose="020B0606020202030204" pitchFamily="34" charset="0"/>
              </a:rPr>
              <a:t> a to PB – Vyšší odborné školy a Střední školy managementu a ART ECON – Střední školy pobočky Praha.</a:t>
            </a:r>
          </a:p>
          <a:p>
            <a:pPr marL="0" indent="0">
              <a:lnSpc>
                <a:spcPct val="80000"/>
              </a:lnSpc>
              <a:buClr>
                <a:srgbClr val="CC0000"/>
              </a:buClr>
            </a:pPr>
            <a:endParaRPr lang="cs-CZ" sz="1000" dirty="0">
              <a:latin typeface="Arial Narrow" panose="020B0606020202030204" pitchFamily="34" charset="0"/>
            </a:endParaRPr>
          </a:p>
          <a:p>
            <a:pPr marL="0" indent="0">
              <a:lnSpc>
                <a:spcPct val="80000"/>
              </a:lnSpc>
              <a:buClr>
                <a:srgbClr val="CC0000"/>
              </a:buClr>
            </a:pPr>
            <a:r>
              <a:rPr lang="cs-CZ" sz="1000" dirty="0">
                <a:latin typeface="Arial Narrow" panose="020B0606020202030204" pitchFamily="34" charset="0"/>
              </a:rPr>
              <a:t> Tento dlouhotrvající záměr byl realizován s cílem vytvořit velkou, silnou a prestižní školu s kvalitním zázemím a silnou organizační strukturou. Nově tak vznikla škola </a:t>
            </a:r>
            <a:r>
              <a:rPr lang="cs-CZ" sz="1000" b="1" dirty="0">
                <a:latin typeface="Arial Narrow" panose="020B0606020202030204" pitchFamily="34" charset="0"/>
              </a:rPr>
              <a:t>ART ECON – Střední škola a vyšší odborná škola Praha, s.r.o.</a:t>
            </a:r>
          </a:p>
          <a:p>
            <a:pPr marL="0" indent="0">
              <a:lnSpc>
                <a:spcPct val="80000"/>
              </a:lnSpc>
              <a:buClr>
                <a:srgbClr val="CC0000"/>
              </a:buClr>
            </a:pPr>
            <a:endParaRPr lang="cs-CZ" sz="1000" b="1" dirty="0">
              <a:latin typeface="Arial Narrow" panose="020B0606020202030204" pitchFamily="34" charset="0"/>
            </a:endParaRPr>
          </a:p>
          <a:p>
            <a:pPr marL="0" indent="0">
              <a:lnSpc>
                <a:spcPct val="80000"/>
              </a:lnSpc>
              <a:buClr>
                <a:srgbClr val="CC0000"/>
              </a:buClr>
            </a:pPr>
            <a:r>
              <a:rPr lang="cs-CZ" sz="1000" dirty="0">
                <a:latin typeface="Arial Narrow" pitchFamily="34" charset="0"/>
              </a:rPr>
              <a:t> V roce 2005 otevřela pod vedením A. Babického první třídu s  rozšířeným sportovním vyučováním zaměřeným na golf v ČR.</a:t>
            </a:r>
          </a:p>
          <a:p>
            <a:pPr marL="0" indent="0">
              <a:lnSpc>
                <a:spcPct val="80000"/>
              </a:lnSpc>
              <a:buClr>
                <a:srgbClr val="CC0000"/>
              </a:buClr>
            </a:pPr>
            <a:endParaRPr lang="cs-CZ" sz="1000" dirty="0">
              <a:latin typeface="Arial Narrow" pitchFamily="34" charset="0"/>
            </a:endParaRPr>
          </a:p>
          <a:p>
            <a:pPr marL="0" indent="0">
              <a:lnSpc>
                <a:spcPct val="80000"/>
              </a:lnSpc>
              <a:buClr>
                <a:srgbClr val="CC0000"/>
              </a:buClr>
            </a:pPr>
            <a:r>
              <a:rPr lang="cs-CZ" sz="1000" dirty="0">
                <a:latin typeface="Arial Narrow" pitchFamily="34" charset="0"/>
              </a:rPr>
              <a:t> Nabízí možnost propojení kvalitního manažerského vzdělání a ekonomického a sportovního trhu.</a:t>
            </a:r>
          </a:p>
          <a:p>
            <a:pPr marL="0" indent="0">
              <a:lnSpc>
                <a:spcPct val="80000"/>
              </a:lnSpc>
              <a:buClr>
                <a:srgbClr val="CC0000"/>
              </a:buClr>
            </a:pPr>
            <a:endParaRPr lang="cs-CZ" sz="1000" dirty="0">
              <a:latin typeface="Arial Narrow" pitchFamily="34" charset="0"/>
            </a:endParaRPr>
          </a:p>
          <a:p>
            <a:pPr marL="0" indent="0">
              <a:lnSpc>
                <a:spcPct val="80000"/>
              </a:lnSpc>
              <a:buClr>
                <a:srgbClr val="CC0000"/>
              </a:buClr>
            </a:pPr>
            <a:r>
              <a:rPr lang="cs-CZ" sz="1000" dirty="0">
                <a:latin typeface="Arial Narrow" pitchFamily="34" charset="0"/>
              </a:rPr>
              <a:t> Individuální přístup ke sportovně nadané mládeži.</a:t>
            </a:r>
          </a:p>
          <a:p>
            <a:pPr marL="0" indent="0">
              <a:lnSpc>
                <a:spcPct val="80000"/>
              </a:lnSpc>
              <a:buClr>
                <a:srgbClr val="CC0000"/>
              </a:buClr>
            </a:pPr>
            <a:endParaRPr lang="cs-CZ" sz="1000" dirty="0">
              <a:latin typeface="Arial Narrow" pitchFamily="34" charset="0"/>
            </a:endParaRPr>
          </a:p>
          <a:p>
            <a:pPr marL="0" indent="0">
              <a:lnSpc>
                <a:spcPct val="80000"/>
              </a:lnSpc>
              <a:buClr>
                <a:srgbClr val="CC0000"/>
              </a:buClr>
              <a:buNone/>
            </a:pPr>
            <a:r>
              <a:rPr lang="cs-CZ" sz="1000" b="1" dirty="0">
                <a:latin typeface="Arial Narrow" pitchFamily="34" charset="0"/>
              </a:rPr>
              <a:t>Jednatelka:	PhDr. Dana Čapková, Ph.D</a:t>
            </a:r>
            <a:r>
              <a:rPr lang="cs-CZ" sz="1055" b="1" dirty="0">
                <a:latin typeface="Arial Narrow" pitchFamily="34" charset="0"/>
              </a:rPr>
              <a:t>.</a:t>
            </a:r>
          </a:p>
          <a:p>
            <a:pPr marL="0" indent="0">
              <a:lnSpc>
                <a:spcPct val="80000"/>
              </a:lnSpc>
              <a:buClr>
                <a:srgbClr val="CC0000"/>
              </a:buClr>
              <a:buNone/>
            </a:pPr>
            <a:r>
              <a:rPr lang="cs-CZ" sz="1055" b="1" dirty="0">
                <a:latin typeface="Arial Narrow" pitchFamily="34" charset="0"/>
              </a:rPr>
              <a:t>                   	</a:t>
            </a:r>
            <a:endParaRPr lang="en-US" dirty="0">
              <a:latin typeface="Arial Narrow" pitchFamily="34" charset="0"/>
            </a:endParaRPr>
          </a:p>
        </p:txBody>
      </p:sp>
      <p:sp>
        <p:nvSpPr>
          <p:cNvPr id="14340" name="Rectangle 5"/>
          <p:cNvSpPr>
            <a:spLocks noChangeArrowheads="1"/>
          </p:cNvSpPr>
          <p:nvPr/>
        </p:nvSpPr>
        <p:spPr bwMode="auto">
          <a:xfrm>
            <a:off x="4801326" y="1888629"/>
            <a:ext cx="1519442" cy="254412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 sz="949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088" y="1694434"/>
            <a:ext cx="2376518" cy="1497206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088" y="3291830"/>
            <a:ext cx="2376518" cy="1585118"/>
          </a:xfrm>
          <a:prstGeom prst="rect">
            <a:avLst/>
          </a:prstGeom>
        </p:spPr>
      </p:pic>
    </p:spTree>
  </p:cSld>
  <p:clrMapOvr>
    <a:masterClrMapping/>
  </p:clrMapOvr>
  <p:transition spd="med">
    <p:blinds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5394" y="987574"/>
            <a:ext cx="6172200" cy="85725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cs-CZ" sz="2531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Patronem 16. ročníku bude …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84899" y="1684973"/>
            <a:ext cx="2843566" cy="28365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cs-CZ" sz="900" dirty="0">
              <a:solidFill>
                <a:schemeClr val="tx1">
                  <a:lumMod val="50000"/>
                  <a:lumOff val="50000"/>
                </a:schemeClr>
              </a:solidFill>
              <a:latin typeface="Arial Narrow" pitchFamily="34" charset="0"/>
            </a:endParaRPr>
          </a:p>
          <a:p>
            <a:pPr marL="0" indent="0">
              <a:buNone/>
            </a:pPr>
            <a:r>
              <a:rPr lang="cs-CZ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2006 - </a:t>
            </a:r>
            <a:r>
              <a:rPr lang="cs-CZ" sz="9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Lucie Borhyová</a:t>
            </a:r>
            <a:r>
              <a:rPr lang="cs-CZ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, TV moderátorka</a:t>
            </a:r>
          </a:p>
          <a:p>
            <a:pPr marL="0" indent="0">
              <a:buNone/>
            </a:pPr>
            <a:r>
              <a:rPr lang="cs-CZ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2007, 08, 09 -</a:t>
            </a:r>
            <a:r>
              <a:rPr lang="cs-CZ" sz="9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 Kateřina Neumannová</a:t>
            </a:r>
            <a:r>
              <a:rPr lang="cs-CZ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, lyžařka, olympijská vítězka z OH </a:t>
            </a:r>
            <a:r>
              <a:rPr lang="cs-CZ" sz="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Torino</a:t>
            </a:r>
            <a:endParaRPr lang="cs-CZ" sz="900" dirty="0">
              <a:solidFill>
                <a:schemeClr val="tx1">
                  <a:lumMod val="50000"/>
                  <a:lumOff val="50000"/>
                </a:schemeClr>
              </a:solidFill>
              <a:latin typeface="Arial Narrow" pitchFamily="34" charset="0"/>
            </a:endParaRPr>
          </a:p>
          <a:p>
            <a:pPr marL="0" indent="0">
              <a:buNone/>
            </a:pPr>
            <a:r>
              <a:rPr lang="cs-CZ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2010 a 2011 -</a:t>
            </a:r>
            <a:r>
              <a:rPr lang="cs-CZ" sz="9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 Klára Spilková</a:t>
            </a:r>
            <a:r>
              <a:rPr lang="cs-CZ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, bývala účastnice PB Středoškolského poháru a vítězka na </a:t>
            </a:r>
            <a:r>
              <a:rPr lang="cs-CZ" sz="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Ladies</a:t>
            </a:r>
            <a:r>
              <a:rPr lang="cs-CZ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 </a:t>
            </a:r>
            <a:r>
              <a:rPr lang="cs-CZ" sz="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European</a:t>
            </a:r>
            <a:r>
              <a:rPr lang="cs-CZ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 Tour</a:t>
            </a:r>
          </a:p>
          <a:p>
            <a:pPr marL="0" indent="0">
              <a:buNone/>
            </a:pPr>
            <a:r>
              <a:rPr lang="cs-CZ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2012 a 2013 - </a:t>
            </a:r>
            <a:r>
              <a:rPr lang="cs-CZ" sz="9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Dominik Hašek</a:t>
            </a:r>
            <a:r>
              <a:rPr lang="cs-CZ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, vítěz </a:t>
            </a:r>
            <a:r>
              <a:rPr lang="cs-CZ" sz="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Stanleyova</a:t>
            </a:r>
            <a:r>
              <a:rPr lang="cs-CZ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 poháru, Mistr světa v hokeji  a olympijský vítěz z OH v Naganu</a:t>
            </a:r>
          </a:p>
          <a:p>
            <a:pPr marL="0" indent="0">
              <a:buNone/>
            </a:pPr>
            <a:r>
              <a:rPr lang="cs-CZ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2014, 2015 a 2016 - </a:t>
            </a:r>
            <a:r>
              <a:rPr lang="cs-CZ" sz="9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Roman Šebrle</a:t>
            </a:r>
            <a:r>
              <a:rPr lang="cs-CZ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, olympijský vítěz a vášnivý golfista   </a:t>
            </a:r>
          </a:p>
          <a:p>
            <a:pPr marL="0" indent="0">
              <a:buNone/>
            </a:pPr>
            <a:r>
              <a:rPr lang="cs-CZ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2017 - </a:t>
            </a:r>
            <a:r>
              <a:rPr lang="cs-CZ" sz="9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Vladimír </a:t>
            </a:r>
            <a:r>
              <a:rPr lang="cs-CZ" sz="9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Šmicer</a:t>
            </a:r>
            <a:r>
              <a:rPr lang="cs-CZ" sz="9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, </a:t>
            </a:r>
            <a:r>
              <a:rPr lang="cs-CZ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vítěz všech tří hlavních klubových soutěží ve světovém fotbale</a:t>
            </a:r>
          </a:p>
          <a:p>
            <a:pPr marL="0" indent="0">
              <a:buNone/>
            </a:pPr>
            <a:r>
              <a:rPr lang="cs-CZ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2018 -  </a:t>
            </a:r>
            <a:r>
              <a:rPr lang="cs-CZ" sz="9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David </a:t>
            </a:r>
            <a:r>
              <a:rPr lang="cs-CZ" sz="9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Suchařípa</a:t>
            </a:r>
            <a:r>
              <a:rPr lang="cs-CZ" sz="9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, </a:t>
            </a:r>
            <a:r>
              <a:rPr lang="cs-CZ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povoláním herec, duší golfista a </a:t>
            </a:r>
            <a:r>
              <a:rPr lang="cs-CZ" sz="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golfcirkusák</a:t>
            </a:r>
            <a:endParaRPr lang="cs-CZ" sz="900" dirty="0">
              <a:solidFill>
                <a:schemeClr val="tx1">
                  <a:lumMod val="50000"/>
                  <a:lumOff val="50000"/>
                </a:schemeClr>
              </a:solidFill>
              <a:latin typeface="Arial Narrow" pitchFamily="34" charset="0"/>
            </a:endParaRPr>
          </a:p>
          <a:p>
            <a:pPr marL="0" indent="0">
              <a:buNone/>
            </a:pPr>
            <a:r>
              <a:rPr lang="cs-CZ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2019 - </a:t>
            </a:r>
            <a:r>
              <a:rPr lang="cs-CZ" sz="9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Dušan Salfický</a:t>
            </a:r>
            <a:r>
              <a:rPr lang="cs-CZ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, Mistr světa v hokeji, vášnivý golfista</a:t>
            </a:r>
          </a:p>
          <a:p>
            <a:pPr marL="0" indent="0">
              <a:buNone/>
            </a:pPr>
            <a:r>
              <a:rPr lang="cs-CZ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2020 - </a:t>
            </a:r>
            <a:r>
              <a:rPr lang="cs-CZ" sz="9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Marta Jandová, </a:t>
            </a:r>
            <a:r>
              <a:rPr lang="cs-CZ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začínající golfistka – zazpívala hymnu a odpálila slavnostní odpal</a:t>
            </a:r>
          </a:p>
          <a:p>
            <a:pPr marL="0" indent="0">
              <a:buNone/>
            </a:pPr>
            <a:r>
              <a:rPr lang="cs-CZ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2021 – </a:t>
            </a:r>
            <a:r>
              <a:rPr lang="cs-CZ" sz="9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Štěpánka Pučálková, </a:t>
            </a:r>
            <a:r>
              <a:rPr lang="cs-CZ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sólistka drážďanské opery se nemohla osobně zúčastnit kvůli karanténě, zazpívala hymnu přes telefon</a:t>
            </a:r>
          </a:p>
          <a:p>
            <a:pPr marL="0" indent="0">
              <a:buNone/>
            </a:pPr>
            <a:endParaRPr lang="cs-CZ" sz="900" dirty="0">
              <a:solidFill>
                <a:schemeClr val="tx1">
                  <a:lumMod val="50000"/>
                  <a:lumOff val="50000"/>
                </a:schemeClr>
              </a:solidFill>
              <a:latin typeface="Arial Narrow" pitchFamily="34" charset="0"/>
            </a:endParaRPr>
          </a:p>
          <a:p>
            <a:pPr marL="0" indent="0">
              <a:buNone/>
            </a:pPr>
            <a:r>
              <a:rPr lang="cs-CZ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2022 – </a:t>
            </a:r>
            <a:r>
              <a:rPr lang="cs-CZ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Štěpánka Pučálková, </a:t>
            </a:r>
            <a:r>
              <a:rPr lang="cs-CZ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sólistka drážďanské opery a golfistka tělem i duší…</a:t>
            </a:r>
          </a:p>
          <a:p>
            <a:pPr marL="0" indent="0">
              <a:buNone/>
            </a:pPr>
            <a:endParaRPr lang="cs-CZ" sz="900" dirty="0">
              <a:solidFill>
                <a:schemeClr val="tx1">
                  <a:lumMod val="50000"/>
                  <a:lumOff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913819" y="3298677"/>
            <a:ext cx="2468243" cy="2886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26789" tIns="26789" rIns="26789" bIns="26789" numCol="1" anchor="t" anchorCtr="0" compatLnSpc="1">
            <a:prstTxWarp prst="textNoShape">
              <a:avLst/>
            </a:prstTxWarp>
          </a:bodyPr>
          <a:lstStyle/>
          <a:p>
            <a:pPr defTabSz="48215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949" b="1" i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  <a:sym typeface="Dax-Light" pitchFamily="50" charset="0"/>
              </a:rPr>
              <a:t>Roman Šebrle zahajuje 10. ročník MMČR středoškolských družstev 2016</a:t>
            </a:r>
            <a:endParaRPr lang="cs-CZ" sz="949" kern="0" dirty="0">
              <a:solidFill>
                <a:schemeClr val="tx1">
                  <a:lumMod val="50000"/>
                  <a:lumOff val="50000"/>
                </a:schemeClr>
              </a:solidFill>
              <a:latin typeface="Arial Narrow" pitchFamily="34" charset="0"/>
              <a:sym typeface="Dax-Light" pitchFamily="50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53B0468-1D21-460C-8E4E-F36D753B96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01" t="1000" r="5202" b="19201"/>
          <a:stretch/>
        </p:blipFill>
        <p:spPr>
          <a:xfrm>
            <a:off x="3573016" y="1841405"/>
            <a:ext cx="2564495" cy="252028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81136" y="994420"/>
            <a:ext cx="6172200" cy="857250"/>
          </a:xfrm>
        </p:spPr>
        <p:txBody>
          <a:bodyPr/>
          <a:lstStyle/>
          <a:p>
            <a:pPr algn="ctr" eaLnBrk="1" hangingPunct="1"/>
            <a:r>
              <a:rPr lang="cs-CZ" sz="2531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Místo konání 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720" y="4155926"/>
            <a:ext cx="5136956" cy="531083"/>
          </a:xfrm>
        </p:spPr>
        <p:txBody>
          <a:bodyPr>
            <a:normAutofit/>
          </a:bodyPr>
          <a:lstStyle/>
          <a:p>
            <a:pPr marL="0" indent="0" algn="ctr">
              <a:buClr>
                <a:srgbClr val="CC0000"/>
              </a:buClr>
              <a:buNone/>
            </a:pPr>
            <a:r>
              <a:rPr lang="cs-CZ" sz="23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Prague City Golf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AAFA26E-F22E-4FA3-8E3D-E3AD4223EA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069" y="1851670"/>
            <a:ext cx="2474931" cy="1649338"/>
          </a:xfrm>
          <a:prstGeom prst="rect">
            <a:avLst/>
          </a:prstGeom>
        </p:spPr>
      </p:pic>
      <p:pic>
        <p:nvPicPr>
          <p:cNvPr id="3" name="Obrázek 2" descr="Obsah obrázku tráva, exteriér, obloha, pole&#10;&#10;Popis byl vytvořen automaticky">
            <a:extLst>
              <a:ext uri="{FF2B5EF4-FFF2-40B4-BE49-F238E27FC236}">
                <a16:creationId xmlns:a16="http://schemas.microsoft.com/office/drawing/2014/main" id="{EE4133D8-8C84-4D4C-9698-4225D11EB35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00" r="11800" b="17240"/>
          <a:stretch/>
        </p:blipFill>
        <p:spPr>
          <a:xfrm>
            <a:off x="3573016" y="1851670"/>
            <a:ext cx="2508321" cy="164933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5"/>
          <p:cNvSpPr>
            <a:spLocks noChangeArrowheads="1"/>
          </p:cNvSpPr>
          <p:nvPr/>
        </p:nvSpPr>
        <p:spPr bwMode="auto">
          <a:xfrm>
            <a:off x="404664" y="945833"/>
            <a:ext cx="6314764" cy="490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26789" tIns="26789" rIns="26789" bIns="26789"/>
          <a:lstStyle/>
          <a:p>
            <a:pPr algn="ctr">
              <a:defRPr/>
            </a:pPr>
            <a:r>
              <a:rPr lang="cs-CZ" sz="2531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  <a:sym typeface="Dax-Light" pitchFamily="50" charset="0"/>
              </a:rPr>
              <a:t>Děkujeme partnerům 15. ročníku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19E5AAD-923A-4693-8F0B-C147A7FCB1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016" y="2666781"/>
            <a:ext cx="2192417" cy="644263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18D2E45A-5280-4041-940C-55AC45EFA57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7601" y="1405398"/>
            <a:ext cx="1294765" cy="1123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C181E3E2-EDC6-4446-AF99-5F1CF90D6051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7836" y="2652281"/>
            <a:ext cx="1294765" cy="635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1EA3E865-817B-4A20-95AE-1AAAB6D175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58" y="3566242"/>
            <a:ext cx="5013176" cy="60856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085184" y="1320869"/>
            <a:ext cx="1367881" cy="516464"/>
          </a:xfrm>
          <a:prstGeom prst="rect">
            <a:avLst/>
          </a:prstGeom>
          <a:noFill/>
        </p:spPr>
        <p:txBody>
          <a:bodyPr/>
          <a:lstStyle/>
          <a:p>
            <a:pPr eaLnBrk="1" hangingPunct="1"/>
            <a:r>
              <a:rPr lang="cs-CZ" sz="2531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Obsah</a:t>
            </a:r>
            <a:endParaRPr lang="en-US" sz="2531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81133" y="1837333"/>
            <a:ext cx="1728192" cy="2031925"/>
          </a:xfrm>
        </p:spPr>
        <p:txBody>
          <a:bodyPr/>
          <a:lstStyle/>
          <a:p>
            <a:pPr marL="125868" indent="0" algn="r">
              <a:lnSpc>
                <a:spcPct val="80000"/>
              </a:lnSpc>
              <a:buNone/>
            </a:pPr>
            <a:r>
              <a:rPr lang="cs-CZ" sz="1265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Představení projektu</a:t>
            </a:r>
            <a:endParaRPr lang="en-US" sz="1265" dirty="0">
              <a:solidFill>
                <a:schemeClr val="tx1">
                  <a:lumMod val="50000"/>
                  <a:lumOff val="50000"/>
                </a:schemeClr>
              </a:solidFill>
              <a:latin typeface="Arial Narrow" pitchFamily="34" charset="0"/>
            </a:endParaRPr>
          </a:p>
          <a:p>
            <a:pPr marL="125868" indent="0" algn="r">
              <a:lnSpc>
                <a:spcPct val="80000"/>
              </a:lnSpc>
              <a:buNone/>
            </a:pPr>
            <a:r>
              <a:rPr lang="cs-CZ" sz="1265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Program</a:t>
            </a:r>
            <a:endParaRPr lang="en-US" sz="1265" dirty="0">
              <a:solidFill>
                <a:schemeClr val="tx1">
                  <a:lumMod val="50000"/>
                  <a:lumOff val="50000"/>
                </a:schemeClr>
              </a:solidFill>
              <a:latin typeface="Arial Narrow" pitchFamily="34" charset="0"/>
            </a:endParaRPr>
          </a:p>
          <a:p>
            <a:pPr marL="125868" indent="0" algn="r">
              <a:lnSpc>
                <a:spcPct val="80000"/>
              </a:lnSpc>
              <a:buNone/>
            </a:pPr>
            <a:r>
              <a:rPr lang="cs-CZ" sz="1265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Propozice</a:t>
            </a:r>
          </a:p>
          <a:p>
            <a:pPr marL="125868" indent="0" algn="r">
              <a:lnSpc>
                <a:spcPct val="80000"/>
              </a:lnSpc>
              <a:buNone/>
            </a:pPr>
            <a:r>
              <a:rPr lang="cs-CZ" sz="1265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Záštita</a:t>
            </a:r>
          </a:p>
          <a:p>
            <a:pPr marL="125868" indent="0" algn="r">
              <a:lnSpc>
                <a:spcPct val="80000"/>
              </a:lnSpc>
              <a:buNone/>
            </a:pPr>
            <a:r>
              <a:rPr lang="cs-CZ" sz="1265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Ceny pro soutěžící</a:t>
            </a:r>
          </a:p>
          <a:p>
            <a:pPr marL="125868" indent="0" algn="r">
              <a:lnSpc>
                <a:spcPct val="80000"/>
              </a:lnSpc>
              <a:buNone/>
            </a:pPr>
            <a:r>
              <a:rPr lang="cs-CZ" sz="1265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Pořadatel</a:t>
            </a:r>
          </a:p>
          <a:p>
            <a:pPr marL="125868" indent="0" algn="r">
              <a:lnSpc>
                <a:spcPct val="80000"/>
              </a:lnSpc>
              <a:buNone/>
            </a:pPr>
            <a:r>
              <a:rPr lang="cs-CZ" sz="1265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Promotér</a:t>
            </a:r>
          </a:p>
          <a:p>
            <a:pPr marL="125868" indent="0" algn="r">
              <a:lnSpc>
                <a:spcPct val="80000"/>
              </a:lnSpc>
              <a:buNone/>
            </a:pPr>
            <a:r>
              <a:rPr lang="cs-CZ" sz="1265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Patron turnaje</a:t>
            </a:r>
          </a:p>
          <a:p>
            <a:pPr marL="125868" indent="0" algn="r">
              <a:lnSpc>
                <a:spcPct val="80000"/>
              </a:lnSpc>
              <a:buNone/>
            </a:pPr>
            <a:r>
              <a:rPr lang="cs-CZ" sz="1265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Místo konání</a:t>
            </a:r>
          </a:p>
          <a:p>
            <a:pPr marL="125868" indent="0" algn="r">
              <a:lnSpc>
                <a:spcPct val="80000"/>
              </a:lnSpc>
              <a:buNone/>
            </a:pPr>
            <a:endParaRPr lang="cs-CZ" sz="1265" dirty="0">
              <a:solidFill>
                <a:schemeClr val="tx1">
                  <a:lumMod val="50000"/>
                  <a:lumOff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3922135" y="4396339"/>
            <a:ext cx="1103187" cy="2222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44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Oficiální plakát, 2020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B97F76C2-96AF-45FF-8305-442317C67E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022" t="18016" r="42338" b="4780"/>
          <a:stretch/>
        </p:blipFill>
        <p:spPr>
          <a:xfrm>
            <a:off x="1276167" y="1137119"/>
            <a:ext cx="2502228" cy="354654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med">
    <p:blinds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683303" y="915566"/>
            <a:ext cx="3411760" cy="504056"/>
          </a:xfrm>
          <a:prstGeom prst="rect">
            <a:avLst/>
          </a:prstGeom>
          <a:noFill/>
        </p:spPr>
        <p:txBody>
          <a:bodyPr/>
          <a:lstStyle/>
          <a:p>
            <a:pPr eaLnBrk="1" hangingPunct="1"/>
            <a:r>
              <a:rPr lang="cs-CZ" sz="2531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Naše myšlenka</a:t>
            </a:r>
            <a:endParaRPr lang="en-US" sz="2531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219" name="Rectangle 7"/>
          <p:cNvSpPr>
            <a:spLocks/>
          </p:cNvSpPr>
          <p:nvPr/>
        </p:nvSpPr>
        <p:spPr bwMode="auto">
          <a:xfrm>
            <a:off x="300329" y="1397125"/>
            <a:ext cx="6457022" cy="249299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sym typeface="Dax-Light" pitchFamily="50" charset="0"/>
              </a:rPr>
              <a:t>Rozhodující fáze pro vývoj mladého golfisty je mezi dvanáctým a osmnáctým rokem věku. Těžiště výchovy, nalezení motivace a probuzení vášně pro eventuální kariéru v soutěžním golfu spočívá ve všech vyspělých golfových zemích na „středních školách“.</a:t>
            </a:r>
          </a:p>
          <a:p>
            <a:endParaRPr lang="cs-CZ" sz="1200" dirty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  <a:sym typeface="Dax-Light" pitchFamily="50" charset="0"/>
            </a:endParaRPr>
          </a:p>
          <a:p>
            <a:r>
              <a:rPr lang="cs-CZ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sym typeface="Dax-Light" pitchFamily="50" charset="0"/>
              </a:rPr>
              <a:t>Naším cílem je přispět k nastartování akceptace golfu na středních školách a druhých stupních základních škol. Každý rok oslovujeme všechny zřizovatele, ředitele a tělovýchovné pracovníky v ČR a tak posouváme golf do jejich povědomí jako normální sport vhodný pro individuální rozvoj jedince.</a:t>
            </a:r>
          </a:p>
          <a:p>
            <a:endParaRPr lang="cs-CZ" sz="1200" dirty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  <a:sym typeface="Dax-Light" pitchFamily="50" charset="0"/>
            </a:endParaRPr>
          </a:p>
          <a:p>
            <a:r>
              <a:rPr lang="cs-CZ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sym typeface="Dax-Light" pitchFamily="50" charset="0"/>
              </a:rPr>
              <a:t>Všem školám v ČR nabízíme možnost účasti se svými reprezentačními družstvy. Školy tak mají důvod „podporovat“ své golfové programy nebo ve svém okolí a žáci reprezentují svou školu.  </a:t>
            </a:r>
          </a:p>
          <a:p>
            <a:r>
              <a:rPr lang="cs-CZ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sym typeface="Dax-Light" pitchFamily="50" charset="0"/>
              </a:rPr>
              <a:t> </a:t>
            </a:r>
          </a:p>
          <a:p>
            <a:r>
              <a:rPr lang="cs-CZ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sym typeface="Dax-Light" pitchFamily="50" charset="0"/>
              </a:rPr>
              <a:t>O správnosti naší cesty nás ujišťuje fakt, že Česká golfová federace hned od druhého ročníku zařadila naši akci na svůj Oficiální kalendář turnajů ČGF. </a:t>
            </a:r>
            <a:endParaRPr lang="cs-CZ" sz="1050" dirty="0">
              <a:solidFill>
                <a:schemeClr val="tx1">
                  <a:lumMod val="50000"/>
                  <a:lumOff val="50000"/>
                </a:schemeClr>
              </a:solidFill>
              <a:latin typeface="Arial Narrow" pitchFamily="34" charset="0"/>
              <a:sym typeface="Dax-Light" pitchFamily="50" charset="0"/>
            </a:endParaRP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598447EB-1886-4790-8295-0A09BDA7C3C0}"/>
              </a:ext>
            </a:extLst>
          </p:cNvPr>
          <p:cNvSpPr>
            <a:spLocks/>
          </p:cNvSpPr>
          <p:nvPr/>
        </p:nvSpPr>
        <p:spPr bwMode="auto">
          <a:xfrm>
            <a:off x="310613" y="4136609"/>
            <a:ext cx="6177709" cy="47012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sym typeface="Dax-Light" pitchFamily="50" charset="0"/>
              </a:rPr>
              <a:t>PhDr. Dana Čapková, Ph.D.			                       Ing. Alan Babický, MBA</a:t>
            </a:r>
          </a:p>
          <a:p>
            <a:endParaRPr lang="cs-CZ" sz="1200" dirty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  <a:sym typeface="Dax-Light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4751352"/>
      </p:ext>
    </p:extLst>
  </p:cSld>
  <p:clrMapOvr>
    <a:masterClrMapping/>
  </p:clrMapOvr>
  <p:transition spd="med">
    <p:blinds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895465" y="989065"/>
            <a:ext cx="3411760" cy="857250"/>
          </a:xfrm>
          <a:prstGeom prst="rect">
            <a:avLst/>
          </a:prstGeom>
          <a:noFill/>
        </p:spPr>
        <p:txBody>
          <a:bodyPr/>
          <a:lstStyle/>
          <a:p>
            <a:pPr eaLnBrk="1" hangingPunct="1"/>
            <a:r>
              <a:rPr lang="cs-CZ" sz="2531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Přichází 16. ročník</a:t>
            </a:r>
            <a:endParaRPr lang="en-US" sz="2531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219" name="Rectangle 7"/>
          <p:cNvSpPr>
            <a:spLocks/>
          </p:cNvSpPr>
          <p:nvPr/>
        </p:nvSpPr>
        <p:spPr bwMode="auto">
          <a:xfrm>
            <a:off x="310551" y="2093112"/>
            <a:ext cx="2989131" cy="185691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sym typeface="Dax-Light" pitchFamily="50" charset="0"/>
              </a:rPr>
              <a:t>Založeno v roce 2006</a:t>
            </a:r>
          </a:p>
          <a:p>
            <a:pPr>
              <a:spcBef>
                <a:spcPts val="475"/>
              </a:spcBef>
            </a:pPr>
            <a:r>
              <a:rPr lang="cs-CZ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sym typeface="Dax-Light" pitchFamily="50" charset="0"/>
              </a:rPr>
              <a:t>Bezmála 1200 účastníků během prvních 15 ročníků</a:t>
            </a:r>
          </a:p>
          <a:p>
            <a:pPr>
              <a:spcBef>
                <a:spcPts val="475"/>
              </a:spcBef>
            </a:pPr>
            <a:r>
              <a:rPr lang="cs-CZ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sym typeface="Dax-Light" pitchFamily="50" charset="0"/>
              </a:rPr>
              <a:t>V roce 2021 průměrný HCP družstva nižší než 7</a:t>
            </a:r>
          </a:p>
          <a:p>
            <a:pPr>
              <a:spcBef>
                <a:spcPts val="475"/>
              </a:spcBef>
            </a:pPr>
            <a:r>
              <a:rPr lang="cs-CZ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sym typeface="Dax-Light" pitchFamily="50" charset="0"/>
              </a:rPr>
              <a:t>Vítězné skóre v roce 2021 bylo 6 pod par</a:t>
            </a:r>
          </a:p>
          <a:p>
            <a:pPr>
              <a:spcBef>
                <a:spcPts val="475"/>
              </a:spcBef>
            </a:pPr>
            <a:endParaRPr lang="cs-CZ" sz="1400" dirty="0">
              <a:solidFill>
                <a:schemeClr val="tx1">
                  <a:lumMod val="50000"/>
                  <a:lumOff val="50000"/>
                </a:schemeClr>
              </a:solidFill>
              <a:latin typeface="Arial Narrow" panose="020B0606020202030204" pitchFamily="34" charset="0"/>
              <a:sym typeface="Dax-Light" pitchFamily="50" charset="0"/>
            </a:endParaRPr>
          </a:p>
        </p:txBody>
      </p:sp>
      <p:pic>
        <p:nvPicPr>
          <p:cNvPr id="9220" name="Picture 9" descr="_D0V859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26315" y="1634982"/>
            <a:ext cx="3307840" cy="2520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ovéPole 2"/>
          <p:cNvSpPr txBox="1"/>
          <p:nvPr/>
        </p:nvSpPr>
        <p:spPr>
          <a:xfrm>
            <a:off x="3861048" y="4136535"/>
            <a:ext cx="287610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Slavnostní nástup družstev za zvuku státní hymny</a:t>
            </a:r>
          </a:p>
        </p:txBody>
      </p:sp>
    </p:spTree>
  </p:cSld>
  <p:clrMapOvr>
    <a:masterClrMapping/>
  </p:clrMapOvr>
  <p:transition spd="med">
    <p:blinds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48680" y="1337145"/>
            <a:ext cx="5949003" cy="897435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cs-CZ" sz="232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Záštita Českého olympijského výboru</a:t>
            </a:r>
          </a:p>
        </p:txBody>
      </p:sp>
      <p:sp>
        <p:nvSpPr>
          <p:cNvPr id="9" name="Rectangle 3"/>
          <p:cNvSpPr>
            <a:spLocks noGrp="1" noChangeArrowheads="1"/>
          </p:cNvSpPr>
          <p:nvPr/>
        </p:nvSpPr>
        <p:spPr>
          <a:xfrm>
            <a:off x="603434" y="2931790"/>
            <a:ext cx="5699321" cy="1063243"/>
          </a:xfrm>
          <a:prstGeom prst="rect">
            <a:avLst/>
          </a:prstGeom>
        </p:spPr>
        <p:txBody>
          <a:bodyPr/>
          <a:lstStyle>
            <a:lvl1pPr marL="342900" indent="-3429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1pPr>
            <a:lvl2pPr marL="742950" indent="-28575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+mn-lt"/>
                <a:sym typeface="Gill Sans" charset="0"/>
              </a:defRPr>
            </a:lvl2pPr>
            <a:lvl3pPr marL="1143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+mn-lt"/>
                <a:sym typeface="Gill Sans" charset="0"/>
              </a:defRPr>
            </a:lvl3pPr>
            <a:lvl4pPr marL="1600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+mn-lt"/>
                <a:sym typeface="Gill Sans" charset="0"/>
              </a:defRPr>
            </a:lvl4pPr>
            <a:lvl5pPr marL="20574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+mn-lt"/>
                <a:sym typeface="Gill Sans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+mn-lt"/>
                <a:sym typeface="Gill Sans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+mn-lt"/>
                <a:sym typeface="Gill Sans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+mn-lt"/>
                <a:sym typeface="Gill Sans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+mn-lt"/>
                <a:sym typeface="Gill Sans" charset="0"/>
              </a:defRPr>
            </a:lvl9pPr>
          </a:lstStyle>
          <a:p>
            <a:pPr marL="0" indent="0" eaLnBrk="1" hangingPunct="1">
              <a:lnSpc>
                <a:spcPct val="200000"/>
              </a:lnSpc>
              <a:buClr>
                <a:srgbClr val="CC0000"/>
              </a:buClr>
            </a:pPr>
            <a:endParaRPr lang="cs-CZ" sz="1055" b="1" dirty="0">
              <a:solidFill>
                <a:schemeClr val="tx1">
                  <a:lumMod val="50000"/>
                  <a:lumOff val="50000"/>
                </a:schemeClr>
              </a:solidFill>
              <a:latin typeface="Arial Narrow" pitchFamily="34" charset="0"/>
            </a:endParaRPr>
          </a:p>
          <a:p>
            <a:pPr marL="0" indent="0" eaLnBrk="1" hangingPunct="1">
              <a:lnSpc>
                <a:spcPct val="200000"/>
              </a:lnSpc>
              <a:buClr>
                <a:srgbClr val="CC0000"/>
              </a:buClr>
            </a:pPr>
            <a:endParaRPr lang="cs-CZ" sz="1055" b="1" dirty="0">
              <a:solidFill>
                <a:schemeClr val="tx1">
                  <a:lumMod val="50000"/>
                  <a:lumOff val="50000"/>
                </a:schemeClr>
              </a:solidFill>
              <a:latin typeface="Arial Narrow" pitchFamily="34" charset="0"/>
            </a:endParaRPr>
          </a:p>
          <a:p>
            <a:pPr marL="0" indent="0" eaLnBrk="1" hangingPunct="1">
              <a:lnSpc>
                <a:spcPct val="200000"/>
              </a:lnSpc>
              <a:buClr>
                <a:srgbClr val="CC0000"/>
              </a:buClr>
            </a:pPr>
            <a:r>
              <a:rPr lang="cs-CZ" sz="1055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Dlouhodobou záštitu nad Mezinárodním mistrovstvím </a:t>
            </a:r>
          </a:p>
          <a:p>
            <a:pPr marL="0" indent="0" eaLnBrk="1" hangingPunct="1">
              <a:lnSpc>
                <a:spcPct val="200000"/>
              </a:lnSpc>
              <a:buClr>
                <a:srgbClr val="CC0000"/>
              </a:buClr>
            </a:pPr>
            <a:r>
              <a:rPr lang="cs-CZ" sz="1055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České republiky středních škol drží od roku 2013 Český olympijský výbor. </a:t>
            </a:r>
            <a:endParaRPr lang="cs-CZ" sz="1055" dirty="0">
              <a:solidFill>
                <a:schemeClr val="tx1">
                  <a:lumMod val="50000"/>
                  <a:lumOff val="50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11" name="Obrázek 10" descr="Olympic_rings_with_white_rims_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65761" y="2267967"/>
            <a:ext cx="2174669" cy="1055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3538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74592" y="996692"/>
            <a:ext cx="6172200" cy="85725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cs-CZ" sz="2531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Program dne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0956" y="3403586"/>
            <a:ext cx="2376264" cy="1388463"/>
          </a:xfrm>
          <a:ln>
            <a:miter lim="800000"/>
            <a:headEnd/>
            <a:tailEnd/>
          </a:ln>
        </p:spPr>
        <p:txBody>
          <a:bodyPr vert="horz" wrap="square" lIns="48220" tIns="24111" rIns="48220" bIns="24111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0" indent="0">
              <a:lnSpc>
                <a:spcPct val="80000"/>
              </a:lnSpc>
              <a:buClr>
                <a:srgbClr val="CC0000"/>
              </a:buClr>
              <a:buNone/>
              <a:defRPr/>
            </a:pPr>
            <a:endParaRPr lang="cs-CZ" sz="1100" dirty="0">
              <a:solidFill>
                <a:schemeClr val="tx1">
                  <a:lumMod val="50000"/>
                  <a:lumOff val="50000"/>
                </a:schemeClr>
              </a:solidFill>
              <a:latin typeface="Arial Narrow" pitchFamily="34" charset="0"/>
            </a:endParaRPr>
          </a:p>
          <a:p>
            <a:pPr marL="0" indent="0">
              <a:lnSpc>
                <a:spcPct val="80000"/>
              </a:lnSpc>
              <a:buClr>
                <a:srgbClr val="CC0000"/>
              </a:buClr>
              <a:buNone/>
              <a:defRPr/>
            </a:pPr>
            <a:r>
              <a:rPr lang="cs-CZ"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Registrace</a:t>
            </a:r>
            <a:endParaRPr lang="cs-CZ" sz="1100" dirty="0">
              <a:solidFill>
                <a:schemeClr val="tx1">
                  <a:lumMod val="50000"/>
                  <a:lumOff val="50000"/>
                </a:schemeClr>
              </a:solidFill>
              <a:latin typeface="Arial Narrow" pitchFamily="34" charset="0"/>
            </a:endParaRPr>
          </a:p>
          <a:p>
            <a:pPr marL="0" indent="0">
              <a:lnSpc>
                <a:spcPct val="80000"/>
              </a:lnSpc>
              <a:buClr>
                <a:srgbClr val="CC0000"/>
              </a:buClr>
              <a:buNone/>
              <a:defRPr/>
            </a:pPr>
            <a:r>
              <a:rPr lang="cs-CZ"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Slavnostní zahájení</a:t>
            </a:r>
            <a:r>
              <a:rPr lang="cs-CZ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 - nástup školních družstev, státní hymna, proslovy</a:t>
            </a:r>
          </a:p>
          <a:p>
            <a:pPr marL="0" indent="0">
              <a:lnSpc>
                <a:spcPct val="80000"/>
              </a:lnSpc>
              <a:buClr>
                <a:srgbClr val="CC0000"/>
              </a:buClr>
              <a:buNone/>
              <a:defRPr/>
            </a:pPr>
            <a:r>
              <a:rPr lang="cs-CZ"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Slavnostní odpal</a:t>
            </a:r>
            <a:r>
              <a:rPr lang="cs-CZ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 Patrona soutěže</a:t>
            </a:r>
          </a:p>
          <a:p>
            <a:pPr marL="0" indent="0">
              <a:lnSpc>
                <a:spcPct val="80000"/>
              </a:lnSpc>
              <a:buClr>
                <a:srgbClr val="CC0000"/>
              </a:buClr>
              <a:buNone/>
              <a:defRPr/>
            </a:pPr>
            <a:r>
              <a:rPr lang="cs-CZ"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Postupný start</a:t>
            </a:r>
            <a:r>
              <a:rPr lang="cs-CZ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 účastníků</a:t>
            </a:r>
          </a:p>
          <a:p>
            <a:pPr marL="0" indent="0">
              <a:lnSpc>
                <a:spcPct val="80000"/>
              </a:lnSpc>
              <a:buClr>
                <a:srgbClr val="CC0000"/>
              </a:buClr>
              <a:buNone/>
              <a:defRPr/>
            </a:pPr>
            <a:r>
              <a:rPr lang="cs-CZ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Doprovodný </a:t>
            </a:r>
            <a:r>
              <a:rPr lang="cs-CZ"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VIP turnaj partnerů, hostů</a:t>
            </a:r>
          </a:p>
          <a:p>
            <a:pPr marL="0" indent="0">
              <a:lnSpc>
                <a:spcPct val="80000"/>
              </a:lnSpc>
              <a:buClr>
                <a:srgbClr val="CC0000"/>
              </a:buClr>
              <a:buNone/>
              <a:defRPr/>
            </a:pPr>
            <a:r>
              <a:rPr lang="cs-CZ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Slavnostní </a:t>
            </a:r>
            <a:r>
              <a:rPr lang="cs-CZ"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vyhlášení výsledků</a:t>
            </a:r>
            <a:endParaRPr lang="cs-CZ" sz="1100" dirty="0">
              <a:solidFill>
                <a:schemeClr val="tx1">
                  <a:lumMod val="50000"/>
                  <a:lumOff val="50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5" name="Obrázek 4" descr="IMG_16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8640" y="1533662"/>
            <a:ext cx="2384977" cy="1648171"/>
          </a:xfrm>
          <a:prstGeom prst="rect">
            <a:avLst/>
          </a:prstGeom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88640" y="3181831"/>
            <a:ext cx="2468243" cy="2886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26789" tIns="26789" rIns="26789" bIns="26789" numCol="1" anchor="t" anchorCtr="0" compatLnSpc="1">
            <a:prstTxWarp prst="textNoShape">
              <a:avLst/>
            </a:prstTxWarp>
          </a:bodyPr>
          <a:lstStyle/>
          <a:p>
            <a:pPr defTabSz="48215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949" b="1" i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  <a:sym typeface="Dax-Light" pitchFamily="50" charset="0"/>
              </a:rPr>
              <a:t>Dominik  Hašek </a:t>
            </a:r>
            <a:endParaRPr lang="cs-CZ" sz="949" kern="0" dirty="0">
              <a:solidFill>
                <a:schemeClr val="tx1">
                  <a:lumMod val="50000"/>
                  <a:lumOff val="50000"/>
                </a:schemeClr>
              </a:solidFill>
              <a:latin typeface="Arial Narrow" pitchFamily="34" charset="0"/>
              <a:sym typeface="Dax-Light" pitchFamily="50" charset="0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E6FA0384-AEB2-45D5-B578-262EC605E0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912" y="2918456"/>
            <a:ext cx="2472858" cy="1648171"/>
          </a:xfrm>
          <a:prstGeom prst="rect">
            <a:avLst/>
          </a:prstGeom>
        </p:spPr>
      </p:pic>
      <p:sp>
        <p:nvSpPr>
          <p:cNvPr id="12" name="Rectangle 3">
            <a:extLst>
              <a:ext uri="{FF2B5EF4-FFF2-40B4-BE49-F238E27FC236}">
                <a16:creationId xmlns:a16="http://schemas.microsoft.com/office/drawing/2014/main" id="{142AAE0C-174C-490C-86B7-45CC81FAAB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109" y="4587382"/>
            <a:ext cx="2468243" cy="2886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26789" tIns="26789" rIns="26789" bIns="26789" numCol="1" anchor="t" anchorCtr="0" compatLnSpc="1">
            <a:prstTxWarp prst="textNoShape">
              <a:avLst/>
            </a:prstTxWarp>
          </a:bodyPr>
          <a:lstStyle/>
          <a:p>
            <a:pPr defTabSz="48215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949" b="1" i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  <a:sym typeface="Dax-Light" pitchFamily="50" charset="0"/>
              </a:rPr>
              <a:t>Vladimír </a:t>
            </a:r>
            <a:r>
              <a:rPr lang="cs-CZ" sz="949" b="1" i="1" kern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  <a:sym typeface="Dax-Light" pitchFamily="50" charset="0"/>
              </a:rPr>
              <a:t>Šmicer</a:t>
            </a:r>
            <a:r>
              <a:rPr lang="cs-CZ" sz="949" b="1" i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  <a:sym typeface="Dax-Light" pitchFamily="50" charset="0"/>
              </a:rPr>
              <a:t> </a:t>
            </a:r>
            <a:endParaRPr lang="cs-CZ" sz="949" kern="0" dirty="0">
              <a:solidFill>
                <a:schemeClr val="tx1">
                  <a:lumMod val="50000"/>
                  <a:lumOff val="50000"/>
                </a:schemeClr>
              </a:solidFill>
              <a:latin typeface="Arial Narrow" pitchFamily="34" charset="0"/>
              <a:sym typeface="Dax-Light" pitchFamily="50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3864527" y="3547898"/>
            <a:ext cx="7761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7:00</a:t>
            </a:r>
          </a:p>
          <a:p>
            <a:r>
              <a:rPr lang="cs-CZ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8:15</a:t>
            </a:r>
          </a:p>
          <a:p>
            <a:r>
              <a:rPr lang="cs-CZ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8:55</a:t>
            </a:r>
          </a:p>
          <a:p>
            <a:r>
              <a:rPr lang="cs-CZ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9:00</a:t>
            </a:r>
          </a:p>
          <a:p>
            <a:r>
              <a:rPr lang="cs-CZ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10:00</a:t>
            </a:r>
          </a:p>
          <a:p>
            <a:r>
              <a:rPr lang="cs-CZ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Cca 17:30</a:t>
            </a:r>
            <a:endParaRPr lang="cs-CZ" sz="1200" b="1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64125943-974E-4BC3-8E90-7528431F77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483" y="1648188"/>
            <a:ext cx="2376264" cy="1584177"/>
          </a:xfrm>
          <a:prstGeom prst="rect">
            <a:avLst/>
          </a:prstGeom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05B283E7-F573-4123-ABF9-D5C0E6A07F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5144" y="3232365"/>
            <a:ext cx="808146" cy="2886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26789" tIns="26789" rIns="26789" bIns="26789" numCol="1" anchor="t" anchorCtr="0" compatLnSpc="1">
            <a:prstTxWarp prst="textNoShape">
              <a:avLst/>
            </a:prstTxWarp>
          </a:bodyPr>
          <a:lstStyle/>
          <a:p>
            <a:pPr defTabSz="48215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949" b="1" i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  <a:sym typeface="Dax-Light" pitchFamily="50" charset="0"/>
              </a:rPr>
              <a:t>Roman Šebrle</a:t>
            </a:r>
            <a:endParaRPr lang="cs-CZ" sz="949" kern="0" dirty="0">
              <a:solidFill>
                <a:schemeClr val="tx1">
                  <a:lumMod val="50000"/>
                  <a:lumOff val="50000"/>
                </a:schemeClr>
              </a:solidFill>
              <a:latin typeface="Arial Narrow" pitchFamily="34" charset="0"/>
              <a:sym typeface="Dax-Light" pitchFamily="50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02008" y="1146259"/>
            <a:ext cx="5518547" cy="897434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cs-CZ" sz="2531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Propozice soutěže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04664" y="2016982"/>
            <a:ext cx="2805774" cy="2472272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Tříčlenná družstva - nejméně dva žáci z jedné školy. Hra na rány, započítávají se dva nejlepší výsledky družstva na jamce.</a:t>
            </a:r>
            <a:br>
              <a:rPr lang="cs-CZ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</a:br>
            <a:r>
              <a:rPr lang="cs-CZ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 </a:t>
            </a:r>
            <a:br>
              <a:rPr lang="cs-CZ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</a:br>
            <a:r>
              <a:rPr lang="cs-CZ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V Individuální soutěži, zavedené v roce 2021 hrají jednotlivci na rány bez vyrovnání.</a:t>
            </a:r>
          </a:p>
          <a:p>
            <a:pPr marL="0" indent="0">
              <a:buNone/>
            </a:pPr>
            <a:endParaRPr lang="cs-CZ" sz="1200" dirty="0">
              <a:solidFill>
                <a:schemeClr val="tx1">
                  <a:lumMod val="50000"/>
                  <a:lumOff val="50000"/>
                </a:schemeClr>
              </a:solidFill>
              <a:latin typeface="Arial Narrow" pitchFamily="34" charset="0"/>
            </a:endParaRPr>
          </a:p>
          <a:p>
            <a:pPr marL="0" indent="0">
              <a:buNone/>
            </a:pPr>
            <a:r>
              <a:rPr lang="cs-CZ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Od roku 2016 hrají druhé stupně základních škol a nebo první 4.ročníky víceletých gymnázií. </a:t>
            </a:r>
          </a:p>
          <a:p>
            <a:pPr marL="0" indent="0"/>
            <a:endParaRPr lang="cs-CZ" sz="1200" dirty="0">
              <a:solidFill>
                <a:schemeClr val="tx1">
                  <a:lumMod val="50000"/>
                  <a:lumOff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C8564267-E8CF-4E5D-8095-96CD026A9048}"/>
              </a:ext>
            </a:extLst>
          </p:cNvPr>
          <p:cNvSpPr txBox="1"/>
          <p:nvPr/>
        </p:nvSpPr>
        <p:spPr>
          <a:xfrm>
            <a:off x="4501344" y="4457466"/>
            <a:ext cx="225093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Vítězové 2021 přebírají Putovní pohár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1C5A1E92-2CA3-43D7-82FC-2E99CC167F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3068" y="1779662"/>
            <a:ext cx="3085328" cy="231399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89775" y="1275606"/>
            <a:ext cx="5518547" cy="897435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cs-CZ" sz="2531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Program pro Partnery akce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64217" y="2085373"/>
            <a:ext cx="3190177" cy="2520280"/>
          </a:xfrm>
        </p:spPr>
        <p:txBody>
          <a:bodyPr>
            <a:normAutofit/>
          </a:bodyPr>
          <a:lstStyle/>
          <a:p>
            <a:pPr marL="0" indent="0" algn="r">
              <a:buClr>
                <a:srgbClr val="CC0000"/>
              </a:buClr>
              <a:buNone/>
            </a:pPr>
            <a:r>
              <a:rPr lang="cs-CZ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Účast na slavnostním zahájení</a:t>
            </a:r>
          </a:p>
          <a:p>
            <a:pPr marL="0" indent="0" algn="r">
              <a:buClr>
                <a:srgbClr val="CC0000"/>
              </a:buClr>
              <a:buNone/>
            </a:pPr>
            <a:r>
              <a:rPr lang="cs-CZ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Snídaně a oběd</a:t>
            </a:r>
          </a:p>
          <a:p>
            <a:pPr marL="0" indent="0" algn="r">
              <a:buClr>
                <a:srgbClr val="CC0000"/>
              </a:buClr>
              <a:buNone/>
            </a:pPr>
            <a:r>
              <a:rPr lang="cs-CZ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Setkání, podpisy a fotografování s patronem turnaje</a:t>
            </a:r>
          </a:p>
          <a:p>
            <a:pPr marL="0" indent="0" algn="r">
              <a:buClr>
                <a:srgbClr val="CC0000"/>
              </a:buClr>
              <a:buNone/>
            </a:pPr>
            <a:r>
              <a:rPr lang="cs-CZ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Partnerský turnaj</a:t>
            </a:r>
          </a:p>
          <a:p>
            <a:pPr marL="0" indent="0" algn="r">
              <a:buClr>
                <a:srgbClr val="CC0000"/>
              </a:buClr>
              <a:buNone/>
            </a:pPr>
            <a:r>
              <a:rPr lang="cs-CZ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Možnost prezentace své značky/produktů během dne</a:t>
            </a:r>
          </a:p>
          <a:p>
            <a:pPr marL="0" indent="0" algn="r">
              <a:buClr>
                <a:srgbClr val="CC0000"/>
              </a:buClr>
              <a:buNone/>
            </a:pPr>
            <a:r>
              <a:rPr lang="cs-CZ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Účast na slavnostním zakončení s možností předávání trofejí, proslovu a prezentace partnerství</a:t>
            </a:r>
          </a:p>
          <a:p>
            <a:pPr marL="0" indent="0" algn="r">
              <a:buClr>
                <a:srgbClr val="CC0000"/>
              </a:buClr>
              <a:buNone/>
            </a:pPr>
            <a:endParaRPr lang="cs-CZ" sz="1200" dirty="0">
              <a:solidFill>
                <a:schemeClr val="tx1">
                  <a:lumMod val="50000"/>
                  <a:lumOff val="50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016" y="2074338"/>
            <a:ext cx="2967472" cy="222560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42900" y="1112124"/>
            <a:ext cx="6172200" cy="85725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cs-CZ" sz="2531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Trofeje a ceny pro soutěžící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78831" y="1750879"/>
            <a:ext cx="3526234" cy="1504573"/>
          </a:xfrm>
        </p:spPr>
        <p:txBody>
          <a:bodyPr>
            <a:normAutofit fontScale="92500" lnSpcReduction="20000"/>
          </a:bodyPr>
          <a:lstStyle/>
          <a:p>
            <a:pPr marL="0" indent="0">
              <a:buClr>
                <a:srgbClr val="CC0000"/>
              </a:buClr>
              <a:buNone/>
            </a:pPr>
            <a:endParaRPr lang="cs-CZ" sz="1400" dirty="0">
              <a:solidFill>
                <a:schemeClr val="tx1">
                  <a:lumMod val="50000"/>
                  <a:lumOff val="50000"/>
                </a:schemeClr>
              </a:solidFill>
              <a:latin typeface="Arial Narrow" pitchFamily="34" charset="0"/>
            </a:endParaRPr>
          </a:p>
          <a:p>
            <a:pPr marL="0" indent="0">
              <a:buClr>
                <a:srgbClr val="CC0000"/>
              </a:buClr>
              <a:buNone/>
            </a:pPr>
            <a:r>
              <a:rPr lang="cs-CZ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Putovní pohár pro vítězné družstvo</a:t>
            </a:r>
          </a:p>
          <a:p>
            <a:pPr marL="0" lvl="1" indent="0">
              <a:buClr>
                <a:srgbClr val="CC0000"/>
              </a:buClr>
              <a:buNone/>
            </a:pPr>
            <a:r>
              <a:rPr lang="cs-CZ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Pro první tři družstva poháry a zlaté, stříbrné a bronzové medaile</a:t>
            </a:r>
          </a:p>
          <a:p>
            <a:pPr marL="0" indent="0">
              <a:buClr>
                <a:srgbClr val="CC0000"/>
              </a:buClr>
              <a:buNone/>
            </a:pPr>
            <a:r>
              <a:rPr lang="cs-CZ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Trofeje pro Individuální soutěž  </a:t>
            </a:r>
          </a:p>
          <a:p>
            <a:pPr marL="0" indent="0">
              <a:buClr>
                <a:srgbClr val="CC0000"/>
              </a:buClr>
              <a:buNone/>
            </a:pPr>
            <a:r>
              <a:rPr lang="cs-CZ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Věcné ceny od partnerů </a:t>
            </a:r>
          </a:p>
          <a:p>
            <a:pPr marL="0" indent="0">
              <a:buNone/>
            </a:pPr>
            <a:r>
              <a:rPr lang="cs-CZ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Obhájci trofeje neplatí startovné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5FA50A34-3A19-4C9B-90F0-BD50E1CCB6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61" y="3330012"/>
            <a:ext cx="1796361" cy="1211519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C8B1D05E-2224-42D5-BEAF-1417638E4D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864" y="3265813"/>
            <a:ext cx="1918261" cy="1438696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EB16FE83-47DB-41E6-B32B-66A06269B8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709" y="1771061"/>
            <a:ext cx="2420058" cy="181504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Vlastní návrh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6795</TotalTime>
  <Words>992</Words>
  <Application>Microsoft Office PowerPoint</Application>
  <PresentationFormat>Vlastní</PresentationFormat>
  <Paragraphs>121</Paragraphs>
  <Slides>14</Slides>
  <Notes>1</Notes>
  <HiddenSlides>0</HiddenSlides>
  <MMClips>0</MMClips>
  <ScaleCrop>false</ScaleCrop>
  <HeadingPairs>
    <vt:vector size="8" baseType="variant">
      <vt:variant>
        <vt:lpstr>Použitá písma</vt:lpstr>
      </vt:variant>
      <vt:variant>
        <vt:i4>4</vt:i4>
      </vt:variant>
      <vt:variant>
        <vt:lpstr>Motiv</vt:lpstr>
      </vt:variant>
      <vt:variant>
        <vt:i4>2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21" baseType="lpstr">
      <vt:lpstr>Arial</vt:lpstr>
      <vt:lpstr>Arial Narrow</vt:lpstr>
      <vt:lpstr>Calibri</vt:lpstr>
      <vt:lpstr>Calibri Light</vt:lpstr>
      <vt:lpstr>Vlastní návrh</vt:lpstr>
      <vt:lpstr>Motiv sady Office</vt:lpstr>
      <vt:lpstr>Fotografie</vt:lpstr>
      <vt:lpstr> ART ECON STŘEDOŠKOLSKÝ POHÁR 2022   Prague City Golf  16. ročník  15. 6. 2022 </vt:lpstr>
      <vt:lpstr>Obsah</vt:lpstr>
      <vt:lpstr>Naše myšlenka</vt:lpstr>
      <vt:lpstr>Přichází 16. ročník</vt:lpstr>
      <vt:lpstr>Záštita Českého olympijského výboru</vt:lpstr>
      <vt:lpstr>Program dne</vt:lpstr>
      <vt:lpstr>Propozice soutěže</vt:lpstr>
      <vt:lpstr>Program pro Partnery akce</vt:lpstr>
      <vt:lpstr>Trofeje a ceny pro soutěžící</vt:lpstr>
      <vt:lpstr>Promotér akce</vt:lpstr>
      <vt:lpstr>Spolupořadatel</vt:lpstr>
      <vt:lpstr> Patronem 16. ročníku bude …</vt:lpstr>
      <vt:lpstr>Místo konání 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Představení mediálních partnerů</dc:title>
  <dc:creator>nas region3</dc:creator>
  <cp:lastModifiedBy>Babický Alan, Prague City Golf</cp:lastModifiedBy>
  <cp:revision>264</cp:revision>
  <cp:lastPrinted>2022-04-13T14:16:27Z</cp:lastPrinted>
  <dcterms:created xsi:type="dcterms:W3CDTF">2018-04-04T12:00:04Z</dcterms:created>
  <dcterms:modified xsi:type="dcterms:W3CDTF">2022-04-19T12:30:43Z</dcterms:modified>
</cp:coreProperties>
</file>