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65" r:id="rId2"/>
    <p:sldId id="269" r:id="rId3"/>
    <p:sldId id="270" r:id="rId4"/>
    <p:sldId id="271" r:id="rId5"/>
    <p:sldId id="290" r:id="rId6"/>
    <p:sldId id="289" r:id="rId7"/>
    <p:sldId id="288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44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5.11.2014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5.11.2014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5.11.2014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5.11.2014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zdelavani2020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3800" b="1" dirty="0" smtClean="0">
                <a:latin typeface="+mn-lt"/>
              </a:rPr>
              <a:t>Strategie vzdělávací politiky ČR do roku 2020</a:t>
            </a:r>
            <a:endParaRPr lang="cs-CZ" sz="38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479715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i="1" dirty="0" smtClean="0"/>
          </a:p>
          <a:p>
            <a:r>
              <a:rPr lang="cs-CZ" i="1" dirty="0" smtClean="0"/>
              <a:t>Střední školství v Jihomoravském kraji</a:t>
            </a:r>
          </a:p>
          <a:p>
            <a:endParaRPr lang="cs-CZ" dirty="0" smtClean="0"/>
          </a:p>
          <a:p>
            <a:r>
              <a:rPr lang="cs-CZ" dirty="0" smtClean="0"/>
              <a:t>Brno, 10. listopadu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81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86036"/>
              </p:ext>
            </p:extLst>
          </p:nvPr>
        </p:nvGraphicFramePr>
        <p:xfrm>
          <a:off x="1043608" y="2356431"/>
          <a:ext cx="7630580" cy="292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080120"/>
                <a:gridCol w="4318212"/>
              </a:tblGrid>
              <a:tr h="732081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leden 2012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dirty="0" smtClean="0">
                          <a:solidFill>
                            <a:schemeClr val="tx1"/>
                          </a:solidFill>
                        </a:rPr>
                        <a:t>Josef Dobeš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rozhodnutí o zpracování strategie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17. 1. – 30. 6. 2013</a:t>
                      </a:r>
                      <a:endParaRPr lang="cs-CZ" sz="20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Petr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Fiala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veřejná konzultace k přípravě</a:t>
                      </a:r>
                      <a:r>
                        <a:rPr lang="cs-CZ" sz="2000" baseline="0" dirty="0" smtClean="0"/>
                        <a:t> Strategie</a:t>
                      </a:r>
                      <a:endParaRPr lang="cs-CZ" sz="2000" dirty="0" smtClean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17. 1. 2014 </a:t>
                      </a:r>
                      <a:endParaRPr lang="cs-CZ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Dalibor</a:t>
                      </a:r>
                    </a:p>
                    <a:p>
                      <a:r>
                        <a:rPr lang="cs-CZ" sz="2000" i="1" dirty="0" err="1" smtClean="0"/>
                        <a:t>Štys</a:t>
                      </a:r>
                      <a:endParaRPr lang="cs-CZ" sz="2000" i="1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první verze schválena poradou vedení MŠMT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9. 7. 2014</a:t>
                      </a:r>
                      <a:endParaRPr lang="cs-CZ" sz="20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Marcel Chládek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schválení</a:t>
                      </a:r>
                      <a:r>
                        <a:rPr lang="cs-CZ" sz="2000" baseline="0" dirty="0" smtClean="0"/>
                        <a:t> vládou ČR</a:t>
                      </a:r>
                      <a:br>
                        <a:rPr lang="cs-CZ" sz="2000" baseline="0" dirty="0" smtClean="0"/>
                      </a:br>
                      <a:r>
                        <a:rPr lang="cs-CZ" sz="2000" baseline="0" dirty="0" smtClean="0"/>
                        <a:t>(usnesení č. 538/2014)</a:t>
                      </a:r>
                      <a:endParaRPr lang="cs-CZ" sz="20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187624" y="1340768"/>
            <a:ext cx="30129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 smtClean="0"/>
              <a:t>Příprava Strategie</a:t>
            </a:r>
          </a:p>
          <a:p>
            <a:endParaRPr lang="cs-CZ" sz="3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43808" y="558924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hlinkClick r:id="rId2"/>
              </a:rPr>
              <a:t>www.vzdelavani2020.cz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1056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5040560"/>
          </a:xfrm>
        </p:spPr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cs-CZ" sz="4300" b="1" dirty="0"/>
              <a:t>Vize</a:t>
            </a:r>
          </a:p>
          <a:p>
            <a:pPr marL="0" indent="0">
              <a:buNone/>
            </a:pPr>
            <a:endParaRPr lang="cs-CZ" sz="1900" b="1" dirty="0" smtClean="0"/>
          </a:p>
          <a:p>
            <a:pPr lvl="0"/>
            <a:r>
              <a:rPr lang="cs-CZ" sz="3300" b="1" dirty="0"/>
              <a:t>vzdělávání </a:t>
            </a:r>
            <a:r>
              <a:rPr lang="cs-CZ" sz="3300" b="1" dirty="0" smtClean="0"/>
              <a:t>je považováno za </a:t>
            </a:r>
            <a:r>
              <a:rPr lang="cs-CZ" sz="3300" b="1" dirty="0"/>
              <a:t>významnou hodnotu</a:t>
            </a:r>
            <a:r>
              <a:rPr lang="cs-CZ" sz="3300" b="1" dirty="0" smtClean="0"/>
              <a:t>,</a:t>
            </a:r>
          </a:p>
          <a:p>
            <a:pPr lvl="0"/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lidé využívají rozmanité příležitosti k učení v průběhu celého života, </a:t>
            </a:r>
          </a:p>
          <a:p>
            <a:pPr lvl="0"/>
            <a:r>
              <a:rPr lang="cs-CZ" sz="3300" b="1" dirty="0" smtClean="0"/>
              <a:t>kvalitní </a:t>
            </a:r>
            <a:r>
              <a:rPr lang="cs-CZ" sz="3300" b="1" dirty="0"/>
              <a:t>vzdělávání je </a:t>
            </a:r>
            <a:r>
              <a:rPr lang="cs-CZ" sz="3300" b="1" dirty="0" smtClean="0"/>
              <a:t>přístupné </a:t>
            </a:r>
            <a:r>
              <a:rPr lang="cs-CZ" sz="3300" b="1" dirty="0"/>
              <a:t>pro </a:t>
            </a:r>
            <a:r>
              <a:rPr lang="cs-CZ" sz="3300" b="1" dirty="0" smtClean="0"/>
              <a:t>každého,</a:t>
            </a:r>
          </a:p>
          <a:p>
            <a:pPr lvl="0"/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děti</a:t>
            </a:r>
            <a:r>
              <a:rPr lang="cs-CZ" sz="3300" b="1" dirty="0">
                <a:solidFill>
                  <a:schemeClr val="bg1">
                    <a:lumMod val="50000"/>
                  </a:schemeClr>
                </a:solidFill>
              </a:rPr>
              <a:t>, žáci a studenti </a:t>
            </a:r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vědí, co se od nich očekává, učí se rádi a </a:t>
            </a:r>
            <a:r>
              <a:rPr lang="cs-CZ" sz="3300" b="1" dirty="0">
                <a:solidFill>
                  <a:schemeClr val="bg1">
                    <a:lumMod val="50000"/>
                  </a:schemeClr>
                </a:solidFill>
              </a:rPr>
              <a:t>jsou motivováni k celoživotnímu učení</a:t>
            </a:r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</a:p>
          <a:p>
            <a:pPr lvl="0"/>
            <a:r>
              <a:rPr lang="cs-CZ" sz="3300" b="1" dirty="0" smtClean="0"/>
              <a:t>učitelé </a:t>
            </a:r>
            <a:r>
              <a:rPr lang="cs-CZ" sz="3300" b="1" dirty="0"/>
              <a:t>jsou </a:t>
            </a:r>
            <a:r>
              <a:rPr lang="cs-CZ" sz="3300" b="1" dirty="0" smtClean="0"/>
              <a:t>dobře připraveni pomáhat </a:t>
            </a:r>
            <a:r>
              <a:rPr lang="cs-CZ" sz="3300" b="1" dirty="0"/>
              <a:t>dětem, žákům a </a:t>
            </a:r>
            <a:r>
              <a:rPr lang="cs-CZ" sz="3300" b="1" dirty="0" smtClean="0"/>
              <a:t>studentům k dosažení maxima jejich možností,</a:t>
            </a:r>
          </a:p>
          <a:p>
            <a:pPr lvl="0"/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školy </a:t>
            </a:r>
            <a:r>
              <a:rPr lang="cs-CZ" sz="3300" b="1" dirty="0">
                <a:solidFill>
                  <a:schemeClr val="bg1">
                    <a:lumMod val="50000"/>
                  </a:schemeClr>
                </a:solidFill>
              </a:rPr>
              <a:t>jsou otevřeny  </a:t>
            </a:r>
            <a:r>
              <a:rPr lang="cs-CZ" sz="3300" b="1" dirty="0" smtClean="0">
                <a:solidFill>
                  <a:schemeClr val="bg1">
                    <a:lumMod val="50000"/>
                  </a:schemeClr>
                </a:solidFill>
              </a:rPr>
              <a:t>spolupráci s vnějším světem,</a:t>
            </a:r>
          </a:p>
          <a:p>
            <a:pPr lvl="0"/>
            <a:r>
              <a:rPr lang="cs-CZ" sz="3300" b="1" dirty="0" smtClean="0"/>
              <a:t>úpravy v organizaci, struktuře a obsahu vzdělávání se opírají o empiricky podložené poznatky.</a:t>
            </a:r>
          </a:p>
        </p:txBody>
      </p:sp>
    </p:spTree>
    <p:extLst>
      <p:ext uri="{BB962C8B-B14F-4D97-AF65-F5344CB8AC3E}">
        <p14:creationId xmlns:p14="http://schemas.microsoft.com/office/powerpoint/2010/main" val="270960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Strategické priority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0"/>
            <a:endParaRPr lang="cs-CZ" sz="2800" b="1" dirty="0"/>
          </a:p>
          <a:p>
            <a:pPr lvl="0"/>
            <a:endParaRPr lang="cs-CZ" sz="2800" b="1" dirty="0"/>
          </a:p>
          <a:p>
            <a:pPr marL="0" lvl="0" indent="0">
              <a:buNone/>
            </a:pPr>
            <a:endParaRPr lang="cs-CZ" sz="2800" b="1" dirty="0"/>
          </a:p>
        </p:txBody>
      </p:sp>
      <p:sp>
        <p:nvSpPr>
          <p:cNvPr id="6" name="Ovál 5"/>
          <p:cNvSpPr/>
          <p:nvPr/>
        </p:nvSpPr>
        <p:spPr>
          <a:xfrm>
            <a:off x="4644008" y="2061220"/>
            <a:ext cx="2880320" cy="29527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dirty="0" smtClean="0">
                <a:solidFill>
                  <a:schemeClr val="tx1"/>
                </a:solidFill>
              </a:rPr>
              <a:t>ODPOVĚDNĚ A EFEKTIVNĚ ŘÍDIT VZDĚLÁVACÍ SYSTÉM</a:t>
            </a:r>
            <a:endParaRPr lang="cs-CZ" sz="25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059832" y="3905672"/>
            <a:ext cx="2952328" cy="295232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dirty="0" smtClean="0">
                <a:solidFill>
                  <a:schemeClr val="tx1"/>
                </a:solidFill>
              </a:rPr>
              <a:t>PODPOROVAT KVALITNÍ VÝUKU A UČITELE</a:t>
            </a:r>
            <a:endParaRPr lang="cs-CZ" sz="25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1619672" y="2061220"/>
            <a:ext cx="3024336" cy="302433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dirty="0" smtClean="0">
                <a:solidFill>
                  <a:schemeClr val="tx1"/>
                </a:solidFill>
              </a:rPr>
              <a:t>SNIŽOVAT NEROVNOSTI VE VZDĚLÁVÁNÍ</a:t>
            </a: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1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5040560"/>
          </a:xfrm>
        </p:spPr>
        <p:txBody>
          <a:bodyPr numCol="1"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3000" b="1" dirty="0"/>
              <a:t>Střední školství ve Strategii </a:t>
            </a:r>
            <a:r>
              <a:rPr lang="cs-CZ" sz="3000" b="1" dirty="0" smtClean="0"/>
              <a:t>2020</a:t>
            </a:r>
          </a:p>
          <a:p>
            <a:pPr marL="0" indent="0">
              <a:lnSpc>
                <a:spcPct val="80000"/>
              </a:lnSpc>
              <a:buNone/>
            </a:pPr>
            <a:endParaRPr lang="cs-CZ" sz="3000" b="1" dirty="0"/>
          </a:p>
          <a:p>
            <a:pPr marL="0" indent="0">
              <a:buNone/>
            </a:pPr>
            <a:r>
              <a:rPr lang="cs-CZ" sz="2200" b="1" dirty="0"/>
              <a:t>Struktura středního vzdělávání </a:t>
            </a:r>
            <a:r>
              <a:rPr lang="cs-CZ" sz="2200" dirty="0"/>
              <a:t>jako neuralgický bod české vzdělávací </a:t>
            </a:r>
            <a:r>
              <a:rPr lang="cs-CZ" sz="2200" dirty="0" smtClean="0"/>
              <a:t>soustavy  </a:t>
            </a:r>
            <a:r>
              <a:rPr lang="cs-CZ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viz </a:t>
            </a:r>
            <a:r>
              <a:rPr lang="cs-CZ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diskuze v </a:t>
            </a:r>
            <a:r>
              <a:rPr lang="cs-CZ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Orbis </a:t>
            </a:r>
            <a:r>
              <a:rPr lang="cs-CZ" sz="22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scholae</a:t>
            </a:r>
            <a:r>
              <a:rPr lang="cs-CZ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 (2013), č. 3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Řešení Strategie 2020:</a:t>
            </a:r>
          </a:p>
          <a:p>
            <a:endParaRPr lang="cs-CZ" sz="2200" b="1" dirty="0" smtClean="0"/>
          </a:p>
          <a:p>
            <a:r>
              <a:rPr lang="cs-CZ" sz="2200" dirty="0" smtClean="0"/>
              <a:t>stabilizace oborové struktury</a:t>
            </a:r>
            <a:endParaRPr lang="cs-CZ" sz="2200" dirty="0"/>
          </a:p>
          <a:p>
            <a:r>
              <a:rPr lang="cs-CZ" sz="2200" dirty="0" smtClean="0"/>
              <a:t>posilování společného základu oborů středního vzdělávání</a:t>
            </a:r>
          </a:p>
          <a:p>
            <a:r>
              <a:rPr lang="cs-CZ" sz="2200" dirty="0" smtClean="0"/>
              <a:t>modernizace systému odborného vzdělávání (včetně rozvoje spolupráce škol a zaměstnavatelů)</a:t>
            </a:r>
          </a:p>
          <a:p>
            <a:r>
              <a:rPr lang="cs-CZ" sz="2200" dirty="0" smtClean="0"/>
              <a:t>ukončování středního vzdělání (maturitní,  závěrečná a mistrovská zkouška)</a:t>
            </a:r>
          </a:p>
          <a:p>
            <a:endParaRPr lang="cs-CZ" sz="2200" dirty="0" smtClean="0"/>
          </a:p>
          <a:p>
            <a:endParaRPr lang="cs-CZ" sz="2200" b="1" dirty="0"/>
          </a:p>
          <a:p>
            <a:pPr marL="0" indent="0">
              <a:buNone/>
            </a:pPr>
            <a:endParaRPr lang="cs-CZ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16445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411696"/>
              </p:ext>
            </p:extLst>
          </p:nvPr>
        </p:nvGraphicFramePr>
        <p:xfrm>
          <a:off x="1331640" y="1556792"/>
          <a:ext cx="6984776" cy="453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0590"/>
                <a:gridCol w="502627"/>
                <a:gridCol w="571955"/>
                <a:gridCol w="392856"/>
                <a:gridCol w="970590"/>
                <a:gridCol w="381302"/>
                <a:gridCol w="831934"/>
                <a:gridCol w="398635"/>
                <a:gridCol w="1892279"/>
                <a:gridCol w="72008"/>
              </a:tblGrid>
              <a:tr h="98535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Strategie vzdělávací politiky České republiky </a:t>
                      </a:r>
                      <a:endParaRPr lang="cs-CZ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cs-CZ" sz="2400" u="none" strike="noStrike" dirty="0" smtClean="0">
                          <a:effectLst/>
                        </a:rPr>
                        <a:t>do </a:t>
                      </a:r>
                      <a:r>
                        <a:rPr lang="cs-CZ" sz="2400" u="none" strike="noStrike" dirty="0">
                          <a:effectLst/>
                        </a:rPr>
                        <a:t>roku 2020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573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7396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Dlouhodobý záměr vzdělávání a rozvoje vzdělávací soustavy České republiky na období let </a:t>
                      </a:r>
                      <a:r>
                        <a:rPr lang="cs-CZ" sz="1800" u="none" strike="noStrike" dirty="0" smtClean="0">
                          <a:effectLst/>
                        </a:rPr>
                        <a:t>2015-2020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Dlouhodobý záměr </a:t>
                      </a:r>
                      <a:r>
                        <a:rPr lang="cs-CZ" sz="1800" u="none" strike="noStrike" dirty="0" smtClean="0">
                          <a:effectLst/>
                        </a:rPr>
                        <a:t>pro </a:t>
                      </a:r>
                      <a:r>
                        <a:rPr lang="cs-CZ" sz="1800" u="none" strike="noStrike" dirty="0">
                          <a:effectLst/>
                        </a:rPr>
                        <a:t>oblast vysokých škol na léta 2016 – 2020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digitálního vzdělávání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73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1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3000" b="1" dirty="0">
                <a:solidFill>
                  <a:srgbClr val="418E96"/>
                </a:solidFill>
              </a:rPr>
              <a:t> </a:t>
            </a:r>
            <a:r>
              <a:rPr lang="cs-CZ" sz="3000" b="1" dirty="0" smtClean="0"/>
              <a:t>Další kroky</a:t>
            </a:r>
            <a:endParaRPr lang="cs-CZ" sz="3000" b="1" dirty="0"/>
          </a:p>
          <a:p>
            <a:pPr marL="0" lv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782741"/>
              </p:ext>
            </p:extLst>
          </p:nvPr>
        </p:nvGraphicFramePr>
        <p:xfrm>
          <a:off x="1331640" y="2852936"/>
          <a:ext cx="6550460" cy="329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5686364"/>
              </a:tblGrid>
              <a:tr h="633670"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cs-CZ" sz="22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Indikátory</a:t>
                      </a:r>
                    </a:p>
                  </a:txBody>
                  <a:tcPr>
                    <a:noFill/>
                  </a:tcPr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cs-CZ" sz="22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200" b="1" dirty="0" smtClean="0">
                          <a:solidFill>
                            <a:schemeClr val="tx1"/>
                          </a:solidFill>
                        </a:rPr>
                        <a:t>Dlouhodobý záměr vzdělávání a rozvoje vzdělávací soustavy</a:t>
                      </a:r>
                    </a:p>
                  </a:txBody>
                  <a:tcPr anchor="ctr">
                    <a:noFill/>
                  </a:tcPr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cs-CZ" sz="22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200" b="1" dirty="0" smtClean="0">
                          <a:solidFill>
                            <a:schemeClr val="tx1"/>
                          </a:solidFill>
                        </a:rPr>
                        <a:t>Dlouhodobý záměr pro oblast vysokých škol</a:t>
                      </a:r>
                    </a:p>
                  </a:txBody>
                  <a:tcPr anchor="ctr">
                    <a:noFill/>
                  </a:tcPr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cs-CZ" sz="22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1" dirty="0" smtClean="0">
                          <a:solidFill>
                            <a:schemeClr val="tx1"/>
                          </a:solidFill>
                        </a:rPr>
                        <a:t>Operační program Výzkum,</a:t>
                      </a:r>
                      <a:r>
                        <a:rPr lang="cs-CZ" sz="2200" b="1" baseline="0" dirty="0" smtClean="0">
                          <a:solidFill>
                            <a:schemeClr val="tx1"/>
                          </a:solidFill>
                        </a:rPr>
                        <a:t> vývoj a vzdělávání</a:t>
                      </a:r>
                      <a:endParaRPr lang="cs-CZ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2016</a:t>
                      </a:r>
                      <a:endParaRPr lang="cs-CZ" sz="22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tx1"/>
                          </a:solidFill>
                        </a:rPr>
                        <a:t>První vyhodnocení naplňování</a:t>
                      </a:r>
                      <a:r>
                        <a:rPr lang="cs-CZ" sz="2200" b="1" baseline="0" dirty="0" smtClean="0">
                          <a:solidFill>
                            <a:schemeClr val="tx1"/>
                          </a:solidFill>
                        </a:rPr>
                        <a:t> Strategie</a:t>
                      </a:r>
                      <a:endParaRPr lang="cs-CZ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04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cs-CZ" sz="3000" dirty="0"/>
              <a:t>Děkuji</a:t>
            </a:r>
            <a:r>
              <a:rPr lang="cs-CZ" sz="3000" dirty="0" smtClean="0"/>
              <a:t> Vám za </a:t>
            </a:r>
            <a:r>
              <a:rPr lang="cs-CZ" sz="3000" dirty="0"/>
              <a:t>pozornost!</a:t>
            </a:r>
          </a:p>
          <a:p>
            <a:pPr marL="0" lvl="0" indent="0" algn="ctr">
              <a:buNone/>
            </a:pPr>
            <a:endParaRPr lang="cs-CZ" sz="30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cs-CZ" sz="3000" b="1" dirty="0" smtClean="0">
                <a:solidFill>
                  <a:prstClr val="black"/>
                </a:solidFill>
              </a:rPr>
              <a:t>Petr Černikovský</a:t>
            </a:r>
          </a:p>
          <a:p>
            <a:pPr marL="0" lvl="0" indent="0" algn="ctr">
              <a:buNone/>
            </a:pPr>
            <a:r>
              <a:rPr lang="cs-CZ" sz="2500" i="1" dirty="0" smtClean="0"/>
              <a:t>Ministerstvo </a:t>
            </a:r>
            <a:r>
              <a:rPr lang="cs-CZ" sz="2500" i="1" dirty="0"/>
              <a:t>školství, mládeže a </a:t>
            </a:r>
            <a:r>
              <a:rPr lang="cs-CZ" sz="2500" i="1" dirty="0" smtClean="0"/>
              <a:t>tělovýchovy</a:t>
            </a:r>
          </a:p>
          <a:p>
            <a:pPr marL="0" lvl="0" indent="0" algn="ctr">
              <a:buNone/>
            </a:pPr>
            <a:endParaRPr lang="cs-CZ" sz="2500" dirty="0"/>
          </a:p>
          <a:p>
            <a:pPr marL="0" lvl="0" indent="0" algn="ctr">
              <a:buNone/>
            </a:pPr>
            <a:endParaRPr lang="cs-CZ" sz="2500" dirty="0" smtClean="0"/>
          </a:p>
          <a:p>
            <a:pPr marL="0" lvl="0" indent="0" algn="ctr">
              <a:buNone/>
            </a:pPr>
            <a:r>
              <a:rPr lang="cs-CZ" sz="2500" dirty="0" smtClean="0"/>
              <a:t>e-mail: petr.cernikovsky@msmt.cz</a:t>
            </a:r>
            <a:endParaRPr lang="cs-CZ" sz="2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17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303</Words>
  <Application>Microsoft Office PowerPoint</Application>
  <PresentationFormat>Předvádění na obrazovce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Strategie vzdělávací politiky ČR do roku 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Petr Černikovský</cp:lastModifiedBy>
  <cp:revision>99</cp:revision>
  <dcterms:created xsi:type="dcterms:W3CDTF">2013-10-09T10:41:53Z</dcterms:created>
  <dcterms:modified xsi:type="dcterms:W3CDTF">2014-11-05T17:15:19Z</dcterms:modified>
</cp:coreProperties>
</file>