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9"/>
  </p:notesMasterIdLst>
  <p:handoutMasterIdLst>
    <p:handoutMasterId r:id="rId20"/>
  </p:handoutMasterIdLst>
  <p:sldIdLst>
    <p:sldId id="256" r:id="rId2"/>
    <p:sldId id="343" r:id="rId3"/>
    <p:sldId id="435" r:id="rId4"/>
    <p:sldId id="431" r:id="rId5"/>
    <p:sldId id="447" r:id="rId6"/>
    <p:sldId id="384" r:id="rId7"/>
    <p:sldId id="437" r:id="rId8"/>
    <p:sldId id="423" r:id="rId9"/>
    <p:sldId id="438" r:id="rId10"/>
    <p:sldId id="439" r:id="rId11"/>
    <p:sldId id="448" r:id="rId12"/>
    <p:sldId id="449" r:id="rId13"/>
    <p:sldId id="451" r:id="rId14"/>
    <p:sldId id="452" r:id="rId15"/>
    <p:sldId id="450" r:id="rId16"/>
    <p:sldId id="446" r:id="rId17"/>
    <p:sldId id="321" r:id="rId18"/>
  </p:sldIdLst>
  <p:sldSz cx="9144000" cy="6858000" type="screen4x3"/>
  <p:notesSz cx="6858000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990000"/>
    <a:srgbClr val="A50021"/>
    <a:srgbClr val="95B9E6"/>
    <a:srgbClr val="D0E0F4"/>
    <a:srgbClr val="CC0000"/>
    <a:srgbClr val="FFFFFF"/>
    <a:srgbClr val="0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6" autoAdjust="0"/>
    <p:restoredTop sz="94576" autoAdjust="0"/>
  </p:normalViewPr>
  <p:slideViewPr>
    <p:cSldViewPr>
      <p:cViewPr>
        <p:scale>
          <a:sx n="64" d="100"/>
          <a:sy n="64" d="100"/>
        </p:scale>
        <p:origin x="-2994" y="-1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280" cy="496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120" y="0"/>
            <a:ext cx="2972280" cy="496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6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800"/>
            <a:ext cx="2972280" cy="496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6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120" y="9428800"/>
            <a:ext cx="2972280" cy="496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A13FF99-37F1-4475-93C1-54626FD698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360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280" cy="496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120" y="0"/>
            <a:ext cx="2972280" cy="496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7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281" y="4715192"/>
            <a:ext cx="5485439" cy="4466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07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800"/>
            <a:ext cx="2972280" cy="496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7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120" y="9428800"/>
            <a:ext cx="2972280" cy="496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06C0E47-50E3-451A-BAF2-DFE049F902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122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F0C5D-84CE-44BD-A8CC-333946F1FF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073309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9FE87-6723-4952-8D19-D5D7C93825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476503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24D1E-4439-473A-ADB1-C986039550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13958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52D5D-0EB5-4423-8774-1026E427B6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8784543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F2F48-C2B3-482E-8985-D1C825CD9E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940602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7DE02-355D-4DA7-9E91-D21033B953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337619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D6857-89FF-4761-A4F7-35AF1BA5E6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295241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A5C69-F188-4050-953F-D76F187B15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857035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CD833-4344-4D98-AD3D-0DFF58117F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48902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A4B02-8E07-48BB-A1CC-31A9CE62A4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355855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35846-956D-4C98-A67E-4EBEBF2311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46264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505C9-25C2-4ED5-901E-13A4720961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920167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543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543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543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83E5443-0B14-4C68-8BD8-39DA4772A0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4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54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06" grpId="0"/>
      <p:bldP spid="35430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43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5430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1"/>
          <p:cNvSpPr txBox="1">
            <a:spLocks noChangeArrowheads="1"/>
          </p:cNvSpPr>
          <p:nvPr/>
        </p:nvSpPr>
        <p:spPr bwMode="auto">
          <a:xfrm>
            <a:off x="2483768" y="4292600"/>
            <a:ext cx="5112567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000" b="1" dirty="0">
                <a:solidFill>
                  <a:srgbClr val="0033CC"/>
                </a:solidFill>
              </a:rPr>
              <a:t>Úřad práce </a:t>
            </a:r>
            <a:r>
              <a:rPr lang="cs-CZ" sz="2000" b="1" dirty="0" smtClean="0">
                <a:solidFill>
                  <a:srgbClr val="0033CC"/>
                </a:solidFill>
              </a:rPr>
              <a:t>ČR – krajská pobočka v Brně</a:t>
            </a:r>
            <a:endParaRPr lang="cs-CZ" sz="2000" b="1" dirty="0">
              <a:solidFill>
                <a:srgbClr val="0033CC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cs-CZ" sz="2000" dirty="0" smtClean="0">
                <a:solidFill>
                  <a:srgbClr val="0033CC"/>
                </a:solidFill>
              </a:rPr>
              <a:t>Ing. Josef Bürger</a:t>
            </a:r>
            <a:endParaRPr lang="cs-CZ" sz="2000" dirty="0">
              <a:solidFill>
                <a:srgbClr val="0033CC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cs-CZ" sz="1600" dirty="0" smtClean="0">
                <a:solidFill>
                  <a:srgbClr val="0033CC"/>
                </a:solidFill>
              </a:rPr>
              <a:t>Josef.Burger@bm.mpsv.cz</a:t>
            </a:r>
            <a:endParaRPr lang="cs-CZ" sz="1600" dirty="0">
              <a:solidFill>
                <a:srgbClr val="0033CC"/>
              </a:solidFill>
            </a:endParaRPr>
          </a:p>
        </p:txBody>
      </p:sp>
      <p:sp>
        <p:nvSpPr>
          <p:cNvPr id="2051" name="TextovéPole 1"/>
          <p:cNvSpPr txBox="1">
            <a:spLocks noChangeArrowheads="1"/>
          </p:cNvSpPr>
          <p:nvPr/>
        </p:nvSpPr>
        <p:spPr bwMode="auto">
          <a:xfrm>
            <a:off x="1258888" y="1289839"/>
            <a:ext cx="741756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4000" b="1" dirty="0" smtClean="0">
                <a:solidFill>
                  <a:srgbClr val="990000"/>
                </a:solidFill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Situace na </a:t>
            </a:r>
            <a:r>
              <a:rPr lang="cs-CZ" sz="4000" b="1" dirty="0">
                <a:solidFill>
                  <a:srgbClr val="990000"/>
                </a:solidFill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trhu práce </a:t>
            </a:r>
            <a:endParaRPr lang="cs-CZ" sz="4000" b="1" dirty="0" smtClean="0">
              <a:solidFill>
                <a:srgbClr val="990000"/>
              </a:solidFill>
              <a:latin typeface="Arial Black" panose="020B0A040201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/>
            <a:r>
              <a:rPr lang="cs-CZ" sz="4000" b="1" dirty="0" smtClean="0">
                <a:solidFill>
                  <a:srgbClr val="990000"/>
                </a:solidFill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</a:t>
            </a:r>
            <a:r>
              <a:rPr lang="cs-CZ" sz="4000" b="1" dirty="0">
                <a:solidFill>
                  <a:srgbClr val="990000"/>
                </a:solidFill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Jihomoravském </a:t>
            </a:r>
            <a:r>
              <a:rPr lang="cs-CZ" sz="4000" b="1" dirty="0" smtClean="0">
                <a:solidFill>
                  <a:srgbClr val="990000"/>
                </a:solidFill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kraji </a:t>
            </a:r>
            <a:r>
              <a:rPr lang="cs-CZ" sz="4000" b="1" dirty="0" smtClean="0">
                <a:solidFill>
                  <a:srgbClr val="99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GB" sz="4000" b="1" dirty="0">
              <a:solidFill>
                <a:srgbClr val="99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ovéPole 1"/>
          <p:cNvSpPr txBox="1">
            <a:spLocks noChangeArrowheads="1"/>
          </p:cNvSpPr>
          <p:nvPr/>
        </p:nvSpPr>
        <p:spPr bwMode="auto">
          <a:xfrm>
            <a:off x="1331267" y="3284984"/>
            <a:ext cx="741756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2000" b="1" dirty="0" smtClean="0">
                <a:solidFill>
                  <a:srgbClr val="0033CC"/>
                </a:solidFill>
              </a:rPr>
              <a:t>10.11.2014 </a:t>
            </a:r>
            <a:endParaRPr lang="en-GB" sz="2000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43608" y="1268760"/>
            <a:ext cx="7560642" cy="4824536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>
                <a:solidFill>
                  <a:srgbClr val="0033CC"/>
                </a:solidFill>
              </a:rPr>
              <a:t>kvalifikované </a:t>
            </a:r>
            <a:r>
              <a:rPr lang="cs-CZ" sz="2000" b="1" dirty="0" smtClean="0">
                <a:solidFill>
                  <a:srgbClr val="0033CC"/>
                </a:solidFill>
              </a:rPr>
              <a:t>profese </a:t>
            </a:r>
            <a:r>
              <a:rPr lang="cs-CZ" sz="2000" dirty="0" smtClean="0">
                <a:solidFill>
                  <a:srgbClr val="0033CC"/>
                </a:solidFill>
              </a:rPr>
              <a:t>– </a:t>
            </a:r>
            <a:r>
              <a:rPr lang="cs-CZ" sz="2000" b="1" dirty="0" smtClean="0">
                <a:solidFill>
                  <a:srgbClr val="0033CC"/>
                </a:solidFill>
              </a:rPr>
              <a:t>není dostatek vhodných uchazečů:</a:t>
            </a:r>
          </a:p>
          <a:p>
            <a:r>
              <a:rPr lang="cs-CZ" sz="2000" dirty="0">
                <a:solidFill>
                  <a:srgbClr val="0033CC"/>
                </a:solidFill>
              </a:rPr>
              <a:t>o</a:t>
            </a:r>
            <a:r>
              <a:rPr lang="cs-CZ" sz="2000" dirty="0" smtClean="0">
                <a:solidFill>
                  <a:srgbClr val="0033CC"/>
                </a:solidFill>
              </a:rPr>
              <a:t>dborníci v IT (programátoři, vývojáři software)</a:t>
            </a:r>
          </a:p>
          <a:p>
            <a:r>
              <a:rPr lang="cs-CZ" sz="2000" dirty="0">
                <a:solidFill>
                  <a:srgbClr val="0033CC"/>
                </a:solidFill>
              </a:rPr>
              <a:t>u</a:t>
            </a:r>
            <a:r>
              <a:rPr lang="cs-CZ" sz="2000" dirty="0" smtClean="0">
                <a:solidFill>
                  <a:srgbClr val="0033CC"/>
                </a:solidFill>
              </a:rPr>
              <a:t>čitelé jazyků</a:t>
            </a:r>
          </a:p>
          <a:p>
            <a:r>
              <a:rPr lang="cs-CZ" sz="2000" dirty="0">
                <a:solidFill>
                  <a:srgbClr val="0033CC"/>
                </a:solidFill>
              </a:rPr>
              <a:t>k</a:t>
            </a:r>
            <a:r>
              <a:rPr lang="cs-CZ" sz="2000" dirty="0" smtClean="0">
                <a:solidFill>
                  <a:srgbClr val="0033CC"/>
                </a:solidFill>
              </a:rPr>
              <a:t>valifikované dělnické profese, zejména ve strojírenství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33CC"/>
                </a:solidFill>
              </a:rPr>
              <a:t>     (frézař, soustružník, svářeč atd.)</a:t>
            </a:r>
          </a:p>
          <a:p>
            <a:r>
              <a:rPr lang="cs-CZ" sz="2000" dirty="0">
                <a:solidFill>
                  <a:srgbClr val="0033CC"/>
                </a:solidFill>
              </a:rPr>
              <a:t>l</a:t>
            </a:r>
            <a:r>
              <a:rPr lang="cs-CZ" sz="2000" dirty="0" smtClean="0">
                <a:solidFill>
                  <a:srgbClr val="0033CC"/>
                </a:solidFill>
              </a:rPr>
              <a:t>ékaři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rgbClr val="0033CC"/>
                </a:solidFill>
              </a:rPr>
              <a:t>nekvalifikované </a:t>
            </a:r>
            <a:r>
              <a:rPr lang="cs-CZ" sz="2000" b="1" dirty="0">
                <a:solidFill>
                  <a:srgbClr val="0033CC"/>
                </a:solidFill>
              </a:rPr>
              <a:t>profese </a:t>
            </a:r>
            <a:r>
              <a:rPr lang="cs-CZ" sz="2000" dirty="0">
                <a:solidFill>
                  <a:srgbClr val="0033CC"/>
                </a:solidFill>
              </a:rPr>
              <a:t>– </a:t>
            </a:r>
            <a:r>
              <a:rPr lang="cs-CZ" sz="2000" b="1" dirty="0" smtClean="0">
                <a:solidFill>
                  <a:srgbClr val="0033CC"/>
                </a:solidFill>
              </a:rPr>
              <a:t>čeští uchazeči </a:t>
            </a:r>
            <a:r>
              <a:rPr lang="cs-CZ" sz="2000" dirty="0" smtClean="0">
                <a:solidFill>
                  <a:srgbClr val="0033CC"/>
                </a:solidFill>
              </a:rPr>
              <a:t>při současném nastavení systému sociálních dávek </a:t>
            </a:r>
            <a:r>
              <a:rPr lang="cs-CZ" sz="2000" b="1" dirty="0" smtClean="0">
                <a:solidFill>
                  <a:srgbClr val="0033CC"/>
                </a:solidFill>
              </a:rPr>
              <a:t>nemají zájem </a:t>
            </a:r>
            <a:r>
              <a:rPr lang="cs-CZ" sz="2000" dirty="0" smtClean="0">
                <a:solidFill>
                  <a:srgbClr val="0033CC"/>
                </a:solidFill>
              </a:rPr>
              <a:t>o málo placenou a často fyzicky namáhavou práci</a:t>
            </a:r>
          </a:p>
          <a:p>
            <a:r>
              <a:rPr lang="cs-CZ" sz="2000" dirty="0" smtClean="0">
                <a:solidFill>
                  <a:srgbClr val="0033CC"/>
                </a:solidFill>
              </a:rPr>
              <a:t>dělníci na stavbách</a:t>
            </a:r>
          </a:p>
          <a:p>
            <a:r>
              <a:rPr lang="cs-CZ" sz="2000" dirty="0" smtClean="0">
                <a:solidFill>
                  <a:srgbClr val="0033CC"/>
                </a:solidFill>
              </a:rPr>
              <a:t>montážní a pomocní dělníci v průmyslu</a:t>
            </a:r>
          </a:p>
          <a:p>
            <a:r>
              <a:rPr lang="cs-CZ" sz="2000" dirty="0" smtClean="0">
                <a:solidFill>
                  <a:srgbClr val="0033CC"/>
                </a:solidFill>
              </a:rPr>
              <a:t>sezónní pracovníci v zemědělství a lesnictví</a:t>
            </a:r>
          </a:p>
          <a:p>
            <a:r>
              <a:rPr lang="cs-CZ" sz="2000" dirty="0" smtClean="0">
                <a:solidFill>
                  <a:srgbClr val="0033CC"/>
                </a:solidFill>
              </a:rPr>
              <a:t>uklízeči </a:t>
            </a:r>
            <a:endParaRPr lang="cs-CZ" sz="1800" dirty="0">
              <a:solidFill>
                <a:srgbClr val="0033CC"/>
              </a:solidFill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827583" y="516582"/>
            <a:ext cx="77767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00" indent="-571500" eaLnBrk="1" hangingPunct="1">
              <a:buAutoNum type="romanUcPeriod"/>
            </a:pPr>
            <a:r>
              <a:rPr lang="cs-CZ" sz="2400" b="1" dirty="0" smtClean="0">
                <a:solidFill>
                  <a:srgbClr val="990000"/>
                </a:solidFill>
                <a:latin typeface="Tahoma" pitchFamily="34" charset="0"/>
              </a:rPr>
              <a:t>Volná pracovní místa obsazovaná cizinci </a:t>
            </a:r>
          </a:p>
        </p:txBody>
      </p:sp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1908175" y="6308725"/>
            <a:ext cx="6840538" cy="0"/>
          </a:xfrm>
          <a:prstGeom prst="line">
            <a:avLst/>
          </a:prstGeom>
          <a:noFill/>
          <a:ln w="158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4572000" y="6308725"/>
            <a:ext cx="43910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200" dirty="0" smtClean="0">
                <a:solidFill>
                  <a:srgbClr val="0033CC"/>
                </a:solidFill>
              </a:rPr>
              <a:t>Ing. Josef Bürger - Úřad práce ČR – krajská pobočka v Brně</a:t>
            </a:r>
          </a:p>
        </p:txBody>
      </p:sp>
      <p:sp>
        <p:nvSpPr>
          <p:cNvPr id="5126" name="Line 7"/>
          <p:cNvSpPr>
            <a:spLocks noChangeShapeType="1"/>
          </p:cNvSpPr>
          <p:nvPr/>
        </p:nvSpPr>
        <p:spPr bwMode="auto">
          <a:xfrm>
            <a:off x="971600" y="1124744"/>
            <a:ext cx="7920608" cy="0"/>
          </a:xfrm>
          <a:prstGeom prst="line">
            <a:avLst/>
          </a:prstGeom>
          <a:noFill/>
          <a:ln w="254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52570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15615" y="1412776"/>
            <a:ext cx="7344817" cy="468052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000" dirty="0" smtClean="0">
                <a:solidFill>
                  <a:srgbClr val="0033CC"/>
                </a:solidFill>
              </a:rPr>
              <a:t>Ke 30.9.2014  </a:t>
            </a:r>
            <a:r>
              <a:rPr lang="cs-CZ" sz="2000" b="1" dirty="0" smtClean="0">
                <a:solidFill>
                  <a:srgbClr val="0033CC"/>
                </a:solidFill>
              </a:rPr>
              <a:t>v kraji </a:t>
            </a:r>
            <a:r>
              <a:rPr lang="cs-CZ" sz="2000" dirty="0" smtClean="0">
                <a:solidFill>
                  <a:srgbClr val="0033CC"/>
                </a:solidFill>
              </a:rPr>
              <a:t>evidováno </a:t>
            </a:r>
            <a:r>
              <a:rPr lang="cs-CZ" sz="2000" b="1" dirty="0" smtClean="0">
                <a:solidFill>
                  <a:srgbClr val="0033CC"/>
                </a:solidFill>
              </a:rPr>
              <a:t>4 462 </a:t>
            </a:r>
            <a:r>
              <a:rPr lang="cs-CZ" sz="2000" dirty="0" smtClean="0">
                <a:solidFill>
                  <a:srgbClr val="0033CC"/>
                </a:solidFill>
              </a:rPr>
              <a:t>absolventů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dirty="0" smtClean="0">
                <a:solidFill>
                  <a:srgbClr val="0033CC"/>
                </a:solidFill>
              </a:rPr>
              <a:t>     tj. </a:t>
            </a:r>
            <a:r>
              <a:rPr lang="cs-CZ" sz="2000" b="1" dirty="0" smtClean="0">
                <a:solidFill>
                  <a:srgbClr val="0033CC"/>
                </a:solidFill>
              </a:rPr>
              <a:t>7%</a:t>
            </a:r>
            <a:r>
              <a:rPr lang="cs-CZ" sz="2000" dirty="0" smtClean="0">
                <a:solidFill>
                  <a:srgbClr val="0033CC"/>
                </a:solidFill>
              </a:rPr>
              <a:t> všech </a:t>
            </a:r>
            <a:r>
              <a:rPr lang="cs-CZ" sz="2000" b="1" dirty="0" smtClean="0">
                <a:solidFill>
                  <a:srgbClr val="0033CC"/>
                </a:solidFill>
              </a:rPr>
              <a:t>uchazečů </a:t>
            </a:r>
            <a:r>
              <a:rPr lang="cs-CZ" sz="2000" dirty="0" smtClean="0">
                <a:solidFill>
                  <a:srgbClr val="0033CC"/>
                </a:solidFill>
              </a:rPr>
              <a:t>o zaměstnání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000" dirty="0" smtClean="0">
                <a:solidFill>
                  <a:srgbClr val="0033CC"/>
                </a:solidFill>
              </a:rPr>
              <a:t>V ČR podíl absolventů nižší – 6,2%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000" b="1" dirty="0" smtClean="0">
                <a:solidFill>
                  <a:srgbClr val="0033CC"/>
                </a:solidFill>
              </a:rPr>
              <a:t>Oproti loňskému roku poklesl počet absolventů </a:t>
            </a:r>
            <a:r>
              <a:rPr lang="cs-CZ" sz="2000" dirty="0" smtClean="0">
                <a:solidFill>
                  <a:srgbClr val="0033CC"/>
                </a:solidFill>
              </a:rPr>
              <a:t>v evidenci </a:t>
            </a:r>
            <a:r>
              <a:rPr lang="cs-CZ" sz="2000" b="1" dirty="0" smtClean="0">
                <a:solidFill>
                  <a:srgbClr val="0033CC"/>
                </a:solidFill>
              </a:rPr>
              <a:t>o 906 osob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000" b="1" dirty="0" smtClean="0">
                <a:solidFill>
                  <a:srgbClr val="0033CC"/>
                </a:solidFill>
              </a:rPr>
              <a:t>Volných míst </a:t>
            </a:r>
            <a:r>
              <a:rPr lang="cs-CZ" sz="2000" dirty="0" smtClean="0">
                <a:solidFill>
                  <a:srgbClr val="0033CC"/>
                </a:solidFill>
              </a:rPr>
              <a:t>vhodných pro absolventy bylo (ke 30.9.2014) v kraji </a:t>
            </a:r>
            <a:r>
              <a:rPr lang="cs-CZ" sz="2000" b="1" dirty="0" smtClean="0">
                <a:solidFill>
                  <a:srgbClr val="0033CC"/>
                </a:solidFill>
              </a:rPr>
              <a:t>954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000" b="1" dirty="0" smtClean="0">
                <a:solidFill>
                  <a:srgbClr val="0033CC"/>
                </a:solidFill>
              </a:rPr>
              <a:t>Počet absolventů na 1 volné místo:  4,7 – tj. mnohem lepší poměr než pro uchazeče celkem !!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115617" y="516581"/>
            <a:ext cx="79848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400" b="1" dirty="0" smtClean="0">
                <a:solidFill>
                  <a:srgbClr val="990000"/>
                </a:solidFill>
                <a:latin typeface="Tahoma" pitchFamily="34" charset="0"/>
              </a:rPr>
              <a:t>II. Absolventi na trhu práce</a:t>
            </a:r>
          </a:p>
        </p:txBody>
      </p:sp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1908175" y="6308725"/>
            <a:ext cx="6840538" cy="0"/>
          </a:xfrm>
          <a:prstGeom prst="line">
            <a:avLst/>
          </a:prstGeom>
          <a:noFill/>
          <a:ln w="158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4572000" y="6308725"/>
            <a:ext cx="43910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200" dirty="0" smtClean="0">
                <a:solidFill>
                  <a:srgbClr val="0033CC"/>
                </a:solidFill>
              </a:rPr>
              <a:t>Ing. Josef Bürger - Úřad práce ČR – krajská pobočka v Brně</a:t>
            </a:r>
          </a:p>
        </p:txBody>
      </p:sp>
      <p:sp>
        <p:nvSpPr>
          <p:cNvPr id="5126" name="Line 7"/>
          <p:cNvSpPr>
            <a:spLocks noChangeShapeType="1"/>
          </p:cNvSpPr>
          <p:nvPr/>
        </p:nvSpPr>
        <p:spPr bwMode="auto">
          <a:xfrm>
            <a:off x="1115616" y="1124744"/>
            <a:ext cx="7776592" cy="0"/>
          </a:xfrm>
          <a:prstGeom prst="line">
            <a:avLst/>
          </a:prstGeom>
          <a:noFill/>
          <a:ln w="254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8876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40897" y="1916832"/>
            <a:ext cx="6115479" cy="3528392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cs-CZ" sz="2400" dirty="0" smtClean="0">
              <a:solidFill>
                <a:srgbClr val="0033CC"/>
              </a:solidFill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115617" y="516581"/>
            <a:ext cx="798481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400" b="1" dirty="0" smtClean="0">
                <a:solidFill>
                  <a:srgbClr val="990000"/>
                </a:solidFill>
                <a:latin typeface="Tahoma" pitchFamily="34" charset="0"/>
              </a:rPr>
              <a:t>II. Absolventi na trhu práce</a:t>
            </a:r>
          </a:p>
          <a:p>
            <a:pPr eaLnBrk="1" hangingPunct="1"/>
            <a:r>
              <a:rPr lang="cs-CZ" sz="2400" b="1" dirty="0">
                <a:solidFill>
                  <a:srgbClr val="990000"/>
                </a:solidFill>
                <a:latin typeface="Tahoma" pitchFamily="34" charset="0"/>
              </a:rPr>
              <a:t> </a:t>
            </a:r>
            <a:r>
              <a:rPr lang="cs-CZ" sz="2400" b="1" dirty="0" smtClean="0">
                <a:solidFill>
                  <a:srgbClr val="990000"/>
                </a:solidFill>
                <a:latin typeface="Tahoma" pitchFamily="34" charset="0"/>
              </a:rPr>
              <a:t>            - vyučení v evidenci ÚP (ke 30.9.2014)</a:t>
            </a:r>
          </a:p>
        </p:txBody>
      </p:sp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1908175" y="6308725"/>
            <a:ext cx="6840538" cy="0"/>
          </a:xfrm>
          <a:prstGeom prst="line">
            <a:avLst/>
          </a:prstGeom>
          <a:noFill/>
          <a:ln w="158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4572000" y="6308725"/>
            <a:ext cx="43910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200" dirty="0" smtClean="0">
                <a:solidFill>
                  <a:srgbClr val="0033CC"/>
                </a:solidFill>
              </a:rPr>
              <a:t>Ing. Josef Bürger - Úřad práce ČR – krajská pobočka v Brně</a:t>
            </a:r>
          </a:p>
        </p:txBody>
      </p:sp>
      <p:sp>
        <p:nvSpPr>
          <p:cNvPr id="5126" name="Line 7"/>
          <p:cNvSpPr>
            <a:spLocks noChangeShapeType="1"/>
          </p:cNvSpPr>
          <p:nvPr/>
        </p:nvSpPr>
        <p:spPr bwMode="auto">
          <a:xfrm>
            <a:off x="1186433" y="1484784"/>
            <a:ext cx="7776592" cy="0"/>
          </a:xfrm>
          <a:prstGeom prst="line">
            <a:avLst/>
          </a:prstGeom>
          <a:noFill/>
          <a:ln w="254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433" y="1701800"/>
            <a:ext cx="7346007" cy="4391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55654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115617" y="516581"/>
            <a:ext cx="798481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400" b="1" dirty="0" smtClean="0">
                <a:solidFill>
                  <a:srgbClr val="990000"/>
                </a:solidFill>
                <a:latin typeface="Tahoma" pitchFamily="34" charset="0"/>
              </a:rPr>
              <a:t>II. Absolventi na trhu práce</a:t>
            </a:r>
          </a:p>
          <a:p>
            <a:pPr eaLnBrk="1" hangingPunct="1"/>
            <a:r>
              <a:rPr lang="cs-CZ" sz="2400" b="1" dirty="0">
                <a:solidFill>
                  <a:srgbClr val="990000"/>
                </a:solidFill>
                <a:latin typeface="Tahoma" pitchFamily="34" charset="0"/>
              </a:rPr>
              <a:t> </a:t>
            </a:r>
            <a:r>
              <a:rPr lang="cs-CZ" sz="2400" b="1" dirty="0" smtClean="0">
                <a:solidFill>
                  <a:srgbClr val="990000"/>
                </a:solidFill>
                <a:latin typeface="Tahoma" pitchFamily="34" charset="0"/>
              </a:rPr>
              <a:t>     - SOŠ s maturitou v evidenci ÚP (ke 30.9.2014)</a:t>
            </a:r>
          </a:p>
        </p:txBody>
      </p:sp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1908175" y="6308725"/>
            <a:ext cx="6840538" cy="0"/>
          </a:xfrm>
          <a:prstGeom prst="line">
            <a:avLst/>
          </a:prstGeom>
          <a:noFill/>
          <a:ln w="158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4572000" y="6308725"/>
            <a:ext cx="43910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200" dirty="0" smtClean="0">
                <a:solidFill>
                  <a:srgbClr val="0033CC"/>
                </a:solidFill>
              </a:rPr>
              <a:t>Ing. Josef Bürger - Úřad práce ČR – krajská pobočka v Brně</a:t>
            </a:r>
          </a:p>
        </p:txBody>
      </p:sp>
      <p:sp>
        <p:nvSpPr>
          <p:cNvPr id="5126" name="Line 7"/>
          <p:cNvSpPr>
            <a:spLocks noChangeShapeType="1"/>
          </p:cNvSpPr>
          <p:nvPr/>
        </p:nvSpPr>
        <p:spPr bwMode="auto">
          <a:xfrm>
            <a:off x="1186433" y="1484784"/>
            <a:ext cx="7776592" cy="0"/>
          </a:xfrm>
          <a:prstGeom prst="line">
            <a:avLst/>
          </a:prstGeom>
          <a:noFill/>
          <a:ln w="254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668463"/>
            <a:ext cx="3672408" cy="352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433" y="1668463"/>
            <a:ext cx="7418015" cy="4519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183283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115617" y="516581"/>
            <a:ext cx="798481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400" b="1" dirty="0" smtClean="0">
                <a:solidFill>
                  <a:srgbClr val="990000"/>
                </a:solidFill>
                <a:latin typeface="Tahoma" pitchFamily="34" charset="0"/>
              </a:rPr>
              <a:t>II. Absolventi na trhu práce</a:t>
            </a:r>
          </a:p>
          <a:p>
            <a:pPr eaLnBrk="1" hangingPunct="1"/>
            <a:r>
              <a:rPr lang="cs-CZ" sz="2400" b="1" dirty="0">
                <a:solidFill>
                  <a:srgbClr val="990000"/>
                </a:solidFill>
                <a:latin typeface="Tahoma" pitchFamily="34" charset="0"/>
              </a:rPr>
              <a:t> </a:t>
            </a:r>
            <a:r>
              <a:rPr lang="cs-CZ" sz="2400" b="1" dirty="0" smtClean="0">
                <a:solidFill>
                  <a:srgbClr val="990000"/>
                </a:solidFill>
                <a:latin typeface="Tahoma" pitchFamily="34" charset="0"/>
              </a:rPr>
              <a:t>          - VŠ +VOŠ  v evidenci ÚP (ke 30.9.2014)</a:t>
            </a:r>
          </a:p>
        </p:txBody>
      </p:sp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1908175" y="6308725"/>
            <a:ext cx="6840538" cy="0"/>
          </a:xfrm>
          <a:prstGeom prst="line">
            <a:avLst/>
          </a:prstGeom>
          <a:noFill/>
          <a:ln w="158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4572000" y="6308725"/>
            <a:ext cx="43910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200" dirty="0" smtClean="0">
                <a:solidFill>
                  <a:srgbClr val="0033CC"/>
                </a:solidFill>
              </a:rPr>
              <a:t>Ing. Josef Bürger - Úřad práce ČR – krajská pobočka v Brně</a:t>
            </a:r>
          </a:p>
        </p:txBody>
      </p:sp>
      <p:sp>
        <p:nvSpPr>
          <p:cNvPr id="5126" name="Line 7"/>
          <p:cNvSpPr>
            <a:spLocks noChangeShapeType="1"/>
          </p:cNvSpPr>
          <p:nvPr/>
        </p:nvSpPr>
        <p:spPr bwMode="auto">
          <a:xfrm>
            <a:off x="1186433" y="1484784"/>
            <a:ext cx="7776592" cy="0"/>
          </a:xfrm>
          <a:prstGeom prst="line">
            <a:avLst/>
          </a:prstGeom>
          <a:noFill/>
          <a:ln w="254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034" y="1595094"/>
            <a:ext cx="6195310" cy="4498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62982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15615" y="1772816"/>
            <a:ext cx="7344817" cy="36004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cs-CZ" sz="2400" b="1" dirty="0" smtClean="0">
                <a:solidFill>
                  <a:srgbClr val="0033CC"/>
                </a:solidFill>
              </a:rPr>
              <a:t>Chybějící praxe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cs-CZ" sz="2400" b="1" dirty="0" smtClean="0">
                <a:solidFill>
                  <a:srgbClr val="0033CC"/>
                </a:solidFill>
              </a:rPr>
              <a:t>Nereálná očekávání (mzda)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cs-CZ" sz="2400" b="1" dirty="0" smtClean="0">
                <a:solidFill>
                  <a:srgbClr val="0033CC"/>
                </a:solidFill>
              </a:rPr>
              <a:t>Chybějící pracovní </a:t>
            </a:r>
            <a:r>
              <a:rPr lang="cs-CZ" sz="2400" b="1" dirty="0" smtClean="0">
                <a:solidFill>
                  <a:srgbClr val="0033CC"/>
                </a:solidFill>
              </a:rPr>
              <a:t>návyky</a:t>
            </a:r>
            <a:endParaRPr lang="cs-CZ" sz="2400" b="1" dirty="0" smtClean="0">
              <a:solidFill>
                <a:srgbClr val="0033CC"/>
              </a:solidFill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cs-CZ" sz="2400" b="1" dirty="0" smtClean="0">
                <a:solidFill>
                  <a:srgbClr val="0033CC"/>
                </a:solidFill>
              </a:rPr>
              <a:t> </a:t>
            </a:r>
            <a:r>
              <a:rPr lang="cs-CZ" sz="2400" b="1" dirty="0" smtClean="0">
                <a:solidFill>
                  <a:srgbClr val="0033CC"/>
                </a:solidFill>
              </a:rPr>
              <a:t>úroveň jazykového vybavení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cs-CZ" sz="2400" b="1" dirty="0" smtClean="0">
                <a:solidFill>
                  <a:srgbClr val="0033CC"/>
                </a:solidFill>
              </a:rPr>
              <a:t>Obtížně uplatnitelný obor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115617" y="516581"/>
            <a:ext cx="798481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400" b="1" dirty="0" smtClean="0">
                <a:solidFill>
                  <a:srgbClr val="990000"/>
                </a:solidFill>
                <a:latin typeface="Tahoma" pitchFamily="34" charset="0"/>
              </a:rPr>
              <a:t>II. Absolventi na trhu práce</a:t>
            </a:r>
          </a:p>
          <a:p>
            <a:pPr eaLnBrk="1" hangingPunct="1"/>
            <a:r>
              <a:rPr lang="cs-CZ" sz="2400" b="1" dirty="0">
                <a:solidFill>
                  <a:srgbClr val="990000"/>
                </a:solidFill>
                <a:latin typeface="Tahoma" pitchFamily="34" charset="0"/>
              </a:rPr>
              <a:t> </a:t>
            </a:r>
            <a:r>
              <a:rPr lang="cs-CZ" sz="2400" b="1" dirty="0" smtClean="0">
                <a:solidFill>
                  <a:srgbClr val="990000"/>
                </a:solidFill>
                <a:latin typeface="Tahoma" pitchFamily="34" charset="0"/>
              </a:rPr>
              <a:t>                                  - problémy</a:t>
            </a:r>
          </a:p>
        </p:txBody>
      </p:sp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1908175" y="6308725"/>
            <a:ext cx="6840538" cy="0"/>
          </a:xfrm>
          <a:prstGeom prst="line">
            <a:avLst/>
          </a:prstGeom>
          <a:noFill/>
          <a:ln w="158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4572000" y="6308725"/>
            <a:ext cx="43910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200" dirty="0" smtClean="0">
                <a:solidFill>
                  <a:srgbClr val="0033CC"/>
                </a:solidFill>
              </a:rPr>
              <a:t>Ing. Josef Bürger - Úřad práce ČR – krajská pobočka v Brně</a:t>
            </a:r>
          </a:p>
        </p:txBody>
      </p:sp>
      <p:sp>
        <p:nvSpPr>
          <p:cNvPr id="5126" name="Line 7"/>
          <p:cNvSpPr>
            <a:spLocks noChangeShapeType="1"/>
          </p:cNvSpPr>
          <p:nvPr/>
        </p:nvSpPr>
        <p:spPr bwMode="auto">
          <a:xfrm>
            <a:off x="1186433" y="1484784"/>
            <a:ext cx="7776592" cy="0"/>
          </a:xfrm>
          <a:prstGeom prst="line">
            <a:avLst/>
          </a:prstGeom>
          <a:noFill/>
          <a:ln w="254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6391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1772816"/>
            <a:ext cx="8423473" cy="4392488"/>
          </a:xfrm>
        </p:spPr>
        <p:txBody>
          <a:bodyPr/>
          <a:lstStyle/>
          <a:p>
            <a:r>
              <a:rPr lang="cs-CZ" sz="2000" dirty="0" smtClean="0">
                <a:solidFill>
                  <a:srgbClr val="0033CC"/>
                </a:solidFill>
              </a:rPr>
              <a:t>Klasické nástroje APZ (poradenství, rekvalifikace, SÚPM)</a:t>
            </a:r>
          </a:p>
          <a:p>
            <a:endParaRPr lang="cs-CZ" sz="2000" dirty="0">
              <a:solidFill>
                <a:srgbClr val="0033CC"/>
              </a:solidFill>
            </a:endParaRPr>
          </a:p>
          <a:p>
            <a:r>
              <a:rPr lang="cs-CZ" sz="2000" dirty="0" smtClean="0">
                <a:solidFill>
                  <a:srgbClr val="0033CC"/>
                </a:solidFill>
              </a:rPr>
              <a:t>Speciální projekty ESF:</a:t>
            </a:r>
          </a:p>
          <a:p>
            <a:pPr marL="0" indent="0">
              <a:buNone/>
            </a:pPr>
            <a:endParaRPr lang="cs-CZ" sz="2000" dirty="0" smtClean="0">
              <a:solidFill>
                <a:srgbClr val="0033CC"/>
              </a:solidFill>
            </a:endParaRPr>
          </a:p>
          <a:p>
            <a:r>
              <a:rPr lang="cs-CZ" sz="2000" b="1" dirty="0">
                <a:solidFill>
                  <a:srgbClr val="0033CC"/>
                </a:solidFill>
              </a:rPr>
              <a:t>Příležitost pro mladé do 30 let </a:t>
            </a:r>
            <a:r>
              <a:rPr lang="cs-CZ" sz="2000" b="1" dirty="0" smtClean="0">
                <a:solidFill>
                  <a:srgbClr val="0033CC"/>
                </a:solidFill>
              </a:rPr>
              <a:t> </a:t>
            </a:r>
            <a:r>
              <a:rPr lang="cs-CZ" sz="2000" dirty="0" smtClean="0">
                <a:solidFill>
                  <a:srgbClr val="0033CC"/>
                </a:solidFill>
              </a:rPr>
              <a:t>- končí </a:t>
            </a:r>
            <a:r>
              <a:rPr lang="cs-CZ" sz="2000" b="1" dirty="0" smtClean="0">
                <a:solidFill>
                  <a:srgbClr val="0033CC"/>
                </a:solidFill>
              </a:rPr>
              <a:t>(</a:t>
            </a:r>
            <a:r>
              <a:rPr lang="cs-CZ" sz="2000" dirty="0" smtClean="0">
                <a:solidFill>
                  <a:srgbClr val="0033CC"/>
                </a:solidFill>
              </a:rPr>
              <a:t>1</a:t>
            </a:r>
            <a:r>
              <a:rPr lang="cs-CZ" sz="2000" dirty="0">
                <a:solidFill>
                  <a:srgbClr val="0033CC"/>
                </a:solidFill>
              </a:rPr>
              <a:t>. 2. 2012 do 31. 1. </a:t>
            </a:r>
            <a:r>
              <a:rPr lang="cs-CZ" sz="2000" dirty="0" smtClean="0">
                <a:solidFill>
                  <a:srgbClr val="0033CC"/>
                </a:solidFill>
              </a:rPr>
              <a:t>2015)</a:t>
            </a:r>
          </a:p>
          <a:p>
            <a:pPr marL="0" indent="0">
              <a:buNone/>
            </a:pPr>
            <a:endParaRPr lang="cs-CZ" sz="2000" dirty="0">
              <a:solidFill>
                <a:srgbClr val="0033CC"/>
              </a:solidFill>
            </a:endParaRPr>
          </a:p>
          <a:p>
            <a:r>
              <a:rPr lang="cs-CZ" sz="2000" b="1" dirty="0" smtClean="0">
                <a:solidFill>
                  <a:srgbClr val="0033CC"/>
                </a:solidFill>
              </a:rPr>
              <a:t>„</a:t>
            </a:r>
            <a:r>
              <a:rPr lang="cs-CZ" sz="2000" b="1" dirty="0">
                <a:solidFill>
                  <a:srgbClr val="0033CC"/>
                </a:solidFill>
              </a:rPr>
              <a:t>Odborné praxe pro mladé do 30 let v </a:t>
            </a:r>
            <a:r>
              <a:rPr lang="cs-CZ" sz="2000" b="1" dirty="0" err="1">
                <a:solidFill>
                  <a:srgbClr val="0033CC"/>
                </a:solidFill>
              </a:rPr>
              <a:t>JmK</a:t>
            </a:r>
            <a:r>
              <a:rPr lang="cs-CZ" sz="2000" b="1" dirty="0">
                <a:solidFill>
                  <a:srgbClr val="0033CC"/>
                </a:solidFill>
              </a:rPr>
              <a:t>“ </a:t>
            </a:r>
            <a:r>
              <a:rPr lang="cs-CZ" sz="2000" dirty="0" smtClean="0">
                <a:solidFill>
                  <a:srgbClr val="0033CC"/>
                </a:solidFill>
              </a:rPr>
              <a:t>– realizace od 6/2013</a:t>
            </a:r>
            <a:endParaRPr lang="cs-CZ" sz="2000" dirty="0">
              <a:solidFill>
                <a:srgbClr val="0033CC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0033CC"/>
                </a:solidFill>
              </a:rPr>
              <a:t>        </a:t>
            </a:r>
            <a:r>
              <a:rPr lang="cs-CZ" sz="2000" b="1" dirty="0" smtClean="0">
                <a:solidFill>
                  <a:srgbClr val="0033CC"/>
                </a:solidFill>
              </a:rPr>
              <a:t>rozpočet </a:t>
            </a:r>
            <a:r>
              <a:rPr lang="cs-CZ" sz="2000" b="1" dirty="0">
                <a:solidFill>
                  <a:srgbClr val="0033CC"/>
                </a:solidFill>
              </a:rPr>
              <a:t>120,2 mil Kč</a:t>
            </a:r>
            <a:r>
              <a:rPr lang="cs-CZ" sz="2000" b="1" dirty="0" smtClean="0">
                <a:solidFill>
                  <a:srgbClr val="0033CC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33CC"/>
                </a:solidFill>
              </a:rPr>
              <a:t> </a:t>
            </a:r>
            <a:r>
              <a:rPr lang="cs-CZ" sz="2000" dirty="0" smtClean="0">
                <a:solidFill>
                  <a:srgbClr val="0033CC"/>
                </a:solidFill>
              </a:rPr>
              <a:t>       umístěno již 591 osob na SÚPM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33CC"/>
                </a:solidFill>
              </a:rPr>
              <a:t> </a:t>
            </a:r>
            <a:r>
              <a:rPr lang="cs-CZ" sz="2000" dirty="0" smtClean="0">
                <a:solidFill>
                  <a:srgbClr val="0033CC"/>
                </a:solidFill>
              </a:rPr>
              <a:t>            </a:t>
            </a:r>
            <a:endParaRPr lang="cs-CZ" sz="2000" dirty="0">
              <a:solidFill>
                <a:srgbClr val="0033CC"/>
              </a:solidFill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899592" y="516582"/>
            <a:ext cx="77046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400" b="1" dirty="0">
                <a:solidFill>
                  <a:srgbClr val="990000"/>
                </a:solidFill>
                <a:latin typeface="Tahoma" pitchFamily="34" charset="0"/>
              </a:rPr>
              <a:t>II. Absolventi na trhu </a:t>
            </a:r>
            <a:r>
              <a:rPr lang="cs-CZ" sz="2400" b="1" dirty="0" smtClean="0">
                <a:solidFill>
                  <a:srgbClr val="990000"/>
                </a:solidFill>
                <a:latin typeface="Tahoma" pitchFamily="34" charset="0"/>
              </a:rPr>
              <a:t>práce </a:t>
            </a:r>
          </a:p>
          <a:p>
            <a:pPr eaLnBrk="1" hangingPunct="1"/>
            <a:r>
              <a:rPr lang="cs-CZ" sz="2400" b="1" dirty="0">
                <a:solidFill>
                  <a:srgbClr val="990000"/>
                </a:solidFill>
                <a:latin typeface="Tahoma" pitchFamily="34" charset="0"/>
              </a:rPr>
              <a:t> </a:t>
            </a:r>
            <a:r>
              <a:rPr lang="cs-CZ" sz="2400" b="1" dirty="0" smtClean="0">
                <a:solidFill>
                  <a:srgbClr val="990000"/>
                </a:solidFill>
                <a:latin typeface="Tahoma" pitchFamily="34" charset="0"/>
              </a:rPr>
              <a:t>                         – pomoc ze strany ÚP</a:t>
            </a:r>
            <a:endParaRPr lang="cs-CZ" sz="2400" b="1" dirty="0">
              <a:solidFill>
                <a:srgbClr val="990000"/>
              </a:solidFill>
              <a:latin typeface="Tahoma" pitchFamily="34" charset="0"/>
            </a:endParaRPr>
          </a:p>
        </p:txBody>
      </p:sp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1908175" y="6308725"/>
            <a:ext cx="6840538" cy="0"/>
          </a:xfrm>
          <a:prstGeom prst="line">
            <a:avLst/>
          </a:prstGeom>
          <a:noFill/>
          <a:ln w="158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4572000" y="6308725"/>
            <a:ext cx="43910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200" dirty="0" smtClean="0">
                <a:solidFill>
                  <a:srgbClr val="0033CC"/>
                </a:solidFill>
              </a:rPr>
              <a:t>Ing. Josef Bürger - Úřad práce ČR – krajská pobočka v Brně</a:t>
            </a:r>
          </a:p>
        </p:txBody>
      </p:sp>
      <p:sp>
        <p:nvSpPr>
          <p:cNvPr id="5126" name="Line 7"/>
          <p:cNvSpPr>
            <a:spLocks noChangeShapeType="1"/>
          </p:cNvSpPr>
          <p:nvPr/>
        </p:nvSpPr>
        <p:spPr bwMode="auto">
          <a:xfrm>
            <a:off x="683568" y="1347579"/>
            <a:ext cx="8640688" cy="0"/>
          </a:xfrm>
          <a:prstGeom prst="line">
            <a:avLst/>
          </a:prstGeom>
          <a:noFill/>
          <a:ln w="254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49930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82" name="Text Box 6"/>
          <p:cNvSpPr txBox="1">
            <a:spLocks noChangeArrowheads="1"/>
          </p:cNvSpPr>
          <p:nvPr/>
        </p:nvSpPr>
        <p:spPr bwMode="auto">
          <a:xfrm>
            <a:off x="2437309" y="1689099"/>
            <a:ext cx="4416425" cy="131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3600" b="1" dirty="0">
                <a:solidFill>
                  <a:srgbClr val="0033CC"/>
                </a:solidFill>
                <a:latin typeface="Tahoma" pitchFamily="34" charset="0"/>
              </a:rPr>
              <a:t>Děkuji </a:t>
            </a:r>
          </a:p>
          <a:p>
            <a:pPr algn="ctr" eaLnBrk="1" hangingPunct="1"/>
            <a:endParaRPr lang="cs-CZ" sz="800" b="1" dirty="0">
              <a:solidFill>
                <a:srgbClr val="0033CC"/>
              </a:solidFill>
              <a:latin typeface="Tahoma" pitchFamily="34" charset="0"/>
            </a:endParaRPr>
          </a:p>
          <a:p>
            <a:pPr algn="ctr" eaLnBrk="1" hangingPunct="1"/>
            <a:r>
              <a:rPr lang="cs-CZ" sz="3600" b="1" dirty="0">
                <a:solidFill>
                  <a:srgbClr val="0033CC"/>
                </a:solidFill>
                <a:latin typeface="Tahoma" pitchFamily="34" charset="0"/>
              </a:rPr>
              <a:t>za </a:t>
            </a:r>
            <a:r>
              <a:rPr lang="cs-CZ" sz="3600" b="1" dirty="0" smtClean="0">
                <a:solidFill>
                  <a:srgbClr val="0033CC"/>
                </a:solidFill>
                <a:latin typeface="Tahoma" pitchFamily="34" charset="0"/>
              </a:rPr>
              <a:t>pozornost</a:t>
            </a:r>
            <a:endParaRPr lang="cs-CZ" sz="3600" dirty="0">
              <a:latin typeface="Tahoma" pitchFamily="34" charset="0"/>
            </a:endParaRPr>
          </a:p>
        </p:txBody>
      </p:sp>
      <p:sp>
        <p:nvSpPr>
          <p:cNvPr id="20483" name="Text Box 73"/>
          <p:cNvSpPr txBox="1">
            <a:spLocks noChangeArrowheads="1"/>
          </p:cNvSpPr>
          <p:nvPr/>
        </p:nvSpPr>
        <p:spPr bwMode="auto">
          <a:xfrm>
            <a:off x="2268538" y="4581128"/>
            <a:ext cx="5112022" cy="141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000" b="1" dirty="0" smtClean="0">
                <a:solidFill>
                  <a:srgbClr val="0033CC"/>
                </a:solidFill>
              </a:rPr>
              <a:t>Úřad práce ČR – krajská pobočka v Brně</a:t>
            </a:r>
          </a:p>
          <a:p>
            <a:pPr algn="ctr" eaLnBrk="1" hangingPunct="1">
              <a:spcBef>
                <a:spcPct val="50000"/>
              </a:spcBef>
            </a:pPr>
            <a:r>
              <a:rPr lang="cs-CZ" sz="2400" dirty="0">
                <a:solidFill>
                  <a:srgbClr val="0033CC"/>
                </a:solidFill>
              </a:rPr>
              <a:t>Ing. Josef Bürger</a:t>
            </a:r>
          </a:p>
          <a:p>
            <a:pPr algn="ctr" eaLnBrk="1" hangingPunct="1">
              <a:spcBef>
                <a:spcPct val="50000"/>
              </a:spcBef>
            </a:pPr>
            <a:r>
              <a:rPr lang="cs-CZ" sz="2000" dirty="0">
                <a:solidFill>
                  <a:srgbClr val="0033CC"/>
                </a:solidFill>
              </a:rPr>
              <a:t>Josef.Burger@bm.mpsv.cz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0618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8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62075" y="1268760"/>
            <a:ext cx="7026349" cy="4968552"/>
          </a:xfrm>
        </p:spPr>
        <p:txBody>
          <a:bodyPr/>
          <a:lstStyle/>
          <a:p>
            <a:pPr marL="0" indent="0" eaLnBrk="1" hangingPunct="1">
              <a:spcAft>
                <a:spcPct val="40000"/>
              </a:spcAft>
              <a:buClr>
                <a:srgbClr val="0033CC"/>
              </a:buClr>
              <a:buNone/>
            </a:pPr>
            <a:r>
              <a:rPr lang="cs-CZ" sz="2400" b="1" dirty="0" smtClean="0">
                <a:solidFill>
                  <a:srgbClr val="0033CC"/>
                </a:solidFill>
              </a:rPr>
              <a:t>I.  Situace na trhu práce</a:t>
            </a:r>
          </a:p>
          <a:p>
            <a:pPr marL="648000" eaLnBrk="1" hangingPunct="1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</a:pPr>
            <a:r>
              <a:rPr lang="cs-CZ" sz="2000" b="1" dirty="0" smtClean="0">
                <a:solidFill>
                  <a:srgbClr val="0033CC"/>
                </a:solidFill>
              </a:rPr>
              <a:t>Zaměstnanost </a:t>
            </a:r>
          </a:p>
          <a:p>
            <a:pPr marL="648000" eaLnBrk="1" hangingPunct="1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</a:pPr>
            <a:r>
              <a:rPr lang="cs-CZ" sz="2000" b="1" dirty="0" smtClean="0">
                <a:solidFill>
                  <a:srgbClr val="0033CC"/>
                </a:solidFill>
              </a:rPr>
              <a:t>Nezaměstnanost</a:t>
            </a:r>
          </a:p>
          <a:p>
            <a:pPr marL="648000" eaLnBrk="1" hangingPunct="1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</a:pPr>
            <a:r>
              <a:rPr lang="cs-CZ" sz="2000" b="1" dirty="0" smtClean="0">
                <a:solidFill>
                  <a:srgbClr val="0033CC"/>
                </a:solidFill>
              </a:rPr>
              <a:t>Volná pracovní místa</a:t>
            </a:r>
          </a:p>
          <a:p>
            <a:pPr marL="305100" indent="0" eaLnBrk="1" hangingPunct="1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None/>
            </a:pPr>
            <a:endParaRPr lang="cs-CZ" sz="800" b="1" dirty="0" smtClean="0">
              <a:solidFill>
                <a:srgbClr val="0033CC"/>
              </a:solidFill>
            </a:endParaRPr>
          </a:p>
          <a:p>
            <a:pPr marL="0" indent="0" eaLnBrk="1" hangingPunct="1">
              <a:spcAft>
                <a:spcPct val="40000"/>
              </a:spcAft>
              <a:buClr>
                <a:srgbClr val="0033CC"/>
              </a:buClr>
              <a:buNone/>
            </a:pPr>
            <a:r>
              <a:rPr lang="cs-CZ" sz="2400" b="1" dirty="0" smtClean="0">
                <a:solidFill>
                  <a:srgbClr val="0033CC"/>
                </a:solidFill>
              </a:rPr>
              <a:t>II. Absolventi škol na trhu práce </a:t>
            </a:r>
          </a:p>
          <a:p>
            <a:pPr marL="648000" eaLnBrk="1" hangingPunct="1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</a:pPr>
            <a:r>
              <a:rPr lang="cs-CZ" sz="2000" b="1" dirty="0" smtClean="0">
                <a:solidFill>
                  <a:srgbClr val="0033CC"/>
                </a:solidFill>
              </a:rPr>
              <a:t>Absolventi v evidenci ÚP</a:t>
            </a:r>
            <a:endParaRPr lang="cs-CZ" sz="2000" b="1" dirty="0">
              <a:solidFill>
                <a:srgbClr val="0033CC"/>
              </a:solidFill>
            </a:endParaRPr>
          </a:p>
          <a:p>
            <a:pPr marL="648000" eaLnBrk="1" hangingPunct="1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</a:pPr>
            <a:r>
              <a:rPr lang="cs-CZ" sz="2000" b="1" dirty="0">
                <a:solidFill>
                  <a:srgbClr val="0033CC"/>
                </a:solidFill>
              </a:rPr>
              <a:t>p</a:t>
            </a:r>
            <a:r>
              <a:rPr lang="cs-CZ" sz="2000" b="1" dirty="0" smtClean="0">
                <a:solidFill>
                  <a:srgbClr val="0033CC"/>
                </a:solidFill>
              </a:rPr>
              <a:t>omoc ze strany ÚP</a:t>
            </a:r>
          </a:p>
          <a:p>
            <a:pPr marL="0" indent="0" eaLnBrk="1" hangingPunct="1">
              <a:spcAft>
                <a:spcPct val="40000"/>
              </a:spcAft>
              <a:buClr>
                <a:srgbClr val="0033CC"/>
              </a:buClr>
              <a:buNone/>
            </a:pPr>
            <a:endParaRPr lang="cs-CZ" sz="2000" b="1" dirty="0">
              <a:solidFill>
                <a:srgbClr val="0033CC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547813" y="476250"/>
            <a:ext cx="3414712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800" b="1" dirty="0">
                <a:solidFill>
                  <a:srgbClr val="990000"/>
                </a:solidFill>
                <a:latin typeface="Tahoma" pitchFamily="34" charset="0"/>
              </a:rPr>
              <a:t>Obsah prezentace</a:t>
            </a:r>
          </a:p>
          <a:p>
            <a:pPr eaLnBrk="1" hangingPunct="1">
              <a:spcBef>
                <a:spcPct val="25000"/>
              </a:spcBef>
            </a:pPr>
            <a:endParaRPr lang="cs-CZ" sz="1600" dirty="0">
              <a:solidFill>
                <a:srgbClr val="0033CC"/>
              </a:solidFill>
              <a:latin typeface="Tahoma" pitchFamily="34" charset="0"/>
            </a:endParaRPr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1908175" y="6308725"/>
            <a:ext cx="6840538" cy="0"/>
          </a:xfrm>
          <a:prstGeom prst="line">
            <a:avLst/>
          </a:prstGeom>
          <a:noFill/>
          <a:ln w="158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851920" y="6308725"/>
            <a:ext cx="511110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200" dirty="0">
                <a:solidFill>
                  <a:srgbClr val="0033CC"/>
                </a:solidFill>
              </a:rPr>
              <a:t>Ing. Josef Bürger - Úřad práce ČR – krajská pobočka v Brně</a:t>
            </a:r>
          </a:p>
        </p:txBody>
      </p:sp>
      <p:sp>
        <p:nvSpPr>
          <p:cNvPr id="3078" name="Line 7"/>
          <p:cNvSpPr>
            <a:spLocks noChangeShapeType="1"/>
          </p:cNvSpPr>
          <p:nvPr/>
        </p:nvSpPr>
        <p:spPr bwMode="auto">
          <a:xfrm>
            <a:off x="1619250" y="1052513"/>
            <a:ext cx="7200900" cy="0"/>
          </a:xfrm>
          <a:prstGeom prst="line">
            <a:avLst/>
          </a:prstGeom>
          <a:noFill/>
          <a:ln w="254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1600" y="1484784"/>
            <a:ext cx="7704856" cy="4464496"/>
          </a:xfrm>
        </p:spPr>
        <p:txBody>
          <a:bodyPr/>
          <a:lstStyle/>
          <a:p>
            <a:pPr eaLnBrk="1" hangingPunct="1">
              <a:spcBef>
                <a:spcPts val="1800"/>
              </a:spcBef>
              <a:spcAft>
                <a:spcPts val="1200"/>
              </a:spcAft>
              <a:buClr>
                <a:srgbClr val="0033CC"/>
              </a:buClr>
            </a:pPr>
            <a:r>
              <a:rPr lang="cs-CZ" sz="2400" b="1" dirty="0" smtClean="0">
                <a:solidFill>
                  <a:srgbClr val="0033CC"/>
                </a:solidFill>
              </a:rPr>
              <a:t>Zaměstnaní v NH  554,4 tis. </a:t>
            </a:r>
            <a:r>
              <a:rPr lang="cs-CZ" sz="1800" dirty="0" smtClean="0">
                <a:solidFill>
                  <a:srgbClr val="0033CC"/>
                </a:solidFill>
              </a:rPr>
              <a:t>(2.čtvrtletí 2014)</a:t>
            </a:r>
          </a:p>
          <a:p>
            <a:pPr eaLnBrk="1" hangingPunct="1">
              <a:spcBef>
                <a:spcPts val="1800"/>
              </a:spcBef>
              <a:spcAft>
                <a:spcPts val="1200"/>
              </a:spcAft>
              <a:buClr>
                <a:srgbClr val="0033CC"/>
              </a:buClr>
            </a:pPr>
            <a:r>
              <a:rPr lang="cs-CZ" sz="2400" b="1" dirty="0" smtClean="0">
                <a:solidFill>
                  <a:srgbClr val="0033CC"/>
                </a:solidFill>
              </a:rPr>
              <a:t>Nezaměstnaní         63,6 tis. </a:t>
            </a:r>
            <a:r>
              <a:rPr lang="cs-CZ" sz="1800" dirty="0" smtClean="0">
                <a:solidFill>
                  <a:srgbClr val="0033CC"/>
                </a:solidFill>
              </a:rPr>
              <a:t>( ke 30.9.2014)</a:t>
            </a:r>
          </a:p>
          <a:p>
            <a:pPr eaLnBrk="1" hangingPunct="1">
              <a:spcBef>
                <a:spcPts val="1800"/>
              </a:spcBef>
              <a:spcAft>
                <a:spcPts val="0"/>
              </a:spcAft>
              <a:buClr>
                <a:srgbClr val="0033CC"/>
              </a:buClr>
            </a:pPr>
            <a:r>
              <a:rPr lang="cs-CZ" sz="2400" b="1" dirty="0" smtClean="0">
                <a:solidFill>
                  <a:srgbClr val="0033CC"/>
                </a:solidFill>
              </a:rPr>
              <a:t>Podíl nezaměstnaných 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None/>
            </a:pPr>
            <a:r>
              <a:rPr lang="cs-CZ" sz="2400" b="1" dirty="0">
                <a:solidFill>
                  <a:srgbClr val="0033CC"/>
                </a:solidFill>
              </a:rPr>
              <a:t> </a:t>
            </a:r>
            <a:r>
              <a:rPr lang="cs-CZ" sz="2400" b="1" dirty="0" smtClean="0">
                <a:solidFill>
                  <a:srgbClr val="0033CC"/>
                </a:solidFill>
              </a:rPr>
              <a:t>   na obyvatelstvu 15 - 64 let:    7,9% </a:t>
            </a:r>
            <a:r>
              <a:rPr lang="cs-CZ" sz="1800" dirty="0" smtClean="0">
                <a:solidFill>
                  <a:srgbClr val="0033CC"/>
                </a:solidFill>
              </a:rPr>
              <a:t>(k 30.9.2014)</a:t>
            </a:r>
            <a:endParaRPr lang="cs-CZ" sz="2400" dirty="0">
              <a:solidFill>
                <a:srgbClr val="0033CC"/>
              </a:solidFill>
            </a:endParaRP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None/>
            </a:pPr>
            <a:r>
              <a:rPr lang="cs-CZ" sz="2400" b="1" dirty="0" smtClean="0">
                <a:solidFill>
                  <a:srgbClr val="0033CC"/>
                </a:solidFill>
              </a:rPr>
              <a:t>                                 </a:t>
            </a:r>
            <a:endParaRPr lang="cs-CZ" sz="2400" b="1" dirty="0">
              <a:solidFill>
                <a:srgbClr val="0033CC"/>
              </a:solidFill>
            </a:endParaRPr>
          </a:p>
          <a:p>
            <a:pPr eaLnBrk="1" hangingPunct="1">
              <a:spcAft>
                <a:spcPct val="40000"/>
              </a:spcAft>
              <a:buClr>
                <a:srgbClr val="0033CC"/>
              </a:buClr>
            </a:pPr>
            <a:r>
              <a:rPr lang="cs-CZ" sz="2400" b="1" dirty="0">
                <a:solidFill>
                  <a:srgbClr val="0033CC"/>
                </a:solidFill>
              </a:rPr>
              <a:t>Významnou roli na trhu práce v kraji hrají cizinci, zejména Slováci</a:t>
            </a:r>
            <a:r>
              <a:rPr lang="cs-CZ" sz="2400" b="1" dirty="0" smtClean="0">
                <a:solidFill>
                  <a:srgbClr val="0033CC"/>
                </a:solidFill>
              </a:rPr>
              <a:t>.</a:t>
            </a:r>
          </a:p>
          <a:p>
            <a:pPr eaLnBrk="1" hangingPunct="1">
              <a:spcAft>
                <a:spcPct val="40000"/>
              </a:spcAft>
              <a:buClr>
                <a:srgbClr val="0033CC"/>
              </a:buClr>
            </a:pPr>
            <a:r>
              <a:rPr lang="cs-CZ" sz="2400" b="1" dirty="0" smtClean="0">
                <a:solidFill>
                  <a:srgbClr val="0033CC"/>
                </a:solidFill>
              </a:rPr>
              <a:t>Celkem se na trhu práce pohybuje cca 36 tis. cizinců</a:t>
            </a:r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1908175" y="6308725"/>
            <a:ext cx="6840538" cy="0"/>
          </a:xfrm>
          <a:prstGeom prst="line">
            <a:avLst/>
          </a:prstGeom>
          <a:noFill/>
          <a:ln w="158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851920" y="6308725"/>
            <a:ext cx="511110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200" dirty="0">
                <a:solidFill>
                  <a:srgbClr val="0033CC"/>
                </a:solidFill>
              </a:rPr>
              <a:t>Ing. Josef Bürger - Úřad práce ČR – krajská pobočka v Brně</a:t>
            </a:r>
          </a:p>
        </p:txBody>
      </p:sp>
      <p:sp>
        <p:nvSpPr>
          <p:cNvPr id="3078" name="Line 7"/>
          <p:cNvSpPr>
            <a:spLocks noChangeShapeType="1"/>
          </p:cNvSpPr>
          <p:nvPr/>
        </p:nvSpPr>
        <p:spPr bwMode="auto">
          <a:xfrm>
            <a:off x="755576" y="1196752"/>
            <a:ext cx="7920880" cy="0"/>
          </a:xfrm>
          <a:prstGeom prst="line">
            <a:avLst/>
          </a:prstGeom>
          <a:noFill/>
          <a:ln w="254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59038" y="501992"/>
            <a:ext cx="84249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514350" eaLnBrk="1" hangingPunct="1">
              <a:buAutoNum type="romanUcPeriod"/>
            </a:pPr>
            <a:r>
              <a:rPr lang="cs-CZ" sz="2400" b="1" dirty="0" smtClean="0">
                <a:solidFill>
                  <a:srgbClr val="990000"/>
                </a:solidFill>
                <a:latin typeface="Tahoma" pitchFamily="34" charset="0"/>
              </a:rPr>
              <a:t>Základní charakteristiky trhu práce v kraji</a:t>
            </a:r>
            <a:endParaRPr lang="cs-CZ" sz="2400" b="1" dirty="0">
              <a:solidFill>
                <a:srgbClr val="99000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83807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Line 5"/>
          <p:cNvSpPr>
            <a:spLocks noChangeShapeType="1"/>
          </p:cNvSpPr>
          <p:nvPr/>
        </p:nvSpPr>
        <p:spPr bwMode="auto">
          <a:xfrm>
            <a:off x="1908175" y="6308725"/>
            <a:ext cx="6840538" cy="0"/>
          </a:xfrm>
          <a:prstGeom prst="line">
            <a:avLst/>
          </a:prstGeom>
          <a:noFill/>
          <a:ln w="158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3851920" y="6308725"/>
            <a:ext cx="511110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200" dirty="0">
                <a:solidFill>
                  <a:srgbClr val="0033CC"/>
                </a:solidFill>
              </a:rPr>
              <a:t>Ing. Josef Bürger - Úřad práce ČR – krajská pobočka v Brně</a:t>
            </a:r>
          </a:p>
          <a:p>
            <a:pPr algn="ctr" eaLnBrk="1" hangingPunct="1">
              <a:spcBef>
                <a:spcPct val="50000"/>
              </a:spcBef>
            </a:pPr>
            <a:endParaRPr lang="cs-CZ" sz="1200" dirty="0" smtClean="0">
              <a:solidFill>
                <a:srgbClr val="0033CC"/>
              </a:solidFill>
            </a:endParaRPr>
          </a:p>
        </p:txBody>
      </p:sp>
      <p:sp>
        <p:nvSpPr>
          <p:cNvPr id="7173" name="Line 7"/>
          <p:cNvSpPr>
            <a:spLocks noChangeShapeType="1"/>
          </p:cNvSpPr>
          <p:nvPr/>
        </p:nvSpPr>
        <p:spPr bwMode="auto">
          <a:xfrm>
            <a:off x="900113" y="1296988"/>
            <a:ext cx="7920037" cy="0"/>
          </a:xfrm>
          <a:prstGeom prst="line">
            <a:avLst/>
          </a:prstGeom>
          <a:noFill/>
          <a:ln w="254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63874" y="476249"/>
            <a:ext cx="842493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514350" eaLnBrk="1" hangingPunct="1">
              <a:buAutoNum type="romanUcPeriod"/>
            </a:pPr>
            <a:r>
              <a:rPr lang="cs-CZ" sz="2400" b="1" dirty="0" smtClean="0">
                <a:solidFill>
                  <a:srgbClr val="990000"/>
                </a:solidFill>
                <a:latin typeface="Tahoma" pitchFamily="34" charset="0"/>
              </a:rPr>
              <a:t>Největší zaměstnavatelé </a:t>
            </a:r>
          </a:p>
          <a:p>
            <a:pPr eaLnBrk="1" hangingPunct="1"/>
            <a:r>
              <a:rPr lang="cs-CZ" sz="2400" b="1" dirty="0" smtClean="0">
                <a:solidFill>
                  <a:srgbClr val="990000"/>
                </a:solidFill>
                <a:latin typeface="Tahoma" pitchFamily="34" charset="0"/>
              </a:rPr>
              <a:t>          </a:t>
            </a:r>
            <a:r>
              <a:rPr lang="cs-CZ" sz="2400" dirty="0" smtClean="0">
                <a:solidFill>
                  <a:srgbClr val="990000"/>
                </a:solidFill>
                <a:latin typeface="Tahoma" pitchFamily="34" charset="0"/>
              </a:rPr>
              <a:t>v  Jihomoravském kraji (stav ke 31.12.2013)</a:t>
            </a:r>
            <a:endParaRPr lang="cs-CZ" sz="2400" dirty="0">
              <a:solidFill>
                <a:srgbClr val="990000"/>
              </a:solidFill>
              <a:latin typeface="Tahoma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54" y="1700808"/>
            <a:ext cx="7521575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87499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Line 5"/>
          <p:cNvSpPr>
            <a:spLocks noChangeShapeType="1"/>
          </p:cNvSpPr>
          <p:nvPr/>
        </p:nvSpPr>
        <p:spPr bwMode="auto">
          <a:xfrm>
            <a:off x="1908175" y="6308725"/>
            <a:ext cx="6840538" cy="0"/>
          </a:xfrm>
          <a:prstGeom prst="line">
            <a:avLst/>
          </a:prstGeom>
          <a:noFill/>
          <a:ln w="158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4067944" y="6308725"/>
            <a:ext cx="489508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200" dirty="0">
                <a:solidFill>
                  <a:srgbClr val="0033CC"/>
                </a:solidFill>
              </a:rPr>
              <a:t>Ing. Josef Bürger - Úřad práce ČR – krajská pobočka v Brně</a:t>
            </a:r>
          </a:p>
        </p:txBody>
      </p:sp>
      <p:sp>
        <p:nvSpPr>
          <p:cNvPr id="4101" name="Line 7"/>
          <p:cNvSpPr>
            <a:spLocks noChangeShapeType="1"/>
          </p:cNvSpPr>
          <p:nvPr/>
        </p:nvSpPr>
        <p:spPr bwMode="auto">
          <a:xfrm>
            <a:off x="714378" y="1484784"/>
            <a:ext cx="7993062" cy="0"/>
          </a:xfrm>
          <a:prstGeom prst="line">
            <a:avLst/>
          </a:prstGeom>
          <a:noFill/>
          <a:ln w="254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762003" y="524321"/>
            <a:ext cx="806343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514350" eaLnBrk="1" hangingPunct="1">
              <a:buAutoNum type="romanUcPeriod"/>
            </a:pPr>
            <a:r>
              <a:rPr lang="cs-CZ" sz="2400" b="1" dirty="0" smtClean="0">
                <a:solidFill>
                  <a:srgbClr val="990000"/>
                </a:solidFill>
                <a:latin typeface="Tahoma" pitchFamily="34" charset="0"/>
              </a:rPr>
              <a:t>Nezaměstnanost – vývoj</a:t>
            </a:r>
            <a:r>
              <a:rPr lang="cs-CZ" sz="2400" b="1" dirty="0">
                <a:solidFill>
                  <a:srgbClr val="990000"/>
                </a:solidFill>
                <a:latin typeface="Tahoma" pitchFamily="34" charset="0"/>
              </a:rPr>
              <a:t> </a:t>
            </a:r>
            <a:r>
              <a:rPr lang="cs-CZ" sz="2400" b="1" dirty="0" smtClean="0">
                <a:solidFill>
                  <a:srgbClr val="990000"/>
                </a:solidFill>
                <a:latin typeface="Tahoma" pitchFamily="34" charset="0"/>
              </a:rPr>
              <a:t>v ČR</a:t>
            </a:r>
          </a:p>
          <a:p>
            <a:pPr eaLnBrk="1" hangingPunct="1"/>
            <a:r>
              <a:rPr lang="cs-CZ" sz="2400" b="1" dirty="0">
                <a:solidFill>
                  <a:srgbClr val="990000"/>
                </a:solidFill>
                <a:latin typeface="Tahoma" pitchFamily="34" charset="0"/>
              </a:rPr>
              <a:t> </a:t>
            </a:r>
            <a:r>
              <a:rPr lang="cs-CZ" sz="2400" b="1" dirty="0" smtClean="0">
                <a:solidFill>
                  <a:srgbClr val="990000"/>
                </a:solidFill>
                <a:latin typeface="Tahoma" pitchFamily="34" charset="0"/>
              </a:rPr>
              <a:t>      a Jihomoravském kraji v období 2005-2014</a:t>
            </a:r>
          </a:p>
          <a:p>
            <a:pPr eaLnBrk="1" hangingPunct="1"/>
            <a:endParaRPr lang="cs-CZ" sz="2400" b="1" dirty="0">
              <a:solidFill>
                <a:srgbClr val="990000"/>
              </a:solidFill>
              <a:latin typeface="Tahom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44824"/>
            <a:ext cx="7416824" cy="433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878109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Line 5"/>
          <p:cNvSpPr>
            <a:spLocks noChangeShapeType="1"/>
          </p:cNvSpPr>
          <p:nvPr/>
        </p:nvSpPr>
        <p:spPr bwMode="auto">
          <a:xfrm>
            <a:off x="1908175" y="6308725"/>
            <a:ext cx="6840538" cy="0"/>
          </a:xfrm>
          <a:prstGeom prst="line">
            <a:avLst/>
          </a:prstGeom>
          <a:noFill/>
          <a:ln w="158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4067944" y="6308725"/>
            <a:ext cx="489508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200" dirty="0">
                <a:solidFill>
                  <a:srgbClr val="0033CC"/>
                </a:solidFill>
              </a:rPr>
              <a:t>Ing. Josef Bürger - Úřad práce ČR – krajská pobočka v Brně</a:t>
            </a:r>
          </a:p>
        </p:txBody>
      </p:sp>
      <p:sp>
        <p:nvSpPr>
          <p:cNvPr id="4101" name="Line 7"/>
          <p:cNvSpPr>
            <a:spLocks noChangeShapeType="1"/>
          </p:cNvSpPr>
          <p:nvPr/>
        </p:nvSpPr>
        <p:spPr bwMode="auto">
          <a:xfrm>
            <a:off x="755651" y="1124744"/>
            <a:ext cx="7993062" cy="0"/>
          </a:xfrm>
          <a:prstGeom prst="line">
            <a:avLst/>
          </a:prstGeom>
          <a:noFill/>
          <a:ln w="254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683568" y="524321"/>
            <a:ext cx="85689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400" b="1" dirty="0" smtClean="0">
                <a:solidFill>
                  <a:srgbClr val="990000"/>
                </a:solidFill>
                <a:latin typeface="Tahoma" pitchFamily="34" charset="0"/>
              </a:rPr>
              <a:t>I.  </a:t>
            </a:r>
            <a:r>
              <a:rPr lang="cs-CZ" sz="2400" b="1" dirty="0">
                <a:solidFill>
                  <a:srgbClr val="990000"/>
                </a:solidFill>
                <a:latin typeface="Tahoma" pitchFamily="34" charset="0"/>
              </a:rPr>
              <a:t>Nezaměstnanost - základní ukazatele k 30.9.2014</a:t>
            </a:r>
          </a:p>
          <a:p>
            <a:pPr eaLnBrk="1" hangingPunct="1"/>
            <a:endParaRPr lang="cs-CZ" sz="2400" b="1" dirty="0">
              <a:solidFill>
                <a:srgbClr val="990000"/>
              </a:solidFill>
              <a:latin typeface="Tahoma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776" y="1268760"/>
            <a:ext cx="792088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9592" y="1484785"/>
            <a:ext cx="7704658" cy="4320480"/>
          </a:xfrm>
        </p:spPr>
        <p:txBody>
          <a:bodyPr/>
          <a:lstStyle/>
          <a:p>
            <a:pPr eaLnBrk="1" hangingPunct="1">
              <a:spcAft>
                <a:spcPct val="40000"/>
              </a:spcAft>
              <a:buClr>
                <a:srgbClr val="0033CC"/>
              </a:buClr>
            </a:pPr>
            <a:r>
              <a:rPr lang="cs-CZ" sz="2400" dirty="0" smtClean="0">
                <a:solidFill>
                  <a:srgbClr val="0033CC"/>
                </a:solidFill>
              </a:rPr>
              <a:t>V současné době oživení pracovního trhu – situace se zlepšuje</a:t>
            </a:r>
          </a:p>
          <a:p>
            <a:pPr eaLnBrk="1" hangingPunct="1">
              <a:spcAft>
                <a:spcPct val="40000"/>
              </a:spcAft>
              <a:buClr>
                <a:srgbClr val="0033CC"/>
              </a:buClr>
            </a:pPr>
            <a:r>
              <a:rPr lang="cs-CZ" sz="2400" b="1" dirty="0" smtClean="0">
                <a:solidFill>
                  <a:srgbClr val="0033CC"/>
                </a:solidFill>
              </a:rPr>
              <a:t>Aktuálně </a:t>
            </a:r>
            <a:r>
              <a:rPr lang="cs-CZ" sz="1800" dirty="0">
                <a:solidFill>
                  <a:srgbClr val="0033CC"/>
                </a:solidFill>
              </a:rPr>
              <a:t>(ke </a:t>
            </a:r>
            <a:r>
              <a:rPr lang="cs-CZ" sz="1800" dirty="0" smtClean="0">
                <a:solidFill>
                  <a:srgbClr val="0033CC"/>
                </a:solidFill>
              </a:rPr>
              <a:t>30.9.2014)  </a:t>
            </a:r>
            <a:r>
              <a:rPr lang="cs-CZ" sz="2400" dirty="0" smtClean="0">
                <a:solidFill>
                  <a:srgbClr val="0033CC"/>
                </a:solidFill>
              </a:rPr>
              <a:t>v kraji evidováno</a:t>
            </a:r>
          </a:p>
          <a:p>
            <a:pPr marL="0" indent="0" eaLnBrk="1" hangingPunct="1">
              <a:spcAft>
                <a:spcPct val="40000"/>
              </a:spcAft>
              <a:buClr>
                <a:srgbClr val="0033CC"/>
              </a:buClr>
              <a:buNone/>
            </a:pPr>
            <a:r>
              <a:rPr lang="cs-CZ" sz="2400" b="1" dirty="0">
                <a:solidFill>
                  <a:srgbClr val="0033CC"/>
                </a:solidFill>
              </a:rPr>
              <a:t> </a:t>
            </a:r>
            <a:r>
              <a:rPr lang="cs-CZ" sz="2400" b="1" dirty="0" smtClean="0">
                <a:solidFill>
                  <a:srgbClr val="0033CC"/>
                </a:solidFill>
              </a:rPr>
              <a:t>                    4 984 volných míst</a:t>
            </a:r>
          </a:p>
          <a:p>
            <a:pPr marL="0" indent="0" eaLnBrk="1" hangingPunct="1">
              <a:spcAft>
                <a:spcPct val="40000"/>
              </a:spcAft>
              <a:buClr>
                <a:srgbClr val="0033CC"/>
              </a:buClr>
              <a:buNone/>
            </a:pPr>
            <a:r>
              <a:rPr lang="cs-CZ" sz="2400" dirty="0" smtClean="0">
                <a:solidFill>
                  <a:srgbClr val="0033CC"/>
                </a:solidFill>
              </a:rPr>
              <a:t>    tj. 2x více než v roce 2013 </a:t>
            </a:r>
            <a:r>
              <a:rPr lang="cs-CZ" sz="1800" dirty="0" smtClean="0">
                <a:solidFill>
                  <a:srgbClr val="0033CC"/>
                </a:solidFill>
              </a:rPr>
              <a:t>(v průměru)</a:t>
            </a:r>
          </a:p>
          <a:p>
            <a:pPr eaLnBrk="1" hangingPunct="1">
              <a:spcAft>
                <a:spcPct val="40000"/>
              </a:spcAft>
              <a:buClr>
                <a:srgbClr val="0033CC"/>
              </a:buClr>
            </a:pPr>
            <a:r>
              <a:rPr lang="cs-CZ" sz="2400" b="1" dirty="0" smtClean="0">
                <a:solidFill>
                  <a:srgbClr val="0033CC"/>
                </a:solidFill>
              </a:rPr>
              <a:t>Na 1 volné místo </a:t>
            </a:r>
            <a:r>
              <a:rPr lang="cs-CZ" sz="2400" dirty="0" smtClean="0">
                <a:solidFill>
                  <a:srgbClr val="0033CC"/>
                </a:solidFill>
              </a:rPr>
              <a:t>připadá  nyní </a:t>
            </a:r>
            <a:r>
              <a:rPr lang="cs-CZ" sz="2400" b="1" dirty="0" smtClean="0">
                <a:solidFill>
                  <a:srgbClr val="0033CC"/>
                </a:solidFill>
              </a:rPr>
              <a:t>13 uchazečů  </a:t>
            </a:r>
            <a:r>
              <a:rPr lang="cs-CZ" sz="2400" dirty="0" smtClean="0">
                <a:solidFill>
                  <a:srgbClr val="0033CC"/>
                </a:solidFill>
              </a:rPr>
              <a:t>(v ČR 9,5)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39713" y="476250"/>
            <a:ext cx="80645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00" indent="-571500" eaLnBrk="1" hangingPunct="1">
              <a:buAutoNum type="romanUcPeriod"/>
            </a:pPr>
            <a:r>
              <a:rPr lang="cs-CZ" sz="2400" b="1" dirty="0" smtClean="0">
                <a:solidFill>
                  <a:srgbClr val="990000"/>
                </a:solidFill>
                <a:latin typeface="Tahoma" pitchFamily="34" charset="0"/>
              </a:rPr>
              <a:t>Volná pracovní místa</a:t>
            </a:r>
          </a:p>
        </p:txBody>
      </p:sp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1908175" y="6308725"/>
            <a:ext cx="6840538" cy="0"/>
          </a:xfrm>
          <a:prstGeom prst="line">
            <a:avLst/>
          </a:prstGeom>
          <a:noFill/>
          <a:ln w="158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4572000" y="6308725"/>
            <a:ext cx="43910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200" dirty="0" smtClean="0">
                <a:solidFill>
                  <a:srgbClr val="0033CC"/>
                </a:solidFill>
              </a:rPr>
              <a:t>Ing. Josef Bürger - Úřad práce ČR – krajská pobočka v Brně</a:t>
            </a:r>
          </a:p>
        </p:txBody>
      </p:sp>
      <p:sp>
        <p:nvSpPr>
          <p:cNvPr id="5126" name="Line 7"/>
          <p:cNvSpPr>
            <a:spLocks noChangeShapeType="1"/>
          </p:cNvSpPr>
          <p:nvPr/>
        </p:nvSpPr>
        <p:spPr bwMode="auto">
          <a:xfrm>
            <a:off x="755576" y="1124744"/>
            <a:ext cx="8136632" cy="0"/>
          </a:xfrm>
          <a:prstGeom prst="line">
            <a:avLst/>
          </a:prstGeom>
          <a:noFill/>
          <a:ln w="254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2614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03350" y="1484785"/>
            <a:ext cx="7200900" cy="4320480"/>
          </a:xfrm>
        </p:spPr>
        <p:txBody>
          <a:bodyPr/>
          <a:lstStyle/>
          <a:p>
            <a:pPr marL="0" indent="-457200" eaLnBrk="1" hangingPunct="1">
              <a:spcAft>
                <a:spcPct val="40000"/>
              </a:spcAft>
              <a:buClr>
                <a:srgbClr val="0033CC"/>
              </a:buClr>
            </a:pPr>
            <a:r>
              <a:rPr lang="cs-CZ" sz="2000" dirty="0" smtClean="0">
                <a:solidFill>
                  <a:srgbClr val="0033CC"/>
                </a:solidFill>
              </a:rPr>
              <a:t>obchodní zástupci, </a:t>
            </a:r>
          </a:p>
          <a:p>
            <a:pPr marL="0" indent="-457200" eaLnBrk="1" hangingPunct="1">
              <a:spcAft>
                <a:spcPct val="40000"/>
              </a:spcAft>
              <a:buClr>
                <a:srgbClr val="0033CC"/>
              </a:buClr>
            </a:pPr>
            <a:r>
              <a:rPr lang="cs-CZ" sz="2000" dirty="0">
                <a:solidFill>
                  <a:srgbClr val="0033CC"/>
                </a:solidFill>
              </a:rPr>
              <a:t>pracovníci v zákaznických </a:t>
            </a:r>
            <a:r>
              <a:rPr lang="cs-CZ" sz="2000" dirty="0" smtClean="0">
                <a:solidFill>
                  <a:srgbClr val="0033CC"/>
                </a:solidFill>
              </a:rPr>
              <a:t>centrech</a:t>
            </a:r>
          </a:p>
          <a:p>
            <a:pPr marL="0" indent="-457200" eaLnBrk="1" hangingPunct="1">
              <a:spcAft>
                <a:spcPct val="40000"/>
              </a:spcAft>
              <a:buClr>
                <a:srgbClr val="0033CC"/>
              </a:buClr>
            </a:pPr>
            <a:r>
              <a:rPr lang="cs-CZ" sz="2000" dirty="0" smtClean="0">
                <a:solidFill>
                  <a:srgbClr val="0033CC"/>
                </a:solidFill>
              </a:rPr>
              <a:t>administrativní </a:t>
            </a:r>
            <a:r>
              <a:rPr lang="cs-CZ" sz="2000" dirty="0">
                <a:solidFill>
                  <a:srgbClr val="0033CC"/>
                </a:solidFill>
              </a:rPr>
              <a:t>pracovníci, </a:t>
            </a:r>
            <a:endParaRPr lang="cs-CZ" sz="2000" dirty="0" smtClean="0">
              <a:solidFill>
                <a:srgbClr val="0033CC"/>
              </a:solidFill>
            </a:endParaRPr>
          </a:p>
          <a:p>
            <a:pPr marL="0" indent="-457200" eaLnBrk="1" hangingPunct="1">
              <a:spcAft>
                <a:spcPct val="40000"/>
              </a:spcAft>
              <a:buClr>
                <a:srgbClr val="0033CC"/>
              </a:buClr>
            </a:pPr>
            <a:r>
              <a:rPr lang="cs-CZ" sz="2000" dirty="0" smtClean="0">
                <a:solidFill>
                  <a:srgbClr val="0033CC"/>
                </a:solidFill>
              </a:rPr>
              <a:t>kuchaři, číšníci,</a:t>
            </a:r>
          </a:p>
          <a:p>
            <a:pPr marL="0" indent="-457200" eaLnBrk="1" hangingPunct="1">
              <a:spcAft>
                <a:spcPct val="40000"/>
              </a:spcAft>
              <a:buClr>
                <a:srgbClr val="0033CC"/>
              </a:buClr>
            </a:pPr>
            <a:r>
              <a:rPr lang="cs-CZ" sz="2000" dirty="0" smtClean="0">
                <a:solidFill>
                  <a:srgbClr val="0033CC"/>
                </a:solidFill>
              </a:rPr>
              <a:t>pracovníci ostrahy, uklízeči, </a:t>
            </a:r>
          </a:p>
          <a:p>
            <a:pPr marL="0" indent="-457200" eaLnBrk="1" hangingPunct="1">
              <a:spcAft>
                <a:spcPct val="40000"/>
              </a:spcAft>
              <a:buClr>
                <a:srgbClr val="0033CC"/>
              </a:buClr>
            </a:pPr>
            <a:r>
              <a:rPr lang="cs-CZ" sz="2000" dirty="0" smtClean="0">
                <a:solidFill>
                  <a:srgbClr val="0033CC"/>
                </a:solidFill>
              </a:rPr>
              <a:t>programátoři </a:t>
            </a:r>
            <a:r>
              <a:rPr lang="cs-CZ" sz="2000" dirty="0">
                <a:solidFill>
                  <a:srgbClr val="0033CC"/>
                </a:solidFill>
              </a:rPr>
              <a:t>počítačových aplikací, </a:t>
            </a:r>
            <a:endParaRPr lang="cs-CZ" sz="2000" dirty="0" smtClean="0">
              <a:solidFill>
                <a:srgbClr val="0033CC"/>
              </a:solidFill>
            </a:endParaRPr>
          </a:p>
          <a:p>
            <a:pPr marL="0" indent="-457200" eaLnBrk="1" hangingPunct="1">
              <a:spcAft>
                <a:spcPct val="40000"/>
              </a:spcAft>
              <a:buClr>
                <a:srgbClr val="0033CC"/>
              </a:buClr>
            </a:pPr>
            <a:r>
              <a:rPr lang="cs-CZ" sz="2000" dirty="0">
                <a:solidFill>
                  <a:srgbClr val="0033CC"/>
                </a:solidFill>
              </a:rPr>
              <a:t>z</a:t>
            </a:r>
            <a:r>
              <a:rPr lang="cs-CZ" sz="2000" dirty="0" smtClean="0">
                <a:solidFill>
                  <a:srgbClr val="0033CC"/>
                </a:solidFill>
              </a:rPr>
              <a:t>edníci </a:t>
            </a:r>
            <a:r>
              <a:rPr lang="cs-CZ" sz="2000" dirty="0">
                <a:solidFill>
                  <a:srgbClr val="0033CC"/>
                </a:solidFill>
              </a:rPr>
              <a:t>a dělníci ve výstavbě budov.</a:t>
            </a:r>
          </a:p>
          <a:p>
            <a:pPr marL="0" indent="-457200" eaLnBrk="1" hangingPunct="1">
              <a:spcAft>
                <a:spcPct val="40000"/>
              </a:spcAft>
              <a:buClr>
                <a:srgbClr val="0033CC"/>
              </a:buClr>
            </a:pPr>
            <a:r>
              <a:rPr lang="cs-CZ" sz="2000" dirty="0" smtClean="0">
                <a:solidFill>
                  <a:srgbClr val="0033CC"/>
                </a:solidFill>
              </a:rPr>
              <a:t>řidiči </a:t>
            </a:r>
            <a:r>
              <a:rPr lang="cs-CZ" sz="2000" dirty="0">
                <a:solidFill>
                  <a:srgbClr val="0033CC"/>
                </a:solidFill>
              </a:rPr>
              <a:t>nákladních automobilů</a:t>
            </a:r>
            <a:r>
              <a:rPr lang="cs-CZ" sz="2000" dirty="0" smtClean="0">
                <a:solidFill>
                  <a:srgbClr val="0033CC"/>
                </a:solidFill>
              </a:rPr>
              <a:t>,</a:t>
            </a:r>
          </a:p>
          <a:p>
            <a:pPr marL="0" indent="-457200" eaLnBrk="1" hangingPunct="1">
              <a:spcAft>
                <a:spcPct val="40000"/>
              </a:spcAft>
              <a:buClr>
                <a:srgbClr val="0033CC"/>
              </a:buClr>
            </a:pPr>
            <a:r>
              <a:rPr lang="cs-CZ" sz="2000" dirty="0" smtClean="0">
                <a:solidFill>
                  <a:srgbClr val="0033CC"/>
                </a:solidFill>
              </a:rPr>
              <a:t>skladníci </a:t>
            </a:r>
            <a:r>
              <a:rPr lang="cs-CZ" sz="2000" dirty="0">
                <a:solidFill>
                  <a:srgbClr val="0033CC"/>
                </a:solidFill>
              </a:rPr>
              <a:t>a obsluha manipulačních vozíků, </a:t>
            </a:r>
            <a:endParaRPr lang="cs-CZ" sz="2000" dirty="0" smtClean="0">
              <a:solidFill>
                <a:srgbClr val="0033CC"/>
              </a:solidFill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115617" y="516582"/>
            <a:ext cx="748867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00" indent="-571500" eaLnBrk="1" hangingPunct="1">
              <a:buAutoNum type="romanUcPeriod"/>
            </a:pPr>
            <a:r>
              <a:rPr lang="cs-CZ" sz="2400" b="1" dirty="0" smtClean="0">
                <a:solidFill>
                  <a:srgbClr val="990000"/>
                </a:solidFill>
                <a:latin typeface="Tahoma" pitchFamily="34" charset="0"/>
              </a:rPr>
              <a:t>Volná pracovní místa </a:t>
            </a:r>
          </a:p>
          <a:p>
            <a:pPr eaLnBrk="1" hangingPunct="1"/>
            <a:r>
              <a:rPr lang="cs-CZ" sz="2400" b="1" dirty="0">
                <a:solidFill>
                  <a:srgbClr val="990000"/>
                </a:solidFill>
                <a:latin typeface="Tahoma" pitchFamily="34" charset="0"/>
              </a:rPr>
              <a:t> </a:t>
            </a:r>
            <a:r>
              <a:rPr lang="cs-CZ" sz="2400" b="1" dirty="0" smtClean="0">
                <a:solidFill>
                  <a:srgbClr val="990000"/>
                </a:solidFill>
                <a:latin typeface="Tahoma" pitchFamily="34" charset="0"/>
              </a:rPr>
              <a:t>            – nejčastěji žádané profese</a:t>
            </a:r>
          </a:p>
        </p:txBody>
      </p:sp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1908175" y="6308725"/>
            <a:ext cx="6840538" cy="0"/>
          </a:xfrm>
          <a:prstGeom prst="line">
            <a:avLst/>
          </a:prstGeom>
          <a:noFill/>
          <a:ln w="158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4572000" y="6308725"/>
            <a:ext cx="43910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200" dirty="0" smtClean="0">
                <a:solidFill>
                  <a:srgbClr val="0033CC"/>
                </a:solidFill>
              </a:rPr>
              <a:t>Ing. Josef Bürger - Úřad práce ČR – krajská pobočka v Brně</a:t>
            </a:r>
          </a:p>
        </p:txBody>
      </p:sp>
      <p:sp>
        <p:nvSpPr>
          <p:cNvPr id="5126" name="Line 7"/>
          <p:cNvSpPr>
            <a:spLocks noChangeShapeType="1"/>
          </p:cNvSpPr>
          <p:nvPr/>
        </p:nvSpPr>
        <p:spPr bwMode="auto">
          <a:xfrm>
            <a:off x="1331640" y="1329323"/>
            <a:ext cx="7560568" cy="0"/>
          </a:xfrm>
          <a:prstGeom prst="line">
            <a:avLst/>
          </a:prstGeom>
          <a:noFill/>
          <a:ln w="254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7648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43608" y="1484785"/>
            <a:ext cx="7560642" cy="4320480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>
                <a:solidFill>
                  <a:srgbClr val="0033CC"/>
                </a:solidFill>
              </a:rPr>
              <a:t>kvalifikované strojírenské profese, a to jak </a:t>
            </a:r>
            <a:r>
              <a:rPr lang="cs-CZ" sz="2000" dirty="0" smtClean="0">
                <a:solidFill>
                  <a:srgbClr val="0033CC"/>
                </a:solidFill>
              </a:rPr>
              <a:t>dělnické, </a:t>
            </a:r>
            <a:r>
              <a:rPr lang="cs-CZ" sz="2000" dirty="0">
                <a:solidFill>
                  <a:srgbClr val="0033CC"/>
                </a:solidFill>
              </a:rPr>
              <a:t>tak technické</a:t>
            </a:r>
            <a:endParaRPr lang="cs-CZ" sz="2000" dirty="0" smtClean="0">
              <a:solidFill>
                <a:srgbClr val="0033CC"/>
              </a:solidFill>
            </a:endParaRPr>
          </a:p>
          <a:p>
            <a:r>
              <a:rPr lang="cs-CZ" sz="2000" dirty="0" smtClean="0">
                <a:solidFill>
                  <a:srgbClr val="0033CC"/>
                </a:solidFill>
              </a:rPr>
              <a:t>nástrojař</a:t>
            </a:r>
            <a:r>
              <a:rPr lang="cs-CZ" sz="2000" dirty="0">
                <a:solidFill>
                  <a:srgbClr val="0033CC"/>
                </a:solidFill>
              </a:rPr>
              <a:t>, </a:t>
            </a:r>
            <a:endParaRPr lang="cs-CZ" sz="2000" dirty="0" smtClean="0">
              <a:solidFill>
                <a:srgbClr val="0033CC"/>
              </a:solidFill>
            </a:endParaRPr>
          </a:p>
          <a:p>
            <a:r>
              <a:rPr lang="cs-CZ" sz="2000" dirty="0" smtClean="0">
                <a:solidFill>
                  <a:srgbClr val="0033CC"/>
                </a:solidFill>
              </a:rPr>
              <a:t>svářeč</a:t>
            </a:r>
            <a:r>
              <a:rPr lang="cs-CZ" sz="2000" dirty="0">
                <a:solidFill>
                  <a:srgbClr val="0033CC"/>
                </a:solidFill>
              </a:rPr>
              <a:t>, </a:t>
            </a:r>
            <a:endParaRPr lang="cs-CZ" sz="2000" dirty="0" smtClean="0">
              <a:solidFill>
                <a:srgbClr val="0033CC"/>
              </a:solidFill>
            </a:endParaRPr>
          </a:p>
          <a:p>
            <a:r>
              <a:rPr lang="cs-CZ" sz="2000" dirty="0" smtClean="0">
                <a:solidFill>
                  <a:srgbClr val="0033CC"/>
                </a:solidFill>
              </a:rPr>
              <a:t>obráběč</a:t>
            </a:r>
            <a:r>
              <a:rPr lang="cs-CZ" sz="2000" dirty="0">
                <a:solidFill>
                  <a:srgbClr val="0033CC"/>
                </a:solidFill>
              </a:rPr>
              <a:t>, </a:t>
            </a:r>
            <a:endParaRPr lang="cs-CZ" sz="2000" dirty="0" smtClean="0">
              <a:solidFill>
                <a:srgbClr val="0033CC"/>
              </a:solidFill>
            </a:endParaRPr>
          </a:p>
          <a:p>
            <a:r>
              <a:rPr lang="cs-CZ" sz="2000" dirty="0" smtClean="0">
                <a:solidFill>
                  <a:srgbClr val="0033CC"/>
                </a:solidFill>
              </a:rPr>
              <a:t>frézař</a:t>
            </a:r>
          </a:p>
          <a:p>
            <a:r>
              <a:rPr lang="cs-CZ" sz="2000" dirty="0" smtClean="0">
                <a:solidFill>
                  <a:srgbClr val="0033CC"/>
                </a:solidFill>
              </a:rPr>
              <a:t>soustružník</a:t>
            </a:r>
          </a:p>
          <a:p>
            <a:r>
              <a:rPr lang="cs-CZ" sz="2000" dirty="0" smtClean="0">
                <a:solidFill>
                  <a:srgbClr val="0033CC"/>
                </a:solidFill>
              </a:rPr>
              <a:t>obsluha </a:t>
            </a:r>
            <a:r>
              <a:rPr lang="cs-CZ" sz="2000" dirty="0">
                <a:solidFill>
                  <a:srgbClr val="0033CC"/>
                </a:solidFill>
              </a:rPr>
              <a:t>CNC </a:t>
            </a:r>
            <a:r>
              <a:rPr lang="cs-CZ" sz="2000" dirty="0" smtClean="0">
                <a:solidFill>
                  <a:srgbClr val="0033CC"/>
                </a:solidFill>
              </a:rPr>
              <a:t>strojů,</a:t>
            </a:r>
          </a:p>
          <a:p>
            <a:r>
              <a:rPr lang="cs-CZ" sz="2000" dirty="0">
                <a:solidFill>
                  <a:srgbClr val="0033CC"/>
                </a:solidFill>
              </a:rPr>
              <a:t>s</a:t>
            </a:r>
            <a:r>
              <a:rPr lang="cs-CZ" sz="2000" dirty="0" smtClean="0">
                <a:solidFill>
                  <a:srgbClr val="0033CC"/>
                </a:solidFill>
              </a:rPr>
              <a:t>trojírenský technik</a:t>
            </a:r>
          </a:p>
          <a:p>
            <a:r>
              <a:rPr lang="cs-CZ" sz="2000" dirty="0" smtClean="0">
                <a:solidFill>
                  <a:srgbClr val="0033CC"/>
                </a:solidFill>
              </a:rPr>
              <a:t>mistr</a:t>
            </a:r>
          </a:p>
          <a:p>
            <a:r>
              <a:rPr lang="cs-CZ" sz="2000" dirty="0" smtClean="0">
                <a:solidFill>
                  <a:srgbClr val="0033CC"/>
                </a:solidFill>
              </a:rPr>
              <a:t>strojní inženýři  </a:t>
            </a:r>
            <a:r>
              <a:rPr lang="cs-CZ" sz="1800" dirty="0" smtClean="0">
                <a:solidFill>
                  <a:srgbClr val="0033CC"/>
                </a:solidFill>
              </a:rPr>
              <a:t>/</a:t>
            </a:r>
            <a:r>
              <a:rPr lang="cs-CZ" sz="1800" i="1" dirty="0" smtClean="0">
                <a:solidFill>
                  <a:srgbClr val="0033CC"/>
                </a:solidFill>
              </a:rPr>
              <a:t>tato místa ale zaměstnavatelé většinou na ÚP nehlásí - vědí, že ÚP tyto odborníky v evidenci nemá/</a:t>
            </a:r>
            <a:endParaRPr lang="cs-CZ" sz="1800" i="1" dirty="0">
              <a:solidFill>
                <a:srgbClr val="0033CC"/>
              </a:solidFill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043607" y="516582"/>
            <a:ext cx="756067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00" indent="-571500" eaLnBrk="1" hangingPunct="1">
              <a:buAutoNum type="romanUcPeriod"/>
            </a:pPr>
            <a:r>
              <a:rPr lang="cs-CZ" sz="2400" b="1" dirty="0" smtClean="0">
                <a:solidFill>
                  <a:srgbClr val="990000"/>
                </a:solidFill>
                <a:latin typeface="Tahoma" pitchFamily="34" charset="0"/>
              </a:rPr>
              <a:t>Volná pracovní místa </a:t>
            </a:r>
          </a:p>
          <a:p>
            <a:pPr eaLnBrk="1" hangingPunct="1"/>
            <a:r>
              <a:rPr lang="cs-CZ" sz="2400" b="1" dirty="0">
                <a:solidFill>
                  <a:srgbClr val="990000"/>
                </a:solidFill>
                <a:latin typeface="Tahoma" pitchFamily="34" charset="0"/>
              </a:rPr>
              <a:t> </a:t>
            </a:r>
            <a:r>
              <a:rPr lang="cs-CZ" sz="2400" b="1" dirty="0" smtClean="0">
                <a:solidFill>
                  <a:srgbClr val="990000"/>
                </a:solidFill>
                <a:latin typeface="Tahoma" pitchFamily="34" charset="0"/>
              </a:rPr>
              <a:t>             -  dlouhodobě nedostatkové profese</a:t>
            </a:r>
          </a:p>
        </p:txBody>
      </p:sp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1908175" y="6308725"/>
            <a:ext cx="6840538" cy="0"/>
          </a:xfrm>
          <a:prstGeom prst="line">
            <a:avLst/>
          </a:prstGeom>
          <a:noFill/>
          <a:ln w="158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4572000" y="6308725"/>
            <a:ext cx="43910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200" dirty="0" smtClean="0">
                <a:solidFill>
                  <a:srgbClr val="0033CC"/>
                </a:solidFill>
              </a:rPr>
              <a:t>Ing. Josef Bürger - Úřad práce ČR – krajská pobočka v Brně</a:t>
            </a:r>
          </a:p>
        </p:txBody>
      </p:sp>
      <p:sp>
        <p:nvSpPr>
          <p:cNvPr id="5126" name="Line 7"/>
          <p:cNvSpPr>
            <a:spLocks noChangeShapeType="1"/>
          </p:cNvSpPr>
          <p:nvPr/>
        </p:nvSpPr>
        <p:spPr bwMode="auto">
          <a:xfrm>
            <a:off x="1143000" y="1314451"/>
            <a:ext cx="7605713" cy="0"/>
          </a:xfrm>
          <a:prstGeom prst="line">
            <a:avLst/>
          </a:prstGeom>
          <a:noFill/>
          <a:ln w="254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079701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p">
  <a:themeElements>
    <a:clrScheme name="u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up</Template>
  <TotalTime>5438</TotalTime>
  <Words>763</Words>
  <Application>Microsoft Office PowerPoint</Application>
  <PresentationFormat>Předvádění na obrazovce (4:3)</PresentationFormat>
  <Paragraphs>122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up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Jihomoravský kraj</dc:title>
  <dc:creator>BartovaM</dc:creator>
  <cp:lastModifiedBy>Bürger Josef Ing. (UPB-BMA)</cp:lastModifiedBy>
  <cp:revision>260</cp:revision>
  <cp:lastPrinted>2013-11-15T07:36:08Z</cp:lastPrinted>
  <dcterms:created xsi:type="dcterms:W3CDTF">2007-12-17T12:24:52Z</dcterms:created>
  <dcterms:modified xsi:type="dcterms:W3CDTF">2014-10-13T05:43:29Z</dcterms:modified>
</cp:coreProperties>
</file>