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719" autoAdjust="0"/>
  </p:normalViewPr>
  <p:slideViewPr>
    <p:cSldViewPr>
      <p:cViewPr>
        <p:scale>
          <a:sx n="80" d="100"/>
          <a:sy n="80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3E268A71-3FA7-40E2-B9B5-B0F0AD3C4335}" type="datetimeFigureOut">
              <a:rPr lang="cs-CZ" smtClean="0"/>
              <a:t>7. 11. 2014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DE3317B2-0713-4990-858C-1816CBF22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23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7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7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44C55D5-9951-4715-976F-2C40CBF600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8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2 w 305"/>
                    <a:gd name="T1" fmla="*/ 427 h 426"/>
                    <a:gd name="T2" fmla="*/ 306 w 305"/>
                    <a:gd name="T3" fmla="*/ 427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2 w 305"/>
                    <a:gd name="T9" fmla="*/ 427 h 426"/>
                    <a:gd name="T10" fmla="*/ 282 w 305"/>
                    <a:gd name="T11" fmla="*/ 427 h 426"/>
                    <a:gd name="T12" fmla="*/ 282 w 305"/>
                    <a:gd name="T13" fmla="*/ 427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7 h 486"/>
                    <a:gd name="T2" fmla="*/ 48 w 347"/>
                    <a:gd name="T3" fmla="*/ 487 h 486"/>
                    <a:gd name="T4" fmla="*/ 348 w 347"/>
                    <a:gd name="T5" fmla="*/ 72 h 486"/>
                    <a:gd name="T6" fmla="*/ 348 w 347"/>
                    <a:gd name="T7" fmla="*/ 0 h 486"/>
                    <a:gd name="T8" fmla="*/ 0 w 347"/>
                    <a:gd name="T9" fmla="*/ 487 h 486"/>
                    <a:gd name="T10" fmla="*/ 24 w 347"/>
                    <a:gd name="T11" fmla="*/ 487 h 486"/>
                    <a:gd name="T12" fmla="*/ 24 w 347"/>
                    <a:gd name="T13" fmla="*/ 487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89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789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5776A7-3BA0-4C3F-B732-3D25594D02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5EC9-614E-4889-8D8E-C3C75FE4A7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747A1-7783-42CC-9BBC-4A37331EB1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E050-AE1D-4BC3-BB84-E01FCF4AC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7772E-F195-4566-9215-B7D7FD3603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AF551-1FC0-4ADE-AE58-D44CA1585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96AEE-DE4D-4418-97D2-799025BBC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3062-2140-4BFD-AEE7-38F07DE27A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062D4-BF89-4FA8-B6E8-36962BE8C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F4D34-2676-4D95-94F6-8F01BA4E5B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70930-25C2-4D30-BD9F-AB95FDABE2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78CF-5484-4DAC-88C5-A4B034DC7C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782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782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3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4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5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5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5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85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785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5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5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5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5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6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2 w 305"/>
                    <a:gd name="T1" fmla="*/ 427 h 426"/>
                    <a:gd name="T2" fmla="*/ 306 w 305"/>
                    <a:gd name="T3" fmla="*/ 427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2 w 305"/>
                    <a:gd name="T9" fmla="*/ 427 h 426"/>
                    <a:gd name="T10" fmla="*/ 282 w 305"/>
                    <a:gd name="T11" fmla="*/ 427 h 426"/>
                    <a:gd name="T12" fmla="*/ 282 w 305"/>
                    <a:gd name="T13" fmla="*/ 427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7 h 486"/>
                    <a:gd name="T2" fmla="*/ 48 w 347"/>
                    <a:gd name="T3" fmla="*/ 487 h 486"/>
                    <a:gd name="T4" fmla="*/ 348 w 347"/>
                    <a:gd name="T5" fmla="*/ 72 h 486"/>
                    <a:gd name="T6" fmla="*/ 348 w 347"/>
                    <a:gd name="T7" fmla="*/ 0 h 486"/>
                    <a:gd name="T8" fmla="*/ 0 w 347"/>
                    <a:gd name="T9" fmla="*/ 487 h 486"/>
                    <a:gd name="T10" fmla="*/ 24 w 347"/>
                    <a:gd name="T11" fmla="*/ 487 h 486"/>
                    <a:gd name="T12" fmla="*/ 24 w 347"/>
                    <a:gd name="T13" fmla="*/ 487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787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7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7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7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7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7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8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8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788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788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788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78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78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4002801-E00D-4C3B-9E8D-694006E63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789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0" y="2276872"/>
            <a:ext cx="9117134" cy="1376685"/>
          </a:xfrm>
        </p:spPr>
        <p:txBody>
          <a:bodyPr/>
          <a:lstStyle/>
          <a:p>
            <a:r>
              <a:rPr lang="cs-CZ" sz="5000" dirty="0" smtClean="0">
                <a:solidFill>
                  <a:schemeClr val="tx1"/>
                </a:solidFill>
              </a:rPr>
              <a:t>Propojení odborného vzdělávání s praxí ve firmách</a:t>
            </a:r>
            <a:endParaRPr lang="cs-CZ" sz="5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467544" y="4581128"/>
            <a:ext cx="3744416" cy="1126976"/>
          </a:xfrm>
        </p:spPr>
        <p:txBody>
          <a:bodyPr/>
          <a:lstStyle/>
          <a:p>
            <a:pPr algn="l"/>
            <a:r>
              <a:rPr lang="cs-CZ" sz="3000" dirty="0" smtClean="0"/>
              <a:t>Petr Kostík </a:t>
            </a:r>
            <a:br>
              <a:rPr lang="cs-CZ" sz="3000" dirty="0" smtClean="0"/>
            </a:br>
            <a:r>
              <a:rPr lang="cs-CZ" sz="3000" dirty="0" smtClean="0"/>
              <a:t>ředitel KHK JM</a:t>
            </a:r>
            <a:endParaRPr lang="cs-CZ" sz="3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776A7-3BA0-4C3F-B732-3D25594D028F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4932040" y="5517232"/>
            <a:ext cx="3744416" cy="112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cs-CZ" sz="2600" kern="0" dirty="0" smtClean="0"/>
              <a:t>10. 11. 2014 </a:t>
            </a:r>
            <a:endParaRPr lang="cs-CZ" sz="2600" kern="0" dirty="0"/>
          </a:p>
        </p:txBody>
      </p:sp>
      <p:pic>
        <p:nvPicPr>
          <p:cNvPr id="1026" name="Picture 2" descr="R:\Loga\KHK JM\KHK JM_bílý_podkl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364088" cy="145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69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Současný stav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4710707"/>
          </a:xfrm>
        </p:spPr>
        <p:txBody>
          <a:bodyPr/>
          <a:lstStyle/>
          <a:p>
            <a:pPr>
              <a:buClrTx/>
            </a:pPr>
            <a:r>
              <a:rPr lang="cs-CZ" dirty="0" smtClean="0"/>
              <a:t>Z dokumentu Svazu průmyslu a dopravy vyplývá, že přesto že v zemi je více než 500 000 nezaměstnaných chybí v průmyslu v technických oborech až 100 000 pracovníků</a:t>
            </a:r>
          </a:p>
          <a:p>
            <a:pPr>
              <a:buClrTx/>
            </a:pPr>
            <a:endParaRPr lang="cs-CZ" dirty="0"/>
          </a:p>
          <a:p>
            <a:pPr>
              <a:buClrTx/>
            </a:pPr>
            <a:r>
              <a:rPr lang="cs-CZ" dirty="0" smtClean="0"/>
              <a:t>Z provedených šetření vyplynulo, že 10 firem je cca 8 vystaveno problému nedostatku technicky vzdělaných lidí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772E-F195-4566-9215-B7D7FD36031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41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Současný stav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/>
              <a:t>Střední odborné školy mají maximální nabídku technického vzdělávání v regionech, která bohužel není využívána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772E-F195-4566-9215-B7D7FD36031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95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Náměty na zlepšení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/>
              <a:t>Vládní podpora odborného vzdělávání</a:t>
            </a:r>
          </a:p>
          <a:p>
            <a:pPr>
              <a:buClrTx/>
            </a:pPr>
            <a:r>
              <a:rPr lang="cs-CZ" dirty="0" smtClean="0"/>
              <a:t>Mediální aktivity k podpoře </a:t>
            </a:r>
          </a:p>
          <a:p>
            <a:pPr>
              <a:buClrTx/>
            </a:pPr>
            <a:r>
              <a:rPr lang="cs-CZ" dirty="0" smtClean="0"/>
              <a:t>Konkretizovat požadavky firem </a:t>
            </a:r>
          </a:p>
          <a:p>
            <a:pPr>
              <a:buClrTx/>
            </a:pPr>
            <a:r>
              <a:rPr lang="cs-CZ" dirty="0" smtClean="0"/>
              <a:t>Dnešní úroveň pracovního prostředí ve firmách</a:t>
            </a:r>
          </a:p>
          <a:p>
            <a:pPr>
              <a:buClrTx/>
            </a:pPr>
            <a:r>
              <a:rPr lang="cs-CZ" dirty="0" smtClean="0"/>
              <a:t>Zvýšení praktické výuky v ZŠ</a:t>
            </a:r>
          </a:p>
          <a:p>
            <a:pPr>
              <a:buClrTx/>
            </a:pPr>
            <a:r>
              <a:rPr lang="cs-CZ" dirty="0" smtClean="0"/>
              <a:t>Specializace středních odborných škol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772E-F195-4566-9215-B7D7FD36031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14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Náměty na zlepšení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/>
              <a:t>Nastavení dlouhodobé praxe žáků v jednotlivých učebních oborech u jednoho zaměstnavatele</a:t>
            </a:r>
            <a:br>
              <a:rPr lang="cs-CZ" dirty="0" smtClean="0"/>
            </a:br>
            <a:endParaRPr lang="cs-CZ" dirty="0" smtClean="0"/>
          </a:p>
          <a:p>
            <a:pPr>
              <a:buClrTx/>
            </a:pPr>
            <a:r>
              <a:rPr lang="cs-CZ" dirty="0" smtClean="0"/>
              <a:t>Přednesení závěrů z workshopu </a:t>
            </a:r>
            <a:br>
              <a:rPr lang="cs-CZ" dirty="0" smtClean="0"/>
            </a:br>
            <a:r>
              <a:rPr lang="cs-CZ" dirty="0" smtClean="0"/>
              <a:t>“Jak získat odborně vyučeného zaměstnance v profesích, které moje firma požaduje“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772E-F195-4566-9215-B7D7FD36031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1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Výchova k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608512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ClrTx/>
              <a:buSzTx/>
            </a:pPr>
            <a:r>
              <a:rPr lang="cs-CZ" sz="2800" dirty="0"/>
              <a:t>Snahou je posílit prvek podnikatelského vzdělávání v rámci školních </a:t>
            </a:r>
            <a:r>
              <a:rPr lang="cs-CZ" sz="2800" dirty="0" smtClean="0"/>
              <a:t>programů</a:t>
            </a:r>
            <a:endParaRPr lang="cs-CZ" sz="2800" dirty="0"/>
          </a:p>
          <a:p>
            <a:pPr lvl="0" eaLnBrk="1" fontAlgn="auto" hangingPunct="1">
              <a:spcAft>
                <a:spcPts val="0"/>
              </a:spcAft>
              <a:buClrTx/>
              <a:buSzTx/>
            </a:pPr>
            <a:r>
              <a:rPr lang="cs-CZ" sz="2800" dirty="0"/>
              <a:t>Zakotveno ve strategických dokumentech EU </a:t>
            </a:r>
            <a:r>
              <a:rPr lang="cs-CZ" sz="2800" dirty="0" smtClean="0"/>
              <a:t>    i </a:t>
            </a:r>
            <a:r>
              <a:rPr lang="cs-CZ" sz="2800" dirty="0"/>
              <a:t>ve Strategii vzdělávání </a:t>
            </a:r>
            <a:r>
              <a:rPr lang="cs-CZ" sz="2800" dirty="0" smtClean="0"/>
              <a:t>2020</a:t>
            </a:r>
            <a:endParaRPr lang="cs-CZ" sz="2800" dirty="0"/>
          </a:p>
          <a:p>
            <a:pPr lvl="0" eaLnBrk="1" fontAlgn="auto" hangingPunct="1">
              <a:spcAft>
                <a:spcPts val="0"/>
              </a:spcAft>
              <a:buClrTx/>
              <a:buSzTx/>
            </a:pPr>
            <a:r>
              <a:rPr lang="cs-CZ" sz="2800" dirty="0"/>
              <a:t>KHK připravuje analýzu stavu v ČR a v EU 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cs-CZ" sz="2400" dirty="0">
                <a:ea typeface="+mn-ea"/>
                <a:cs typeface="+mn-cs"/>
              </a:rPr>
              <a:t>podpora v Krátkodobém realizačním plánu SRLZ </a:t>
            </a:r>
            <a:r>
              <a:rPr lang="cs-CZ" sz="2400" dirty="0" smtClean="0">
                <a:ea typeface="+mn-ea"/>
                <a:cs typeface="+mn-cs"/>
              </a:rPr>
              <a:t>      v JMK</a:t>
            </a:r>
            <a:endParaRPr lang="cs-CZ" sz="2400" dirty="0">
              <a:ea typeface="+mn-ea"/>
              <a:cs typeface="+mn-cs"/>
            </a:endParaRPr>
          </a:p>
          <a:p>
            <a:pPr lvl="0" eaLnBrk="1" fontAlgn="auto" hangingPunct="1">
              <a:spcAft>
                <a:spcPts val="0"/>
              </a:spcAft>
              <a:buClrTx/>
              <a:buSzTx/>
            </a:pPr>
            <a:r>
              <a:rPr lang="cs-CZ" sz="2800" dirty="0"/>
              <a:t>Součástí je i </a:t>
            </a:r>
            <a:r>
              <a:rPr lang="cs-CZ" sz="2800" dirty="0" err="1"/>
              <a:t>fokusní</a:t>
            </a:r>
            <a:r>
              <a:rPr lang="cs-CZ" sz="2800" dirty="0"/>
              <a:t> skupina – termín 27. </a:t>
            </a:r>
            <a:r>
              <a:rPr lang="cs-CZ" sz="2800" dirty="0" smtClean="0"/>
              <a:t>11.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cs-CZ" sz="2400" dirty="0" smtClean="0">
                <a:ea typeface="+mn-ea"/>
                <a:cs typeface="+mn-cs"/>
              </a:rPr>
              <a:t>debata nad výstupy analýzy a rozvojem podnikatelského vzdělávání na úrovni ZŠ, SŠ i VŠ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772E-F195-4566-9215-B7D7FD36031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23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 algn="ctr">
              <a:buNone/>
            </a:pPr>
            <a:r>
              <a:rPr lang="cs-CZ" sz="5000" dirty="0" smtClean="0"/>
              <a:t>Děkuji Vám za pozornost</a:t>
            </a:r>
          </a:p>
          <a:p>
            <a:pPr marL="0" indent="0" algn="ctr">
              <a:buNone/>
            </a:pPr>
            <a:endParaRPr lang="cs-CZ" sz="3500" dirty="0" smtClean="0">
              <a:latin typeface="+mj-lt"/>
              <a:cs typeface="Arial" charset="0"/>
            </a:endParaRPr>
          </a:p>
          <a:p>
            <a:pPr marL="0" indent="0" algn="ctr">
              <a:buNone/>
            </a:pPr>
            <a:endParaRPr lang="cs-CZ" sz="3500" dirty="0" smtClean="0">
              <a:latin typeface="+mj-lt"/>
              <a:cs typeface="Arial" charset="0"/>
            </a:endParaRPr>
          </a:p>
          <a:p>
            <a:pPr marL="0" indent="0" algn="ctr">
              <a:buNone/>
            </a:pPr>
            <a:r>
              <a:rPr lang="cs-CZ" sz="3500" dirty="0" smtClean="0">
                <a:latin typeface="+mj-lt"/>
                <a:cs typeface="Arial" charset="0"/>
              </a:rPr>
              <a:t>Mgr</a:t>
            </a:r>
            <a:r>
              <a:rPr lang="cs-CZ" sz="3500" dirty="0">
                <a:latin typeface="+mj-lt"/>
                <a:cs typeface="Arial" charset="0"/>
              </a:rPr>
              <a:t>. Petr Kostík</a:t>
            </a:r>
            <a:br>
              <a:rPr lang="cs-CZ" sz="3500" dirty="0">
                <a:latin typeface="+mj-lt"/>
                <a:cs typeface="Arial" charset="0"/>
              </a:rPr>
            </a:br>
            <a:r>
              <a:rPr lang="cs-CZ" sz="3500" dirty="0">
                <a:latin typeface="+mj-lt"/>
                <a:cs typeface="Arial" charset="0"/>
              </a:rPr>
              <a:t>ředitel KHK JM</a:t>
            </a:r>
            <a:br>
              <a:rPr lang="cs-CZ" sz="3500" dirty="0">
                <a:latin typeface="+mj-lt"/>
                <a:cs typeface="Arial" charset="0"/>
              </a:rPr>
            </a:br>
            <a:r>
              <a:rPr lang="cs-CZ" sz="3500" dirty="0" smtClean="0">
                <a:latin typeface="+mj-lt"/>
              </a:rPr>
              <a:t> </a:t>
            </a:r>
            <a:endParaRPr lang="cs-CZ" sz="3500" dirty="0"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772E-F195-4566-9215-B7D7FD36031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692145"/>
      </p:ext>
    </p:extLst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9">
      <a:dk1>
        <a:srgbClr val="000000"/>
      </a:dk1>
      <a:lt1>
        <a:srgbClr val="F8F8F8"/>
      </a:lt1>
      <a:dk2>
        <a:srgbClr val="336600"/>
      </a:dk2>
      <a:lt2>
        <a:srgbClr val="FBFBFB"/>
      </a:lt2>
      <a:accent1>
        <a:srgbClr val="009900"/>
      </a:accent1>
      <a:accent2>
        <a:srgbClr val="C6C6C6"/>
      </a:accent2>
      <a:accent3>
        <a:srgbClr val="FBFBFB"/>
      </a:accent3>
      <a:accent4>
        <a:srgbClr val="000000"/>
      </a:accent4>
      <a:accent5>
        <a:srgbClr val="AACAAA"/>
      </a:accent5>
      <a:accent6>
        <a:srgbClr val="B3B3B3"/>
      </a:accent6>
      <a:hlink>
        <a:srgbClr val="006600"/>
      </a:hlink>
      <a:folHlink>
        <a:srgbClr val="808000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203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Fading Grid</vt:lpstr>
      <vt:lpstr>Propojení odborného vzdělávání s praxí ve firmách</vt:lpstr>
      <vt:lpstr>Současný stav</vt:lpstr>
      <vt:lpstr>Současný stav</vt:lpstr>
      <vt:lpstr>Náměty na zlepšení</vt:lpstr>
      <vt:lpstr>Náměty na zlepšení</vt:lpstr>
      <vt:lpstr>Výchova k podnikání</vt:lpstr>
      <vt:lpstr>Prezentace aplikace PowerPoint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Klastry</dc:title>
  <dc:creator>klimova</dc:creator>
  <cp:lastModifiedBy>Hana Rozprýmová</cp:lastModifiedBy>
  <cp:revision>81</cp:revision>
  <cp:lastPrinted>2014-10-14T11:27:50Z</cp:lastPrinted>
  <dcterms:created xsi:type="dcterms:W3CDTF">2007-03-22T10:09:22Z</dcterms:created>
  <dcterms:modified xsi:type="dcterms:W3CDTF">2014-11-07T20:44:05Z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