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46AC4C4-2A2F-4432-83E6-F9CCBE1990AE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71A66AF-AC8B-4DF7-A045-DEDA6F5FCC4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AC4C4-2A2F-4432-83E6-F9CCBE1990AE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A66AF-AC8B-4DF7-A045-DEDA6F5FCC4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AC4C4-2A2F-4432-83E6-F9CCBE1990AE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A66AF-AC8B-4DF7-A045-DEDA6F5FCC4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46AC4C4-2A2F-4432-83E6-F9CCBE1990AE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71A66AF-AC8B-4DF7-A045-DEDA6F5FCC4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46AC4C4-2A2F-4432-83E6-F9CCBE1990AE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71A66AF-AC8B-4DF7-A045-DEDA6F5FCC4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AC4C4-2A2F-4432-83E6-F9CCBE1990AE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A66AF-AC8B-4DF7-A045-DEDA6F5FCC4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AC4C4-2A2F-4432-83E6-F9CCBE1990AE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A66AF-AC8B-4DF7-A045-DEDA6F5FCC4E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46AC4C4-2A2F-4432-83E6-F9CCBE1990AE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71A66AF-AC8B-4DF7-A045-DEDA6F5FCC4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AC4C4-2A2F-4432-83E6-F9CCBE1990AE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A66AF-AC8B-4DF7-A045-DEDA6F5FCC4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46AC4C4-2A2F-4432-83E6-F9CCBE1990AE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71A66AF-AC8B-4DF7-A045-DEDA6F5FCC4E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46AC4C4-2A2F-4432-83E6-F9CCBE1990AE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71A66AF-AC8B-4DF7-A045-DEDA6F5FCC4E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46AC4C4-2A2F-4432-83E6-F9CCBE1990AE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71A66AF-AC8B-4DF7-A045-DEDA6F5FCC4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n</a:t>
            </a:r>
            <a:r>
              <a:rPr lang="cs-CZ" dirty="0" err="1" smtClean="0"/>
              <a:t>sk</a:t>
            </a:r>
            <a:r>
              <a:rPr lang="cs-CZ" dirty="0" smtClean="0"/>
              <a:t> a sektorové dohody jako nástroje pro provázání potřeb zaměstnavatelů a vzdělavatelů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86000" y="5661248"/>
            <a:ext cx="6172200" cy="713674"/>
          </a:xfrm>
        </p:spPr>
        <p:txBody>
          <a:bodyPr/>
          <a:lstStyle/>
          <a:p>
            <a:r>
              <a:rPr lang="cs-CZ" dirty="0" smtClean="0"/>
              <a:t>Ilona </a:t>
            </a:r>
            <a:r>
              <a:rPr lang="cs-CZ" dirty="0" err="1" smtClean="0"/>
              <a:t>Šimarová</a:t>
            </a:r>
            <a:r>
              <a:rPr lang="cs-CZ" dirty="0" smtClean="0"/>
              <a:t>, Svaz průmyslu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Národní soustava kvalifikací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000" b="1" dirty="0" smtClean="0">
                <a:latin typeface="+mj-lt"/>
              </a:rPr>
              <a:t>Základní kámen pro implementaci zákona       č. 179/2006 Sb., který tvoří legislativní oporu nové cesty k dosažení celostátně uznávaných kvalifikací pomocí dalšího </a:t>
            </a:r>
            <a:r>
              <a:rPr lang="cs-CZ" sz="2000" b="1" dirty="0" smtClean="0">
                <a:latin typeface="+mj-lt"/>
              </a:rPr>
              <a:t>vzdělávání</a:t>
            </a:r>
          </a:p>
          <a:p>
            <a:pPr>
              <a:buNone/>
            </a:pPr>
            <a:endParaRPr lang="cs-CZ" sz="2000" b="1" dirty="0" smtClean="0">
              <a:latin typeface="+mj-lt"/>
            </a:endParaRPr>
          </a:p>
          <a:p>
            <a:pPr>
              <a:buFont typeface="Wingdings" pitchFamily="2" charset="2"/>
              <a:buChar char="Ø"/>
            </a:pPr>
            <a:r>
              <a:rPr lang="cs-CZ" sz="2000" b="1" dirty="0" smtClean="0">
                <a:latin typeface="+mj-lt"/>
              </a:rPr>
              <a:t>Kvalifikační standard </a:t>
            </a:r>
            <a:r>
              <a:rPr lang="cs-CZ" sz="2000" dirty="0" smtClean="0">
                <a:latin typeface="+mj-lt"/>
              </a:rPr>
              <a:t>– stanovuje, co má držitel kvalifikace umět; je to soubor kompetencí.</a:t>
            </a:r>
          </a:p>
          <a:p>
            <a:pPr>
              <a:buFont typeface="Wingdings" pitchFamily="2" charset="2"/>
              <a:buChar char="Ø"/>
            </a:pPr>
            <a:r>
              <a:rPr lang="cs-CZ" sz="2000" b="1" dirty="0" smtClean="0">
                <a:latin typeface="+mj-lt"/>
              </a:rPr>
              <a:t>Hodnotící standard </a:t>
            </a:r>
            <a:r>
              <a:rPr lang="cs-CZ" sz="2000" dirty="0" smtClean="0">
                <a:latin typeface="+mj-lt"/>
              </a:rPr>
              <a:t>– stanuje, jak ověřit požadavky kvalifikačního standardu; je to soubor kriterií a postupů pro zkoušku.</a:t>
            </a:r>
          </a:p>
          <a:p>
            <a:pPr>
              <a:buFont typeface="Wingdings" pitchFamily="2" charset="2"/>
              <a:buChar char="Ø"/>
            </a:pPr>
            <a:r>
              <a:rPr lang="cs-CZ" sz="2000" b="1" dirty="0" smtClean="0">
                <a:latin typeface="+mj-lt"/>
              </a:rPr>
              <a:t>Autorizované osoby </a:t>
            </a:r>
            <a:r>
              <a:rPr lang="cs-CZ" sz="2000" dirty="0" smtClean="0">
                <a:latin typeface="+mj-lt"/>
              </a:rPr>
              <a:t>– mají autorizaci pro konkrétní kvalifikace, tj. oprávnění zkoušet uchazeče o tyto kvalifikace a udělovat jim osvědčení.</a:t>
            </a:r>
          </a:p>
          <a:p>
            <a:pPr>
              <a:buNone/>
            </a:pPr>
            <a:endParaRPr lang="cs-CZ" sz="2000" b="1" dirty="0" smtClean="0"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</a:t>
            </a:r>
            <a:r>
              <a:rPr lang="cs-CZ" dirty="0" err="1" smtClean="0"/>
              <a:t>nsk</a:t>
            </a:r>
            <a:r>
              <a:rPr lang="cs-CZ" dirty="0" smtClean="0"/>
              <a:t> nabízí?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ts val="1800"/>
              </a:spcBef>
              <a:buFont typeface="Wingdings" pitchFamily="2" charset="2"/>
              <a:buChar char="Ø"/>
            </a:pPr>
            <a:r>
              <a:rPr lang="cs-CZ" b="1" dirty="0" smtClean="0"/>
              <a:t>Záruky</a:t>
            </a:r>
          </a:p>
          <a:p>
            <a:pPr>
              <a:spcBef>
                <a:spcPts val="300"/>
              </a:spcBef>
              <a:buNone/>
            </a:pPr>
            <a:r>
              <a:rPr lang="cs-CZ" dirty="0" smtClean="0"/>
              <a:t>Standardy jednotlivých kvalifikací tvoří zaměstnavatelé</a:t>
            </a:r>
          </a:p>
          <a:p>
            <a:pPr>
              <a:spcBef>
                <a:spcPts val="1800"/>
              </a:spcBef>
              <a:buFont typeface="Wingdings" pitchFamily="2" charset="2"/>
              <a:buChar char="Ø"/>
            </a:pPr>
            <a:r>
              <a:rPr lang="cs-CZ" b="1" dirty="0" smtClean="0"/>
              <a:t>Transparentnost</a:t>
            </a:r>
          </a:p>
          <a:p>
            <a:pPr>
              <a:spcBef>
                <a:spcPts val="300"/>
              </a:spcBef>
              <a:buNone/>
            </a:pPr>
            <a:r>
              <a:rPr lang="cs-CZ" dirty="0" smtClean="0"/>
              <a:t>Předloží-li uchazeč o práci osvědčení o kvalifikaci </a:t>
            </a:r>
            <a:r>
              <a:rPr lang="cs-CZ" dirty="0" smtClean="0"/>
              <a:t>NSK, zaměstnavatel </a:t>
            </a:r>
            <a:r>
              <a:rPr lang="cs-CZ" dirty="0" smtClean="0"/>
              <a:t>podle standardu kvalifikace přesně uvidí, </a:t>
            </a:r>
          </a:p>
          <a:p>
            <a:pPr>
              <a:buNone/>
            </a:pPr>
            <a:r>
              <a:rPr lang="cs-CZ" dirty="0" smtClean="0"/>
              <a:t>co všechno držitel kvalifikace musel prokázat u zkoušky.</a:t>
            </a:r>
          </a:p>
          <a:p>
            <a:pPr>
              <a:spcBef>
                <a:spcPts val="1800"/>
              </a:spcBef>
              <a:buFont typeface="Wingdings" pitchFamily="2" charset="2"/>
              <a:buChar char="Ø"/>
            </a:pPr>
            <a:r>
              <a:rPr lang="cs-CZ" b="1" dirty="0" smtClean="0"/>
              <a:t>Celkové zkvalitnění pracovníků v dané oblasti</a:t>
            </a:r>
          </a:p>
          <a:p>
            <a:pPr>
              <a:spcBef>
                <a:spcPts val="300"/>
              </a:spcBef>
              <a:buNone/>
            </a:pPr>
            <a:r>
              <a:rPr lang="cs-CZ" dirty="0" smtClean="0"/>
              <a:t>Začnou-li zaměstnavatelé u zaměstnanců vyžadovat osvědčení o kvalifikaci NSK, zvýší se kvalifikovanost pracovníků v dané oblasti, a zaměstnavatelé si mohou vybírat z kvalitnější nabídky pracovních sil.</a:t>
            </a:r>
          </a:p>
          <a:p>
            <a:pPr>
              <a:spcBef>
                <a:spcPts val="1800"/>
              </a:spcBef>
              <a:buFont typeface="Wingdings" pitchFamily="2" charset="2"/>
              <a:buChar char="Ø"/>
            </a:pPr>
            <a:r>
              <a:rPr lang="cs-CZ" b="1" dirty="0" smtClean="0"/>
              <a:t>Možnost aplikace do vlastních personálních systémů </a:t>
            </a:r>
            <a:endParaRPr lang="cs-CZ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NSK v číslech (stav k 08/2014)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altLang="cs-CZ" dirty="0" smtClean="0"/>
              <a:t>641 PK (ca. 350 PK je ve stavu rozpracování a schvalování nebo v </a:t>
            </a:r>
            <a:r>
              <a:rPr lang="cs-CZ" altLang="cs-CZ" dirty="0" smtClean="0"/>
              <a:t>tzv</a:t>
            </a:r>
            <a:r>
              <a:rPr lang="cs-CZ" altLang="cs-CZ" dirty="0" smtClean="0"/>
              <a:t>. zásobníku; plán cca. 1200 PK celkem</a:t>
            </a:r>
            <a:r>
              <a:rPr lang="cs-CZ" altLang="cs-CZ" dirty="0" smtClean="0"/>
              <a:t>)</a:t>
            </a:r>
          </a:p>
          <a:p>
            <a:pPr>
              <a:buNone/>
            </a:pPr>
            <a:endParaRPr lang="cs-CZ" altLang="cs-CZ" dirty="0" smtClean="0"/>
          </a:p>
          <a:p>
            <a:pPr>
              <a:buFont typeface="Wingdings" pitchFamily="2" charset="2"/>
              <a:buChar char="Ø"/>
            </a:pPr>
            <a:r>
              <a:rPr lang="cs-CZ" altLang="cs-CZ" dirty="0" smtClean="0"/>
              <a:t>více jak 100 000 realizovaných zkoušek z </a:t>
            </a:r>
            <a:r>
              <a:rPr lang="cs-CZ" altLang="cs-CZ" dirty="0" smtClean="0"/>
              <a:t>PK</a:t>
            </a:r>
          </a:p>
          <a:p>
            <a:pPr>
              <a:buNone/>
            </a:pPr>
            <a:endParaRPr lang="cs-CZ" altLang="cs-CZ" dirty="0" smtClean="0"/>
          </a:p>
          <a:p>
            <a:pPr>
              <a:buFont typeface="Wingdings" pitchFamily="2" charset="2"/>
              <a:buChar char="Ø"/>
            </a:pPr>
            <a:r>
              <a:rPr lang="cs-CZ" altLang="cs-CZ" dirty="0" smtClean="0"/>
              <a:t>908 autorizovaných osob (</a:t>
            </a:r>
            <a:r>
              <a:rPr lang="cs-CZ" altLang="cs-CZ" dirty="0" err="1" smtClean="0"/>
              <a:t>AOs</a:t>
            </a:r>
            <a:r>
              <a:rPr lang="cs-CZ" altLang="cs-CZ" dirty="0" smtClean="0"/>
              <a:t>)</a:t>
            </a:r>
          </a:p>
          <a:p>
            <a:pPr>
              <a:buNone/>
            </a:pPr>
            <a:endParaRPr lang="cs-CZ" altLang="cs-CZ" dirty="0" smtClean="0"/>
          </a:p>
          <a:p>
            <a:pPr>
              <a:buFont typeface="Wingdings" pitchFamily="2" charset="2"/>
              <a:buChar char="Ø"/>
            </a:pPr>
            <a:r>
              <a:rPr lang="cs-CZ" altLang="cs-CZ" dirty="0" smtClean="0"/>
              <a:t>889 firem/subjektů používajících NSK v personální praxi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4"/>
          <p:cNvPicPr>
            <a:picLocks noChangeAspect="1"/>
          </p:cNvPicPr>
          <p:nvPr/>
        </p:nvPicPr>
        <p:blipFill>
          <a:blip r:embed="rId2" cstate="print"/>
          <a:srcRect t="15919" b="13750"/>
          <a:stretch>
            <a:fillRect/>
          </a:stretch>
        </p:blipFill>
        <p:spPr bwMode="auto">
          <a:xfrm>
            <a:off x="179512" y="332656"/>
            <a:ext cx="8568951" cy="590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Sektorová dohoda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altLang="cs-CZ" b="1" dirty="0" smtClean="0">
                <a:ea typeface="Verdana" pitchFamily="34" charset="0"/>
                <a:cs typeface="Verdana" pitchFamily="34" charset="0"/>
              </a:rPr>
              <a:t>společensko-politická </a:t>
            </a:r>
            <a:r>
              <a:rPr lang="cs-CZ" altLang="cs-CZ" b="1" dirty="0" smtClean="0">
                <a:ea typeface="Verdana" pitchFamily="34" charset="0"/>
                <a:cs typeface="Verdana" pitchFamily="34" charset="0"/>
              </a:rPr>
              <a:t>dohoda</a:t>
            </a:r>
          </a:p>
          <a:p>
            <a:pPr>
              <a:buNone/>
            </a:pPr>
            <a:endParaRPr lang="cs-CZ" altLang="cs-CZ" dirty="0" smtClean="0"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altLang="cs-CZ" dirty="0" smtClean="0">
                <a:ea typeface="Verdana" pitchFamily="34" charset="0"/>
                <a:cs typeface="Verdana" pitchFamily="34" charset="0"/>
              </a:rPr>
              <a:t>není </a:t>
            </a:r>
            <a:r>
              <a:rPr lang="cs-CZ" altLang="cs-CZ" dirty="0" smtClean="0">
                <a:ea typeface="Verdana" pitchFamily="34" charset="0"/>
                <a:cs typeface="Verdana" pitchFamily="34" charset="0"/>
              </a:rPr>
              <a:t>právně </a:t>
            </a:r>
            <a:r>
              <a:rPr lang="cs-CZ" altLang="cs-CZ" dirty="0" smtClean="0">
                <a:ea typeface="Verdana" pitchFamily="34" charset="0"/>
                <a:cs typeface="Verdana" pitchFamily="34" charset="0"/>
              </a:rPr>
              <a:t>vymahatelná</a:t>
            </a:r>
          </a:p>
          <a:p>
            <a:pPr>
              <a:buNone/>
            </a:pPr>
            <a:endParaRPr lang="cs-CZ" altLang="cs-CZ" dirty="0" smtClean="0"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altLang="cs-CZ" dirty="0" smtClean="0">
                <a:ea typeface="Verdana" pitchFamily="34" charset="0"/>
                <a:cs typeface="Verdana" pitchFamily="34" charset="0"/>
              </a:rPr>
              <a:t>vyjadřuje </a:t>
            </a:r>
            <a:r>
              <a:rPr lang="cs-CZ" altLang="cs-CZ" b="1" dirty="0" smtClean="0">
                <a:ea typeface="Verdana" pitchFamily="34" charset="0"/>
                <a:cs typeface="Verdana" pitchFamily="34" charset="0"/>
              </a:rPr>
              <a:t>zájem</a:t>
            </a:r>
            <a:r>
              <a:rPr lang="cs-CZ" altLang="cs-CZ" dirty="0" smtClean="0">
                <a:ea typeface="Verdana" pitchFamily="34" charset="0"/>
                <a:cs typeface="Verdana" pitchFamily="34" charset="0"/>
              </a:rPr>
              <a:t> všech, kteří cítí daný problém a </a:t>
            </a:r>
            <a:r>
              <a:rPr lang="cs-CZ" altLang="cs-CZ" dirty="0" smtClean="0">
                <a:ea typeface="Verdana" pitchFamily="34" charset="0"/>
                <a:cs typeface="Verdana" pitchFamily="34" charset="0"/>
              </a:rPr>
              <a:t>jsou </a:t>
            </a:r>
            <a:r>
              <a:rPr lang="cs-CZ" altLang="cs-CZ" dirty="0" smtClean="0">
                <a:ea typeface="Verdana" pitchFamily="34" charset="0"/>
                <a:cs typeface="Verdana" pitchFamily="34" charset="0"/>
              </a:rPr>
              <a:t>ochotni se společně zapojit do jeho </a:t>
            </a:r>
            <a:r>
              <a:rPr lang="cs-CZ" altLang="cs-CZ" dirty="0" smtClean="0">
                <a:ea typeface="Verdana" pitchFamily="34" charset="0"/>
                <a:cs typeface="Verdana" pitchFamily="34" charset="0"/>
              </a:rPr>
              <a:t>řešení</a:t>
            </a:r>
          </a:p>
          <a:p>
            <a:pPr>
              <a:buNone/>
            </a:pPr>
            <a:endParaRPr lang="cs-CZ" altLang="cs-CZ" dirty="0" smtClean="0"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altLang="cs-CZ" dirty="0" smtClean="0">
                <a:ea typeface="Verdana" pitchFamily="34" charset="0"/>
                <a:cs typeface="Verdana" pitchFamily="34" charset="0"/>
              </a:rPr>
              <a:t>zahrnuje </a:t>
            </a:r>
            <a:r>
              <a:rPr lang="cs-CZ" altLang="cs-CZ" dirty="0" smtClean="0">
                <a:ea typeface="Verdana" pitchFamily="34" charset="0"/>
                <a:cs typeface="Verdana" pitchFamily="34" charset="0"/>
              </a:rPr>
              <a:t>shrnutí problému, část strategickou,     realizační a operativní </a:t>
            </a:r>
            <a:endParaRPr lang="cs-CZ" altLang="cs-CZ" dirty="0" smtClean="0"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altLang="cs-CZ" dirty="0" smtClean="0"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altLang="cs-CZ" dirty="0" smtClean="0">
                <a:ea typeface="Verdana" pitchFamily="34" charset="0"/>
                <a:cs typeface="Verdana" pitchFamily="34" charset="0"/>
              </a:rPr>
              <a:t>v </a:t>
            </a:r>
            <a:r>
              <a:rPr lang="cs-CZ" altLang="cs-CZ" dirty="0" smtClean="0">
                <a:ea typeface="Verdana" pitchFamily="34" charset="0"/>
                <a:cs typeface="Verdana" pitchFamily="34" charset="0"/>
              </a:rPr>
              <a:t>současné době existuje 7 pilotních dohod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Regionální sektorové dohody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cs-CZ" altLang="cs-CZ" sz="2100" b="1" dirty="0" smtClean="0">
                <a:ea typeface="Verdana" pitchFamily="34" charset="0"/>
                <a:cs typeface="Verdana" pitchFamily="34" charset="0"/>
              </a:rPr>
              <a:t>Cílem </a:t>
            </a:r>
            <a:r>
              <a:rPr lang="cs-CZ" altLang="cs-CZ" sz="2100" b="1" dirty="0" smtClean="0">
                <a:ea typeface="Verdana" pitchFamily="34" charset="0"/>
                <a:cs typeface="Verdana" pitchFamily="34" charset="0"/>
              </a:rPr>
              <a:t>této aktivity </a:t>
            </a:r>
            <a:r>
              <a:rPr lang="cs-CZ" altLang="cs-CZ" sz="2100" dirty="0" smtClean="0">
                <a:ea typeface="Verdana" pitchFamily="34" charset="0"/>
                <a:cs typeface="Verdana" pitchFamily="34" charset="0"/>
              </a:rPr>
              <a:t>je navržení způsobu řešení vytipovaného </a:t>
            </a:r>
            <a:br>
              <a:rPr lang="cs-CZ" altLang="cs-CZ" sz="2100" dirty="0" smtClean="0">
                <a:ea typeface="Verdana" pitchFamily="34" charset="0"/>
                <a:cs typeface="Verdana" pitchFamily="34" charset="0"/>
              </a:rPr>
            </a:br>
            <a:r>
              <a:rPr lang="cs-CZ" altLang="cs-CZ" sz="2100" dirty="0" smtClean="0">
                <a:ea typeface="Verdana" pitchFamily="34" charset="0"/>
                <a:cs typeface="Verdana" pitchFamily="34" charset="0"/>
              </a:rPr>
              <a:t>problému a nalezení efektivního naplnění navržených RSD. Jedná se </a:t>
            </a:r>
            <a:r>
              <a:rPr lang="cs-CZ" altLang="cs-CZ" sz="2100" dirty="0" smtClean="0">
                <a:ea typeface="Verdana" pitchFamily="34" charset="0"/>
                <a:cs typeface="Verdana" pitchFamily="34" charset="0"/>
              </a:rPr>
              <a:t>o </a:t>
            </a:r>
            <a:r>
              <a:rPr lang="cs-CZ" altLang="cs-CZ" sz="2100" dirty="0" smtClean="0">
                <a:ea typeface="Verdana" pitchFamily="34" charset="0"/>
                <a:cs typeface="Verdana" pitchFamily="34" charset="0"/>
              </a:rPr>
              <a:t>problémy, resp. bariéry na regionálním trhu práce, jejichž řešení </a:t>
            </a:r>
            <a:r>
              <a:rPr lang="cs-CZ" altLang="cs-CZ" sz="2100" dirty="0" smtClean="0">
                <a:ea typeface="Verdana" pitchFamily="34" charset="0"/>
                <a:cs typeface="Verdana" pitchFamily="34" charset="0"/>
              </a:rPr>
              <a:t>lze </a:t>
            </a:r>
            <a:r>
              <a:rPr lang="cs-CZ" altLang="cs-CZ" sz="2100" dirty="0" smtClean="0">
                <a:ea typeface="Verdana" pitchFamily="34" charset="0"/>
                <a:cs typeface="Verdana" pitchFamily="34" charset="0"/>
              </a:rPr>
              <a:t>dojednat prostřednictvím sociálního dialogu s příslušnými </a:t>
            </a:r>
            <a:r>
              <a:rPr lang="cs-CZ" altLang="cs-CZ" sz="2100" dirty="0" smtClean="0">
                <a:ea typeface="Verdana" pitchFamily="34" charset="0"/>
                <a:cs typeface="Verdana" pitchFamily="34" charset="0"/>
              </a:rPr>
              <a:t>regionálními aktéry.</a:t>
            </a:r>
          </a:p>
          <a:p>
            <a:pPr>
              <a:buFont typeface="Wingdings" pitchFamily="2" charset="2"/>
              <a:buChar char="Ø"/>
            </a:pPr>
            <a:r>
              <a:rPr lang="cs-CZ" altLang="cs-CZ" sz="2100" b="1" dirty="0" smtClean="0">
                <a:ea typeface="Verdana" pitchFamily="34" charset="0"/>
                <a:cs typeface="Verdana" pitchFamily="34" charset="0"/>
              </a:rPr>
              <a:t>Výstupem </a:t>
            </a:r>
            <a:r>
              <a:rPr lang="cs-CZ" altLang="cs-CZ" sz="2100" b="1" dirty="0" smtClean="0">
                <a:ea typeface="Verdana" pitchFamily="34" charset="0"/>
                <a:cs typeface="Verdana" pitchFamily="34" charset="0"/>
              </a:rPr>
              <a:t>této aktivity</a:t>
            </a:r>
            <a:r>
              <a:rPr lang="cs-CZ" altLang="cs-CZ" sz="2100" dirty="0" smtClean="0">
                <a:ea typeface="Verdana" pitchFamily="34" charset="0"/>
                <a:cs typeface="Verdana" pitchFamily="34" charset="0"/>
              </a:rPr>
              <a:t> budou uzavřené regionální sektorové </a:t>
            </a:r>
            <a:br>
              <a:rPr lang="cs-CZ" altLang="cs-CZ" sz="2100" dirty="0" smtClean="0">
                <a:ea typeface="Verdana" pitchFamily="34" charset="0"/>
                <a:cs typeface="Verdana" pitchFamily="34" charset="0"/>
              </a:rPr>
            </a:br>
            <a:r>
              <a:rPr lang="cs-CZ" altLang="cs-CZ" sz="2100" dirty="0" smtClean="0">
                <a:ea typeface="Verdana" pitchFamily="34" charset="0"/>
                <a:cs typeface="Verdana" pitchFamily="34" charset="0"/>
              </a:rPr>
              <a:t>dohody, ve kterých bude vyjádřena shoda příslušných regionálních </a:t>
            </a:r>
            <a:r>
              <a:rPr lang="cs-CZ" altLang="cs-CZ" sz="2100" dirty="0" smtClean="0">
                <a:ea typeface="Verdana" pitchFamily="34" charset="0"/>
                <a:cs typeface="Verdana" pitchFamily="34" charset="0"/>
              </a:rPr>
              <a:t>aktérů </a:t>
            </a:r>
            <a:r>
              <a:rPr lang="cs-CZ" altLang="cs-CZ" sz="2100" dirty="0" smtClean="0">
                <a:ea typeface="Verdana" pitchFamily="34" charset="0"/>
                <a:cs typeface="Verdana" pitchFamily="34" charset="0"/>
              </a:rPr>
              <a:t>na způsobu řešení vybraných problémů a jejich vůle </a:t>
            </a:r>
            <a:r>
              <a:rPr lang="cs-CZ" altLang="cs-CZ" sz="2100" dirty="0" smtClean="0">
                <a:ea typeface="Verdana" pitchFamily="34" charset="0"/>
                <a:cs typeface="Verdana" pitchFamily="34" charset="0"/>
              </a:rPr>
              <a:t>realizovat </a:t>
            </a:r>
            <a:r>
              <a:rPr lang="cs-CZ" altLang="cs-CZ" sz="2100" dirty="0" smtClean="0">
                <a:ea typeface="Verdana" pitchFamily="34" charset="0"/>
                <a:cs typeface="Verdana" pitchFamily="34" charset="0"/>
              </a:rPr>
              <a:t>v této oblasti konkrétní domluvená </a:t>
            </a:r>
            <a:r>
              <a:rPr lang="cs-CZ" altLang="cs-CZ" sz="2100" dirty="0" smtClean="0">
                <a:ea typeface="Verdana" pitchFamily="34" charset="0"/>
                <a:cs typeface="Verdana" pitchFamily="34" charset="0"/>
              </a:rPr>
              <a:t>opatření.</a:t>
            </a:r>
          </a:p>
          <a:p>
            <a:pPr>
              <a:buFont typeface="Wingdings" pitchFamily="2" charset="2"/>
              <a:buChar char="Ø"/>
            </a:pPr>
            <a:r>
              <a:rPr lang="cs-CZ" altLang="cs-CZ" sz="2100" b="1" dirty="0" smtClean="0">
                <a:ea typeface="Verdana" pitchFamily="34" charset="0"/>
                <a:cs typeface="Verdana" pitchFamily="34" charset="0"/>
              </a:rPr>
              <a:t>RSD </a:t>
            </a:r>
            <a:r>
              <a:rPr lang="cs-CZ" altLang="cs-CZ" sz="2100" b="1" dirty="0" smtClean="0">
                <a:ea typeface="Verdana" pitchFamily="34" charset="0"/>
                <a:cs typeface="Verdana" pitchFamily="34" charset="0"/>
              </a:rPr>
              <a:t>je písemná úmluva o rozdělení rolí a spolupráci </a:t>
            </a:r>
            <a:r>
              <a:rPr lang="cs-CZ" altLang="cs-CZ" sz="2100" dirty="0" smtClean="0">
                <a:ea typeface="Verdana" pitchFamily="34" charset="0"/>
                <a:cs typeface="Verdana" pitchFamily="34" charset="0"/>
              </a:rPr>
              <a:t>mezi </a:t>
            </a:r>
            <a:br>
              <a:rPr lang="cs-CZ" altLang="cs-CZ" sz="2100" dirty="0" smtClean="0">
                <a:ea typeface="Verdana" pitchFamily="34" charset="0"/>
                <a:cs typeface="Verdana" pitchFamily="34" charset="0"/>
              </a:rPr>
            </a:br>
            <a:r>
              <a:rPr lang="cs-CZ" altLang="cs-CZ" sz="2100" dirty="0" smtClean="0">
                <a:ea typeface="Verdana" pitchFamily="34" charset="0"/>
                <a:cs typeface="Verdana" pitchFamily="34" charset="0"/>
              </a:rPr>
              <a:t>klíčovými představiteli zaměstnavatelů, zaměstnanců, vzdělavatelů a </a:t>
            </a:r>
            <a:r>
              <a:rPr lang="cs-CZ" altLang="cs-CZ" sz="2100" dirty="0" smtClean="0">
                <a:ea typeface="Verdana" pitchFamily="34" charset="0"/>
                <a:cs typeface="Verdana" pitchFamily="34" charset="0"/>
              </a:rPr>
              <a:t>zástupců </a:t>
            </a:r>
            <a:r>
              <a:rPr lang="cs-CZ" altLang="cs-CZ" sz="2100" dirty="0" smtClean="0">
                <a:ea typeface="Verdana" pitchFamily="34" charset="0"/>
                <a:cs typeface="Verdana" pitchFamily="34" charset="0"/>
              </a:rPr>
              <a:t>krajské samosprávy a státní správy, kteří mohou společně </a:t>
            </a:r>
            <a:r>
              <a:rPr lang="cs-CZ" altLang="cs-CZ" sz="2100" dirty="0" smtClean="0">
                <a:ea typeface="Verdana" pitchFamily="34" charset="0"/>
                <a:cs typeface="Verdana" pitchFamily="34" charset="0"/>
              </a:rPr>
              <a:t>přispět </a:t>
            </a:r>
            <a:r>
              <a:rPr lang="cs-CZ" altLang="cs-CZ" sz="2100" dirty="0" smtClean="0">
                <a:ea typeface="Verdana" pitchFamily="34" charset="0"/>
                <a:cs typeface="Verdana" pitchFamily="34" charset="0"/>
              </a:rPr>
              <a:t>k řešení disproporcí regionálního trhu práce.</a:t>
            </a:r>
            <a:endParaRPr lang="cs-CZ" sz="2100" dirty="0" smtClean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Jihomoravská </a:t>
            </a:r>
            <a:r>
              <a:rPr lang="cs-CZ" dirty="0" err="1" smtClean="0"/>
              <a:t>rsd</a:t>
            </a:r>
            <a:r>
              <a:rPr lang="cs-CZ" dirty="0" smtClean="0"/>
              <a:t> pro slévárenství a možná 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b="1" u="sng" dirty="0" smtClean="0">
                <a:ea typeface="Verdana" panose="020B0604030504040204" pitchFamily="34" charset="0"/>
                <a:cs typeface="Verdana" panose="020B0604030504040204" pitchFamily="34" charset="0"/>
              </a:rPr>
              <a:t>Napomoci k odstranění problému nedostatku kvalifikovaných pracovníků ve </a:t>
            </a:r>
            <a:r>
              <a:rPr lang="cs-CZ" sz="2000" b="1" u="sng" dirty="0" smtClean="0">
                <a:ea typeface="Verdana" panose="020B0604030504040204" pitchFamily="34" charset="0"/>
                <a:cs typeface="Verdana" panose="020B0604030504040204" pitchFamily="34" charset="0"/>
              </a:rPr>
              <a:t>slévárenství</a:t>
            </a:r>
          </a:p>
          <a:p>
            <a:pPr>
              <a:buNone/>
            </a:pPr>
            <a:endParaRPr lang="cs-CZ" sz="2000" b="1" u="sng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1800" dirty="0" smtClean="0"/>
              <a:t>Podpora </a:t>
            </a:r>
            <a:r>
              <a:rPr lang="cs-CZ" sz="1800" dirty="0" smtClean="0"/>
              <a:t>„technického myšlení“ na všech </a:t>
            </a:r>
            <a:r>
              <a:rPr lang="cs-CZ" sz="1800" dirty="0" smtClean="0"/>
              <a:t>úrovních</a:t>
            </a:r>
          </a:p>
          <a:p>
            <a:pPr>
              <a:buFont typeface="Wingdings" pitchFamily="2" charset="2"/>
              <a:buChar char="Ø"/>
            </a:pPr>
            <a:r>
              <a:rPr lang="cs-CZ" sz="1800" dirty="0" smtClean="0"/>
              <a:t>Propojení </a:t>
            </a:r>
            <a:r>
              <a:rPr lang="cs-CZ" sz="1800" dirty="0" smtClean="0"/>
              <a:t>škol a firem ze stejného </a:t>
            </a:r>
            <a:r>
              <a:rPr lang="cs-CZ" sz="1800" dirty="0" smtClean="0"/>
              <a:t>oboru</a:t>
            </a:r>
          </a:p>
          <a:p>
            <a:pPr>
              <a:buFont typeface="Wingdings" pitchFamily="2" charset="2"/>
              <a:buChar char="Ø"/>
            </a:pPr>
            <a:r>
              <a:rPr lang="cs-CZ" sz="1800" dirty="0" smtClean="0"/>
              <a:t>Monitoring </a:t>
            </a:r>
            <a:r>
              <a:rPr lang="cs-CZ" sz="1800" dirty="0" smtClean="0"/>
              <a:t>a koordinace </a:t>
            </a:r>
            <a:endParaRPr lang="cs-CZ" sz="1800" dirty="0" smtClean="0"/>
          </a:p>
          <a:p>
            <a:pPr>
              <a:buFont typeface="Wingdings" pitchFamily="2" charset="2"/>
              <a:buChar char="Ø"/>
            </a:pPr>
            <a:r>
              <a:rPr lang="cs-CZ" sz="1800" dirty="0" smtClean="0"/>
              <a:t>Popularizace </a:t>
            </a:r>
            <a:r>
              <a:rPr lang="cs-CZ" sz="1800" dirty="0" smtClean="0"/>
              <a:t>nedostatkových </a:t>
            </a:r>
            <a:r>
              <a:rPr lang="cs-CZ" sz="1800" dirty="0" smtClean="0"/>
              <a:t>oborů</a:t>
            </a:r>
          </a:p>
          <a:p>
            <a:pPr>
              <a:buFont typeface="Wingdings" pitchFamily="2" charset="2"/>
              <a:buChar char="Ø"/>
            </a:pPr>
            <a:r>
              <a:rPr lang="cs-CZ" sz="1800" dirty="0" smtClean="0"/>
              <a:t>Podpora </a:t>
            </a:r>
            <a:r>
              <a:rPr lang="cs-CZ" sz="1800" dirty="0" smtClean="0"/>
              <a:t>škol vzdělávajících nedostatkové </a:t>
            </a:r>
            <a:r>
              <a:rPr lang="cs-CZ" sz="1800" dirty="0" smtClean="0"/>
              <a:t>obory</a:t>
            </a:r>
          </a:p>
          <a:p>
            <a:pPr>
              <a:buFont typeface="Wingdings" pitchFamily="2" charset="2"/>
              <a:buChar char="Ø"/>
            </a:pPr>
            <a:r>
              <a:rPr lang="cs-CZ" sz="1800" dirty="0" smtClean="0"/>
              <a:t>Podpora </a:t>
            </a:r>
            <a:r>
              <a:rPr lang="cs-CZ" sz="1800" dirty="0" smtClean="0"/>
              <a:t>dalšího </a:t>
            </a:r>
            <a:r>
              <a:rPr lang="cs-CZ" sz="1800" dirty="0" smtClean="0"/>
              <a:t>vzdělávaní</a:t>
            </a:r>
          </a:p>
          <a:p>
            <a:pPr>
              <a:buFont typeface="Wingdings" pitchFamily="2" charset="2"/>
              <a:buChar char="Ø"/>
            </a:pPr>
            <a:r>
              <a:rPr lang="cs-CZ" sz="1800" dirty="0" smtClean="0"/>
              <a:t> Revize </a:t>
            </a:r>
            <a:r>
              <a:rPr lang="cs-CZ" sz="1800" dirty="0" smtClean="0"/>
              <a:t>profesních kvalifikací dle </a:t>
            </a:r>
            <a:r>
              <a:rPr lang="cs-CZ" sz="1800" dirty="0" smtClean="0"/>
              <a:t>NSK</a:t>
            </a:r>
          </a:p>
          <a:p>
            <a:pPr>
              <a:buFont typeface="Wingdings" pitchFamily="2" charset="2"/>
              <a:buChar char="Ø"/>
            </a:pPr>
            <a:r>
              <a:rPr lang="cs-CZ" sz="1800" dirty="0" smtClean="0"/>
              <a:t> Vytvořit </a:t>
            </a:r>
            <a:r>
              <a:rPr lang="cs-CZ" sz="1800" dirty="0" smtClean="0"/>
              <a:t>síť Autorizovaných osob</a:t>
            </a:r>
            <a:endParaRPr lang="cs-CZ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2286000" y="1484784"/>
            <a:ext cx="6172200" cy="1512168"/>
          </a:xfrm>
        </p:spPr>
        <p:txBody>
          <a:bodyPr/>
          <a:lstStyle/>
          <a:p>
            <a:r>
              <a:rPr lang="cs-CZ" dirty="0" smtClean="0"/>
              <a:t>Děkuji za pozornost!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altLang="cs-CZ" b="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Ilona </a:t>
            </a:r>
            <a:r>
              <a:rPr lang="cs-CZ" altLang="cs-CZ" b="0" dirty="0" err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Šimarová</a:t>
            </a:r>
            <a:r>
              <a:rPr lang="cs-CZ" altLang="cs-CZ" b="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cs-CZ" altLang="cs-CZ" b="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cs-CZ" altLang="cs-CZ" b="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Expert regionálního zastoupení za SP ČR</a:t>
            </a:r>
            <a:br>
              <a:rPr lang="cs-CZ" altLang="cs-CZ" b="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cs-CZ" altLang="cs-CZ" b="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E-mail: </a:t>
            </a:r>
            <a:r>
              <a:rPr lang="cs-CZ" altLang="cs-CZ" b="0" dirty="0" err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isimarova</a:t>
            </a:r>
            <a:r>
              <a:rPr lang="cs-CZ" altLang="cs-CZ" b="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@</a:t>
            </a:r>
            <a:r>
              <a:rPr lang="cs-CZ" altLang="cs-CZ" b="0" dirty="0" err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spcr.cz</a:t>
            </a:r>
            <a:r>
              <a:rPr lang="cs-CZ" altLang="cs-CZ" b="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cs-CZ" altLang="cs-CZ" b="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cs-CZ" altLang="cs-CZ" b="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Tel.: 602 437 119</a:t>
            </a:r>
            <a:endParaRPr lang="cs-CZ" b="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35</TotalTime>
  <Words>301</Words>
  <Application>Microsoft Office PowerPoint</Application>
  <PresentationFormat>Předvádění na obrazovce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Arkýř</vt:lpstr>
      <vt:lpstr>nsk a sektorové dohody jako nástroje pro provázání potřeb zaměstnavatelů a vzdělavatelů </vt:lpstr>
      <vt:lpstr>Národní soustava kvalifikací</vt:lpstr>
      <vt:lpstr>Co nsk nabízí?</vt:lpstr>
      <vt:lpstr>NSK v číslech (stav k 08/2014)</vt:lpstr>
      <vt:lpstr>Snímek 5</vt:lpstr>
      <vt:lpstr>Sektorová dohoda</vt:lpstr>
      <vt:lpstr>Regionální sektorové dohody</vt:lpstr>
      <vt:lpstr>Jihomoravská rsd pro slévárenství a možná opatření</vt:lpstr>
      <vt:lpstr>Děkuji za pozornost!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nsk a sektorové dohody jako nástroje pro provázání potřeb zaměstnavatelů a vzdělavatelů </dc:title>
  <dc:creator>Ilona Šimarová</dc:creator>
  <cp:lastModifiedBy>Ilona Šimarová</cp:lastModifiedBy>
  <cp:revision>13</cp:revision>
  <dcterms:created xsi:type="dcterms:W3CDTF">2014-10-21T17:35:54Z</dcterms:created>
  <dcterms:modified xsi:type="dcterms:W3CDTF">2014-10-21T18:11:28Z</dcterms:modified>
</cp:coreProperties>
</file>