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handoutMasterIdLst>
    <p:handoutMasterId r:id="rId16"/>
  </p:handoutMasterIdLst>
  <p:sldIdLst>
    <p:sldId id="257" r:id="rId5"/>
    <p:sldId id="288" r:id="rId6"/>
    <p:sldId id="301" r:id="rId7"/>
    <p:sldId id="286" r:id="rId8"/>
    <p:sldId id="276" r:id="rId9"/>
    <p:sldId id="296" r:id="rId10"/>
    <p:sldId id="291" r:id="rId11"/>
    <p:sldId id="298" r:id="rId12"/>
    <p:sldId id="299" r:id="rId13"/>
    <p:sldId id="300" r:id="rId14"/>
    <p:sldId id="262" r:id="rId15"/>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0C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p:cViewPr varScale="1">
        <p:scale>
          <a:sx n="112" d="100"/>
          <a:sy n="112" d="100"/>
        </p:scale>
        <p:origin x="810" y="10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648"/>
    </p:cViewPr>
  </p:sorterViewPr>
  <p:notesViewPr>
    <p:cSldViewPr>
      <p:cViewPr varScale="1">
        <p:scale>
          <a:sx n="87" d="100"/>
          <a:sy n="87" d="100"/>
        </p:scale>
        <p:origin x="3042"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93EB40A3-3435-48FA-A425-971DA3CD8874}" type="datetimeFigureOut">
              <a:rPr lang="cs-CZ" smtClean="0"/>
              <a:t>7.11.2014</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FA6EFFB-E210-479F-9C1C-81E50A06EABD}" type="slidenum">
              <a:rPr lang="cs-CZ" smtClean="0"/>
              <a:t>‹#›</a:t>
            </a:fld>
            <a:endParaRPr lang="cs-CZ"/>
          </a:p>
        </p:txBody>
      </p:sp>
    </p:spTree>
    <p:extLst>
      <p:ext uri="{BB962C8B-B14F-4D97-AF65-F5344CB8AC3E}">
        <p14:creationId xmlns:p14="http://schemas.microsoft.com/office/powerpoint/2010/main" val="37185228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1_Vlastní rozložení">
    <p:spTree>
      <p:nvGrpSpPr>
        <p:cNvPr id="1" name=""/>
        <p:cNvGrpSpPr/>
        <p:nvPr/>
      </p:nvGrpSpPr>
      <p:grpSpPr>
        <a:xfrm>
          <a:off x="0" y="0"/>
          <a:ext cx="0" cy="0"/>
          <a:chOff x="0" y="0"/>
          <a:chExt cx="0" cy="0"/>
        </a:xfrm>
      </p:grpSpPr>
      <p:pic>
        <p:nvPicPr>
          <p:cNvPr id="3" name="Obrázek 2" descr="logo csi.jpg"/>
          <p:cNvPicPr>
            <a:picLocks noChangeAspect="1"/>
          </p:cNvPicPr>
          <p:nvPr/>
        </p:nvPicPr>
        <p:blipFill>
          <a:blip r:embed="rId2" cstate="print"/>
          <a:stretch>
            <a:fillRect/>
          </a:stretch>
        </p:blipFill>
        <p:spPr>
          <a:xfrm>
            <a:off x="1619672" y="548680"/>
            <a:ext cx="6179928" cy="1616596"/>
          </a:xfrm>
          <a:prstGeom prst="rect">
            <a:avLst/>
          </a:prstGeom>
        </p:spPr>
      </p:pic>
      <p:pic>
        <p:nvPicPr>
          <p:cNvPr id="4" name="Obrázek 3" descr="lišta.jpg"/>
          <p:cNvPicPr>
            <a:picLocks noChangeAspect="1"/>
          </p:cNvPicPr>
          <p:nvPr/>
        </p:nvPicPr>
        <p:blipFill>
          <a:blip r:embed="rId3" cstate="print"/>
          <a:stretch>
            <a:fillRect/>
          </a:stretch>
        </p:blipFill>
        <p:spPr>
          <a:xfrm>
            <a:off x="323528" y="2684276"/>
            <a:ext cx="8820472" cy="1291297"/>
          </a:xfrm>
          <a:prstGeom prst="rect">
            <a:avLst/>
          </a:prstGeom>
        </p:spPr>
      </p:pic>
      <p:sp>
        <p:nvSpPr>
          <p:cNvPr id="6" name="Zástupný symbol pro text 5"/>
          <p:cNvSpPr>
            <a:spLocks noGrp="1"/>
          </p:cNvSpPr>
          <p:nvPr>
            <p:ph type="body" sz="quarter" idx="10" hasCustomPrompt="1"/>
          </p:nvPr>
        </p:nvSpPr>
        <p:spPr>
          <a:xfrm>
            <a:off x="1619250" y="2924175"/>
            <a:ext cx="7129463" cy="865188"/>
          </a:xfrm>
          <a:prstGeom prst="rect">
            <a:avLst/>
          </a:prstGeom>
        </p:spPr>
        <p:txBody>
          <a:bodyPr/>
          <a:lstStyle>
            <a:lvl1pPr>
              <a:buNone/>
              <a:defRPr sz="5400" b="1" i="0" baseline="0">
                <a:solidFill>
                  <a:schemeClr val="bg1"/>
                </a:solidFill>
              </a:defRPr>
            </a:lvl1pPr>
          </a:lstStyle>
          <a:p>
            <a:pPr lvl="0"/>
            <a:r>
              <a:rPr lang="cs-CZ" dirty="0" smtClean="0"/>
              <a:t>Název prezentace</a:t>
            </a:r>
            <a:endParaRPr lang="cs-CZ" dirty="0"/>
          </a:p>
        </p:txBody>
      </p:sp>
      <p:sp>
        <p:nvSpPr>
          <p:cNvPr id="8" name="Zástupný symbol pro text 7"/>
          <p:cNvSpPr>
            <a:spLocks noGrp="1"/>
          </p:cNvSpPr>
          <p:nvPr>
            <p:ph type="body" sz="quarter" idx="11" hasCustomPrompt="1"/>
          </p:nvPr>
        </p:nvSpPr>
        <p:spPr>
          <a:xfrm>
            <a:off x="1619250" y="4508500"/>
            <a:ext cx="7129463" cy="576684"/>
          </a:xfrm>
          <a:prstGeom prst="rect">
            <a:avLst/>
          </a:prstGeom>
        </p:spPr>
        <p:txBody>
          <a:bodyPr/>
          <a:lstStyle>
            <a:lvl1pPr>
              <a:buNone/>
              <a:defRPr sz="2800" b="1" i="0" baseline="0"/>
            </a:lvl1pPr>
            <a:lvl5pPr>
              <a:buNone/>
              <a:defRPr/>
            </a:lvl5pPr>
          </a:lstStyle>
          <a:p>
            <a:pPr lvl="0"/>
            <a:r>
              <a:rPr lang="cs-CZ" dirty="0" smtClean="0"/>
              <a:t>Titul, jméno, příjmení</a:t>
            </a:r>
            <a:endParaRPr lang="cs-CZ" dirty="0"/>
          </a:p>
        </p:txBody>
      </p:sp>
      <p:sp>
        <p:nvSpPr>
          <p:cNvPr id="9" name="Zástupný symbol pro text 7"/>
          <p:cNvSpPr>
            <a:spLocks noGrp="1"/>
          </p:cNvSpPr>
          <p:nvPr>
            <p:ph type="body" sz="quarter" idx="12" hasCustomPrompt="1"/>
          </p:nvPr>
        </p:nvSpPr>
        <p:spPr>
          <a:xfrm>
            <a:off x="1619672" y="4941168"/>
            <a:ext cx="7129463" cy="576684"/>
          </a:xfrm>
          <a:prstGeom prst="rect">
            <a:avLst/>
          </a:prstGeom>
        </p:spPr>
        <p:txBody>
          <a:bodyPr/>
          <a:lstStyle>
            <a:lvl1pPr>
              <a:buNone/>
              <a:defRPr sz="1800" b="0" i="0" baseline="0"/>
            </a:lvl1pPr>
            <a:lvl5pPr>
              <a:buNone/>
              <a:defRPr/>
            </a:lvl5pPr>
          </a:lstStyle>
          <a:p>
            <a:pPr lvl="0"/>
            <a:r>
              <a:rPr lang="cs-CZ" dirty="0" smtClean="0"/>
              <a:t>Funkce</a:t>
            </a:r>
            <a:endParaRPr lang="cs-CZ" dirty="0"/>
          </a:p>
        </p:txBody>
      </p:sp>
      <p:sp>
        <p:nvSpPr>
          <p:cNvPr id="12" name="Zástupný symbol pro text 11"/>
          <p:cNvSpPr>
            <a:spLocks noGrp="1"/>
          </p:cNvSpPr>
          <p:nvPr>
            <p:ph type="body" sz="quarter" idx="13" hasCustomPrompt="1"/>
          </p:nvPr>
        </p:nvSpPr>
        <p:spPr>
          <a:xfrm>
            <a:off x="1619250" y="5876925"/>
            <a:ext cx="7129463" cy="720725"/>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Tx/>
              <a:buNone/>
              <a:tabLst/>
              <a:defRPr sz="2000" b="1" i="0" baseline="0"/>
            </a:lvl1pPr>
          </a:lstStyle>
          <a:p>
            <a:pPr lvl="0"/>
            <a:r>
              <a:rPr lang="cs-CZ" dirty="0" smtClean="0"/>
              <a:t>Místo, datum konání, případně další informace</a:t>
            </a:r>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11" name="Zástupný symbol pro text 10"/>
          <p:cNvSpPr>
            <a:spLocks noGrp="1"/>
          </p:cNvSpPr>
          <p:nvPr>
            <p:ph type="body" sz="quarter" idx="10" hasCustomPrompt="1"/>
          </p:nvPr>
        </p:nvSpPr>
        <p:spPr>
          <a:xfrm>
            <a:off x="467544" y="2060575"/>
            <a:ext cx="8208144" cy="4321175"/>
          </a:xfrm>
          <a:prstGeom prst="rect">
            <a:avLst/>
          </a:prstGeom>
        </p:spPr>
        <p:txBody>
          <a:bodyPr/>
          <a:lstStyle>
            <a:lvl1pPr>
              <a:buClr>
                <a:schemeClr val="tx2"/>
              </a:buClr>
              <a:buFontTx/>
              <a:buBlip>
                <a:blip r:embed="rId2"/>
              </a:buBlip>
              <a:defRPr baseline="0"/>
            </a:lvl1pPr>
          </a:lstStyle>
          <a:p>
            <a:pPr lvl="0"/>
            <a:r>
              <a:rPr lang="cs-CZ" dirty="0" smtClean="0"/>
              <a:t> odrážky</a:t>
            </a:r>
          </a:p>
          <a:p>
            <a:pPr lvl="0"/>
            <a:endParaRPr lang="cs-CZ" dirty="0" smtClean="0"/>
          </a:p>
        </p:txBody>
      </p:sp>
      <p:sp>
        <p:nvSpPr>
          <p:cNvPr id="10" name="Zástupný symbol pro text 9"/>
          <p:cNvSpPr>
            <a:spLocks noGrp="1"/>
          </p:cNvSpPr>
          <p:nvPr>
            <p:ph type="body" sz="quarter" idx="12" hasCustomPrompt="1"/>
          </p:nvPr>
        </p:nvSpPr>
        <p:spPr>
          <a:xfrm>
            <a:off x="467544" y="981075"/>
            <a:ext cx="8208144" cy="863600"/>
          </a:xfrm>
          <a:prstGeom prst="rect">
            <a:avLst/>
          </a:prstGeom>
        </p:spPr>
        <p:txBody>
          <a:bodyPr/>
          <a:lstStyle>
            <a:lvl1pPr algn="ctr">
              <a:buNone/>
              <a:defRPr sz="4800" b="1" i="0" baseline="0">
                <a:solidFill>
                  <a:srgbClr val="C00000"/>
                </a:solidFill>
              </a:defRPr>
            </a:lvl1pPr>
          </a:lstStyle>
          <a:p>
            <a:pPr lvl="0"/>
            <a:r>
              <a:rPr lang="cs-CZ" dirty="0" smtClean="0"/>
              <a:t>Nadpis</a:t>
            </a:r>
            <a:endParaRPr lang="cs-CZ" dirty="0"/>
          </a:p>
        </p:txBody>
      </p:sp>
      <p:sp>
        <p:nvSpPr>
          <p:cNvPr id="12" name="Zástupný symbol pro text 6"/>
          <p:cNvSpPr>
            <a:spLocks noGrp="1"/>
          </p:cNvSpPr>
          <p:nvPr>
            <p:ph type="body" sz="quarter" idx="11" hasCustomPrompt="1"/>
          </p:nvPr>
        </p:nvSpPr>
        <p:spPr>
          <a:xfrm>
            <a:off x="2339975" y="260350"/>
            <a:ext cx="5400675" cy="288925"/>
          </a:xfrm>
          <a:prstGeom prst="rect">
            <a:avLst/>
          </a:prstGeom>
        </p:spPr>
        <p:txBody>
          <a:bodyPr/>
          <a:lstStyle>
            <a:lvl1pPr>
              <a:buNone/>
              <a:defRPr sz="1800" b="1" i="0" baseline="0">
                <a:solidFill>
                  <a:schemeClr val="bg1"/>
                </a:solidFill>
              </a:defRPr>
            </a:lvl1pPr>
          </a:lstStyle>
          <a:p>
            <a:pPr lvl="0"/>
            <a:r>
              <a:rPr lang="cs-CZ" dirty="0" smtClean="0"/>
              <a:t>Název prezentace</a:t>
            </a:r>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
        <p:nvSpPr>
          <p:cNvPr id="6" name="Zástupný symbol pro text 10"/>
          <p:cNvSpPr>
            <a:spLocks noGrp="1"/>
          </p:cNvSpPr>
          <p:nvPr>
            <p:ph type="body" sz="quarter" idx="13" hasCustomPrompt="1"/>
          </p:nvPr>
        </p:nvSpPr>
        <p:spPr>
          <a:xfrm>
            <a:off x="467544" y="2060575"/>
            <a:ext cx="8208144" cy="4321175"/>
          </a:xfrm>
          <a:prstGeom prst="rect">
            <a:avLst/>
          </a:prstGeom>
        </p:spPr>
        <p:txBody>
          <a:bodyPr/>
          <a:lstStyle>
            <a:lvl1pPr marL="180000" indent="0">
              <a:buClr>
                <a:schemeClr val="tx2"/>
              </a:buClr>
              <a:buFontTx/>
              <a:buNone/>
              <a:defRPr sz="3000" b="1" i="0" baseline="0"/>
            </a:lvl1pPr>
          </a:lstStyle>
          <a:p>
            <a:pPr lvl="0"/>
            <a:r>
              <a:rPr lang="cs-CZ" dirty="0" smtClean="0"/>
              <a:t>Textové pole</a:t>
            </a:r>
          </a:p>
        </p:txBody>
      </p:sp>
      <p:sp>
        <p:nvSpPr>
          <p:cNvPr id="5" name="Zástupný symbol pro text 9"/>
          <p:cNvSpPr>
            <a:spLocks noGrp="1"/>
          </p:cNvSpPr>
          <p:nvPr>
            <p:ph type="body" sz="quarter" idx="12" hasCustomPrompt="1"/>
          </p:nvPr>
        </p:nvSpPr>
        <p:spPr>
          <a:xfrm>
            <a:off x="467544" y="981075"/>
            <a:ext cx="8208144" cy="863600"/>
          </a:xfrm>
          <a:prstGeom prst="rect">
            <a:avLst/>
          </a:prstGeom>
        </p:spPr>
        <p:txBody>
          <a:bodyPr/>
          <a:lstStyle>
            <a:lvl1pPr algn="ctr">
              <a:buNone/>
              <a:defRPr sz="4800" b="1" i="0" baseline="0">
                <a:solidFill>
                  <a:srgbClr val="C00000"/>
                </a:solidFill>
              </a:defRPr>
            </a:lvl1pPr>
          </a:lstStyle>
          <a:p>
            <a:pPr lvl="0"/>
            <a:r>
              <a:rPr lang="cs-CZ" dirty="0" smtClean="0"/>
              <a:t>Nadpis</a:t>
            </a:r>
            <a:endParaRPr lang="cs-CZ" dirty="0"/>
          </a:p>
        </p:txBody>
      </p:sp>
      <p:sp>
        <p:nvSpPr>
          <p:cNvPr id="7" name="Zástupný symbol pro text 6"/>
          <p:cNvSpPr>
            <a:spLocks noGrp="1"/>
          </p:cNvSpPr>
          <p:nvPr>
            <p:ph type="body" sz="quarter" idx="11" hasCustomPrompt="1"/>
          </p:nvPr>
        </p:nvSpPr>
        <p:spPr>
          <a:xfrm>
            <a:off x="2339975" y="260350"/>
            <a:ext cx="5400675" cy="288925"/>
          </a:xfrm>
          <a:prstGeom prst="rect">
            <a:avLst/>
          </a:prstGeom>
        </p:spPr>
        <p:txBody>
          <a:bodyPr/>
          <a:lstStyle>
            <a:lvl1pPr>
              <a:buNone/>
              <a:defRPr sz="1800" b="1" i="0" baseline="0">
                <a:solidFill>
                  <a:schemeClr val="bg1"/>
                </a:solidFill>
              </a:defRPr>
            </a:lvl1pPr>
          </a:lstStyle>
          <a:p>
            <a:pPr lvl="0"/>
            <a:r>
              <a:rPr lang="cs-CZ" dirty="0" smtClean="0"/>
              <a:t>Název prezentace</a:t>
            </a:r>
            <a:endParaRPr lang="cs-CZ"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Vlastní rozložení">
    <p:spTree>
      <p:nvGrpSpPr>
        <p:cNvPr id="1" name=""/>
        <p:cNvGrpSpPr/>
        <p:nvPr/>
      </p:nvGrpSpPr>
      <p:grpSpPr>
        <a:xfrm>
          <a:off x="0" y="0"/>
          <a:ext cx="0" cy="0"/>
          <a:chOff x="0" y="0"/>
          <a:chExt cx="0" cy="0"/>
        </a:xfrm>
      </p:grpSpPr>
      <p:sp>
        <p:nvSpPr>
          <p:cNvPr id="3" name="Zástupný symbol pro text 10"/>
          <p:cNvSpPr>
            <a:spLocks noGrp="1"/>
          </p:cNvSpPr>
          <p:nvPr>
            <p:ph type="body" sz="quarter" idx="10" hasCustomPrompt="1"/>
          </p:nvPr>
        </p:nvSpPr>
        <p:spPr>
          <a:xfrm>
            <a:off x="467544" y="3429000"/>
            <a:ext cx="8208144" cy="2952750"/>
          </a:xfrm>
          <a:prstGeom prst="rect">
            <a:avLst/>
          </a:prstGeom>
        </p:spPr>
        <p:txBody>
          <a:bodyPr/>
          <a:lstStyle>
            <a:lvl1pPr>
              <a:buClr>
                <a:schemeClr val="tx2"/>
              </a:buClr>
              <a:buFontTx/>
              <a:buBlip>
                <a:blip r:embed="rId2"/>
              </a:buBlip>
              <a:defRPr baseline="0"/>
            </a:lvl1pPr>
          </a:lstStyle>
          <a:p>
            <a:pPr lvl="0"/>
            <a:r>
              <a:rPr lang="cs-CZ" dirty="0" smtClean="0"/>
              <a:t> odrážky</a:t>
            </a:r>
          </a:p>
          <a:p>
            <a:pPr lvl="0"/>
            <a:endParaRPr lang="cs-CZ" dirty="0" smtClean="0"/>
          </a:p>
        </p:txBody>
      </p:sp>
      <p:sp>
        <p:nvSpPr>
          <p:cNvPr id="4" name="Zástupný symbol pro text 10"/>
          <p:cNvSpPr>
            <a:spLocks noGrp="1"/>
          </p:cNvSpPr>
          <p:nvPr>
            <p:ph type="body" sz="quarter" idx="13" hasCustomPrompt="1"/>
          </p:nvPr>
        </p:nvSpPr>
        <p:spPr>
          <a:xfrm>
            <a:off x="467544" y="2060575"/>
            <a:ext cx="8208144" cy="1368425"/>
          </a:xfrm>
          <a:prstGeom prst="rect">
            <a:avLst/>
          </a:prstGeom>
        </p:spPr>
        <p:txBody>
          <a:bodyPr wrap="square"/>
          <a:lstStyle>
            <a:lvl1pPr marL="180000" indent="0">
              <a:buClr>
                <a:schemeClr val="tx2"/>
              </a:buClr>
              <a:buFontTx/>
              <a:buNone/>
              <a:defRPr sz="3000" b="1" i="0" baseline="0"/>
            </a:lvl1pPr>
          </a:lstStyle>
          <a:p>
            <a:pPr lvl="0"/>
            <a:r>
              <a:rPr lang="cs-CZ" dirty="0" smtClean="0"/>
              <a:t>Textové pole</a:t>
            </a:r>
          </a:p>
        </p:txBody>
      </p:sp>
      <p:sp>
        <p:nvSpPr>
          <p:cNvPr id="7" name="Zástupný symbol pro text 9"/>
          <p:cNvSpPr>
            <a:spLocks noGrp="1"/>
          </p:cNvSpPr>
          <p:nvPr>
            <p:ph type="body" sz="quarter" idx="12" hasCustomPrompt="1"/>
          </p:nvPr>
        </p:nvSpPr>
        <p:spPr>
          <a:xfrm>
            <a:off x="467544" y="981075"/>
            <a:ext cx="8208144" cy="863600"/>
          </a:xfrm>
          <a:prstGeom prst="rect">
            <a:avLst/>
          </a:prstGeom>
        </p:spPr>
        <p:txBody>
          <a:bodyPr/>
          <a:lstStyle>
            <a:lvl1pPr algn="ctr">
              <a:buNone/>
              <a:defRPr sz="4800" b="1" i="0" baseline="0">
                <a:solidFill>
                  <a:srgbClr val="C00000"/>
                </a:solidFill>
              </a:defRPr>
            </a:lvl1pPr>
          </a:lstStyle>
          <a:p>
            <a:pPr lvl="0"/>
            <a:r>
              <a:rPr lang="cs-CZ" dirty="0" smtClean="0"/>
              <a:t>Nadpis</a:t>
            </a:r>
            <a:endParaRPr lang="cs-CZ" dirty="0"/>
          </a:p>
        </p:txBody>
      </p:sp>
      <p:sp>
        <p:nvSpPr>
          <p:cNvPr id="8" name="Zástupný symbol pro text 6"/>
          <p:cNvSpPr>
            <a:spLocks noGrp="1"/>
          </p:cNvSpPr>
          <p:nvPr>
            <p:ph type="body" sz="quarter" idx="11" hasCustomPrompt="1"/>
          </p:nvPr>
        </p:nvSpPr>
        <p:spPr>
          <a:xfrm>
            <a:off x="2339975" y="260350"/>
            <a:ext cx="5400675" cy="288925"/>
          </a:xfrm>
          <a:prstGeom prst="rect">
            <a:avLst/>
          </a:prstGeom>
        </p:spPr>
        <p:txBody>
          <a:bodyPr/>
          <a:lstStyle>
            <a:lvl1pPr>
              <a:buNone/>
              <a:defRPr sz="1800" b="1" i="0" baseline="0">
                <a:solidFill>
                  <a:schemeClr val="bg1"/>
                </a:solidFill>
              </a:defRPr>
            </a:lvl1pPr>
          </a:lstStyle>
          <a:p>
            <a:pPr lvl="0"/>
            <a:r>
              <a:rPr lang="cs-CZ" dirty="0" smtClean="0"/>
              <a:t>Název prezentace</a:t>
            </a:r>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2_Vlastní rozložení">
    <p:spTree>
      <p:nvGrpSpPr>
        <p:cNvPr id="1" name=""/>
        <p:cNvGrpSpPr/>
        <p:nvPr/>
      </p:nvGrpSpPr>
      <p:grpSpPr>
        <a:xfrm>
          <a:off x="0" y="0"/>
          <a:ext cx="0" cy="0"/>
          <a:chOff x="0" y="0"/>
          <a:chExt cx="0" cy="0"/>
        </a:xfrm>
      </p:grpSpPr>
      <p:pic>
        <p:nvPicPr>
          <p:cNvPr id="3" name="Obrázek 2" descr="logo csi.jpg"/>
          <p:cNvPicPr>
            <a:picLocks noChangeAspect="1"/>
          </p:cNvPicPr>
          <p:nvPr/>
        </p:nvPicPr>
        <p:blipFill>
          <a:blip r:embed="rId2" cstate="print"/>
          <a:stretch>
            <a:fillRect/>
          </a:stretch>
        </p:blipFill>
        <p:spPr>
          <a:xfrm>
            <a:off x="1331640" y="764704"/>
            <a:ext cx="4464496" cy="1167859"/>
          </a:xfrm>
          <a:prstGeom prst="rect">
            <a:avLst/>
          </a:prstGeom>
        </p:spPr>
      </p:pic>
      <p:pic>
        <p:nvPicPr>
          <p:cNvPr id="4" name="Obrázek 3" descr="logo 3.jpg"/>
          <p:cNvPicPr>
            <a:picLocks noChangeAspect="1"/>
          </p:cNvPicPr>
          <p:nvPr/>
        </p:nvPicPr>
        <p:blipFill>
          <a:blip r:embed="rId3" cstate="print"/>
          <a:stretch>
            <a:fillRect/>
          </a:stretch>
        </p:blipFill>
        <p:spPr>
          <a:xfrm>
            <a:off x="0" y="2564904"/>
            <a:ext cx="8892480" cy="1269260"/>
          </a:xfrm>
          <a:prstGeom prst="rect">
            <a:avLst/>
          </a:prstGeom>
        </p:spPr>
      </p:pic>
      <p:sp>
        <p:nvSpPr>
          <p:cNvPr id="7" name="Zástupný symbol pro text 7"/>
          <p:cNvSpPr>
            <a:spLocks noGrp="1"/>
          </p:cNvSpPr>
          <p:nvPr>
            <p:ph type="body" sz="quarter" idx="11" hasCustomPrompt="1"/>
          </p:nvPr>
        </p:nvSpPr>
        <p:spPr>
          <a:xfrm>
            <a:off x="1259632" y="4149080"/>
            <a:ext cx="7129463" cy="576684"/>
          </a:xfrm>
          <a:prstGeom prst="rect">
            <a:avLst/>
          </a:prstGeom>
        </p:spPr>
        <p:txBody>
          <a:bodyPr/>
          <a:lstStyle>
            <a:lvl1pPr>
              <a:buNone/>
              <a:defRPr sz="2800" b="1" i="0" baseline="0"/>
            </a:lvl1pPr>
            <a:lvl5pPr>
              <a:buNone/>
              <a:defRPr/>
            </a:lvl5pPr>
          </a:lstStyle>
          <a:p>
            <a:pPr lvl="0"/>
            <a:r>
              <a:rPr lang="cs-CZ" dirty="0" smtClean="0"/>
              <a:t>Titul, jméno, příjmení</a:t>
            </a:r>
            <a:endParaRPr lang="cs-CZ" dirty="0"/>
          </a:p>
        </p:txBody>
      </p:sp>
      <p:sp>
        <p:nvSpPr>
          <p:cNvPr id="8" name="Zástupný symbol pro text 7"/>
          <p:cNvSpPr>
            <a:spLocks noGrp="1"/>
          </p:cNvSpPr>
          <p:nvPr>
            <p:ph type="body" sz="quarter" idx="12" hasCustomPrompt="1"/>
          </p:nvPr>
        </p:nvSpPr>
        <p:spPr>
          <a:xfrm>
            <a:off x="1260054" y="4581748"/>
            <a:ext cx="7129463" cy="576684"/>
          </a:xfrm>
          <a:prstGeom prst="rect">
            <a:avLst/>
          </a:prstGeom>
        </p:spPr>
        <p:txBody>
          <a:bodyPr/>
          <a:lstStyle>
            <a:lvl1pPr>
              <a:buNone/>
              <a:defRPr sz="1800" b="0" i="0" baseline="0"/>
            </a:lvl1pPr>
            <a:lvl5pPr>
              <a:buNone/>
              <a:defRPr/>
            </a:lvl5pPr>
          </a:lstStyle>
          <a:p>
            <a:pPr lvl="0"/>
            <a:r>
              <a:rPr lang="cs-CZ" dirty="0" smtClean="0"/>
              <a:t>Funkce</a:t>
            </a:r>
            <a:endParaRPr lang="cs-CZ" dirty="0"/>
          </a:p>
        </p:txBody>
      </p:sp>
      <p:sp>
        <p:nvSpPr>
          <p:cNvPr id="27" name="TextovéPole 26"/>
          <p:cNvSpPr txBox="1"/>
          <p:nvPr userDrawn="1"/>
        </p:nvSpPr>
        <p:spPr>
          <a:xfrm>
            <a:off x="1259632" y="2768647"/>
            <a:ext cx="6264696" cy="861774"/>
          </a:xfrm>
          <a:prstGeom prst="rect">
            <a:avLst/>
          </a:prstGeom>
          <a:noFill/>
        </p:spPr>
        <p:txBody>
          <a:bodyPr wrap="square" rtlCol="0">
            <a:spAutoFit/>
          </a:bodyPr>
          <a:lstStyle/>
          <a:p>
            <a:r>
              <a:rPr lang="cs-CZ" sz="5000" b="1" dirty="0" smtClean="0">
                <a:solidFill>
                  <a:schemeClr val="bg1"/>
                </a:solidFill>
              </a:rPr>
              <a:t>Děkuji za pozornost</a:t>
            </a:r>
            <a:endParaRPr lang="cs-CZ" sz="5000" b="1" dirty="0">
              <a:solidFill>
                <a:schemeClr val="bg1"/>
              </a:solidFill>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Obrázek 6" descr="lišta malá.jpg"/>
          <p:cNvPicPr>
            <a:picLocks noChangeAspect="1"/>
          </p:cNvPicPr>
          <p:nvPr/>
        </p:nvPicPr>
        <p:blipFill>
          <a:blip r:embed="rId7" cstate="print"/>
          <a:stretch>
            <a:fillRect/>
          </a:stretch>
        </p:blipFill>
        <p:spPr>
          <a:xfrm>
            <a:off x="179512" y="188640"/>
            <a:ext cx="8964488" cy="432804"/>
          </a:xfrm>
          <a:prstGeom prst="rect">
            <a:avLst/>
          </a:prstGeom>
        </p:spPr>
      </p:pic>
      <p:sp>
        <p:nvSpPr>
          <p:cNvPr id="9" name="Zástupný symbol pro nadpis 8"/>
          <p:cNvSpPr>
            <a:spLocks noGrp="1"/>
          </p:cNvSpPr>
          <p:nvPr>
            <p:ph type="title"/>
          </p:nvPr>
        </p:nvSpPr>
        <p:spPr>
          <a:xfrm>
            <a:off x="2267744" y="260648"/>
            <a:ext cx="8229600" cy="350912"/>
          </a:xfrm>
          <a:prstGeom prst="rect">
            <a:avLst/>
          </a:prstGeom>
        </p:spPr>
        <p:txBody>
          <a:bodyPr vert="horz" lIns="91440" tIns="45720" rIns="91440" bIns="45720" rtlCol="0" anchor="ctr">
            <a:normAutofit/>
          </a:bodyPr>
          <a:lstStyle/>
          <a:p>
            <a:r>
              <a:rPr lang="cs-CZ" dirty="0" smtClean="0"/>
              <a:t>Název prezentace</a:t>
            </a:r>
            <a:endParaRPr lang="cs-CZ"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6" r:id="rId4"/>
    <p:sldLayoutId id="2147483665" r:id="rId5"/>
  </p:sldLayoutIdLst>
  <p:txStyles>
    <p:titleStyle>
      <a:lvl1pPr algn="l" defTabSz="914400" rtl="0" eaLnBrk="1" latinLnBrk="0" hangingPunct="1">
        <a:spcBef>
          <a:spcPct val="0"/>
        </a:spcBef>
        <a:buNone/>
        <a:defRPr sz="1800" b="1" i="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sz="32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ortal.niqes.cz/" TargetMode="External"/><Relationship Id="rId2" Type="http://schemas.openxmlformats.org/officeDocument/2006/relationships/hyperlink" Target="https://iepis.csicr.cz/app/Account/Login.aspx?ReturnUrl=/app" TargetMode="External"/><Relationship Id="rId1" Type="http://schemas.openxmlformats.org/officeDocument/2006/relationships/slideLayout" Target="../slideLayouts/slideLayout2.xml"/><Relationship Id="rId6" Type="http://schemas.openxmlformats.org/officeDocument/2006/relationships/hyperlink" Target="https://epis.niqes.cz/helpdesk" TargetMode="External"/><Relationship Id="rId5" Type="http://schemas.openxmlformats.org/officeDocument/2006/relationships/hyperlink" Target="https://epis.niqes.cz/portal" TargetMode="External"/><Relationship Id="rId4" Type="http://schemas.openxmlformats.org/officeDocument/2006/relationships/hyperlink" Target="https://svp.csicr.cz/app/Account/Login.aspx?ReturnUrl=%2fap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0"/>
          </p:nvPr>
        </p:nvSpPr>
        <p:spPr/>
        <p:txBody>
          <a:bodyPr>
            <a:normAutofit fontScale="55000" lnSpcReduction="20000"/>
          </a:bodyPr>
          <a:lstStyle/>
          <a:p>
            <a:pPr algn="ctr"/>
            <a:r>
              <a:rPr lang="cs-CZ" dirty="0" smtClean="0"/>
              <a:t> </a:t>
            </a:r>
            <a:r>
              <a:rPr lang="cs-CZ" dirty="0"/>
              <a:t>Hodnocení středních škol Českou školní </a:t>
            </a:r>
            <a:r>
              <a:rPr lang="cs-CZ" dirty="0" smtClean="0"/>
              <a:t>inspekcí </a:t>
            </a:r>
            <a:endParaRPr lang="cs-CZ" dirty="0"/>
          </a:p>
          <a:p>
            <a:endParaRPr lang="cs-CZ" dirty="0"/>
          </a:p>
        </p:txBody>
      </p:sp>
      <p:sp>
        <p:nvSpPr>
          <p:cNvPr id="3" name="Zástupný symbol pro text 2"/>
          <p:cNvSpPr>
            <a:spLocks noGrp="1"/>
          </p:cNvSpPr>
          <p:nvPr>
            <p:ph type="body" sz="quarter" idx="11"/>
          </p:nvPr>
        </p:nvSpPr>
        <p:spPr>
          <a:xfrm>
            <a:off x="1619250" y="4364484"/>
            <a:ext cx="7129463" cy="576684"/>
          </a:xfrm>
        </p:spPr>
        <p:txBody>
          <a:bodyPr/>
          <a:lstStyle/>
          <a:p>
            <a:pPr algn="ctr"/>
            <a:r>
              <a:rPr lang="cs-CZ" dirty="0" smtClean="0"/>
              <a:t>PhDr. Irena Borkovcová, MBA</a:t>
            </a:r>
            <a:endParaRPr lang="cs-CZ" dirty="0"/>
          </a:p>
        </p:txBody>
      </p:sp>
      <p:sp>
        <p:nvSpPr>
          <p:cNvPr id="4" name="Zástupný symbol pro text 3"/>
          <p:cNvSpPr>
            <a:spLocks noGrp="1"/>
          </p:cNvSpPr>
          <p:nvPr>
            <p:ph type="body" sz="quarter" idx="12"/>
          </p:nvPr>
        </p:nvSpPr>
        <p:spPr/>
        <p:txBody>
          <a:bodyPr/>
          <a:lstStyle/>
          <a:p>
            <a:pPr algn="ctr"/>
            <a:r>
              <a:rPr lang="cs-CZ" dirty="0" smtClean="0"/>
              <a:t>ředitelka Jihomoravského inspektorátu ČŠI</a:t>
            </a:r>
            <a:endParaRPr lang="cs-CZ" dirty="0"/>
          </a:p>
        </p:txBody>
      </p:sp>
      <p:sp>
        <p:nvSpPr>
          <p:cNvPr id="5" name="Zástupný symbol pro text 4"/>
          <p:cNvSpPr>
            <a:spLocks noGrp="1"/>
          </p:cNvSpPr>
          <p:nvPr>
            <p:ph type="body" sz="quarter" idx="13"/>
          </p:nvPr>
        </p:nvSpPr>
        <p:spPr/>
        <p:txBody>
          <a:bodyPr/>
          <a:lstStyle/>
          <a:p>
            <a:pPr algn="ctr"/>
            <a:r>
              <a:rPr lang="cs-CZ" dirty="0" smtClean="0"/>
              <a:t>Brno, 10</a:t>
            </a:r>
            <a:r>
              <a:rPr lang="cs-CZ" dirty="0" smtClean="0"/>
              <a:t>. listopadu 2014</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0"/>
          </p:nvPr>
        </p:nvSpPr>
        <p:spPr>
          <a:xfrm>
            <a:off x="467544" y="1700808"/>
            <a:ext cx="8208144" cy="5040559"/>
          </a:xfrm>
        </p:spPr>
        <p:txBody>
          <a:bodyPr/>
          <a:lstStyle/>
          <a:p>
            <a:pPr marL="0" indent="0" algn="just">
              <a:buNone/>
            </a:pPr>
            <a:r>
              <a:rPr lang="cs-CZ" sz="1400" b="1" dirty="0" err="1">
                <a:hlinkClick r:id="rId2"/>
              </a:rPr>
              <a:t>iEPIS</a:t>
            </a:r>
            <a:r>
              <a:rPr lang="cs-CZ" sz="1400" b="1" dirty="0">
                <a:hlinkClick r:id="rId2"/>
              </a:rPr>
              <a:t> DATA – modul pro elektronický sběr dat </a:t>
            </a:r>
            <a:r>
              <a:rPr lang="cs-CZ" sz="1400" dirty="0"/>
              <a:t>je hlavním informačním systémem ČŠI pro sběr a vyhodnocení dat nejen z inspekční a kontrolní činnosti. Pomocí tohoto systému budou realizována také inspekční elektronická zjišťování a další agendy</a:t>
            </a:r>
            <a:r>
              <a:rPr lang="cs-CZ" sz="1400" dirty="0" smtClean="0"/>
              <a:t>.</a:t>
            </a:r>
          </a:p>
          <a:p>
            <a:pPr marL="0" indent="0" algn="just">
              <a:buNone/>
            </a:pPr>
            <a:endParaRPr lang="cs-CZ" sz="1400" dirty="0"/>
          </a:p>
          <a:p>
            <a:pPr marL="0" indent="0" algn="just">
              <a:buNone/>
            </a:pPr>
            <a:r>
              <a:rPr lang="cs-CZ" sz="1400" b="1" dirty="0" err="1" smtClean="0">
                <a:hlinkClick r:id="rId3"/>
              </a:rPr>
              <a:t>iSET</a:t>
            </a:r>
            <a:r>
              <a:rPr lang="cs-CZ" sz="1400" b="1" dirty="0" smtClean="0">
                <a:hlinkClick r:id="rId3"/>
              </a:rPr>
              <a:t> </a:t>
            </a:r>
            <a:r>
              <a:rPr lang="cs-CZ" sz="1400" b="1" dirty="0">
                <a:hlinkClick r:id="rId3"/>
              </a:rPr>
              <a:t>– modul pro školní a domácí testování</a:t>
            </a:r>
            <a:r>
              <a:rPr lang="cs-CZ" sz="1400" dirty="0"/>
              <a:t> je aplikací navazující na systém pro národní zjišťování výsledků vzdělávání žáků, která je k dispozici školám. Aplikace umožňuje školám a široké veřejnosti využít testy a úlohy zpřístupněné Českou školní inspekcí nebo zadat a využít testy a úlohy vlastní</a:t>
            </a:r>
            <a:r>
              <a:rPr lang="cs-CZ" sz="1400" dirty="0" smtClean="0"/>
              <a:t>.</a:t>
            </a:r>
          </a:p>
          <a:p>
            <a:pPr marL="0" indent="0" algn="just">
              <a:buNone/>
            </a:pPr>
            <a:r>
              <a:rPr lang="cs-CZ" sz="1400" dirty="0" smtClean="0"/>
              <a:t>  </a:t>
            </a:r>
            <a:r>
              <a:rPr lang="cs-CZ" sz="1400" dirty="0"/>
              <a:t/>
            </a:r>
            <a:br>
              <a:rPr lang="cs-CZ" sz="1400" dirty="0"/>
            </a:br>
            <a:r>
              <a:rPr lang="cs-CZ" sz="1400" b="1" dirty="0" smtClean="0"/>
              <a:t> </a:t>
            </a:r>
            <a:r>
              <a:rPr lang="cs-CZ" sz="1400" b="1" dirty="0" err="1" smtClean="0">
                <a:hlinkClick r:id="rId4"/>
              </a:rPr>
              <a:t>iEPIS</a:t>
            </a:r>
            <a:r>
              <a:rPr lang="cs-CZ" sz="1400" b="1" dirty="0" smtClean="0">
                <a:hlinkClick r:id="rId4"/>
              </a:rPr>
              <a:t> </a:t>
            </a:r>
            <a:r>
              <a:rPr lang="cs-CZ" sz="1400" b="1" dirty="0">
                <a:hlinkClick r:id="rId4"/>
              </a:rPr>
              <a:t>ŠVP – modul pro práci se ŠVP</a:t>
            </a:r>
            <a:r>
              <a:rPr lang="cs-CZ" sz="1400" dirty="0"/>
              <a:t> bude sloužit k vytváření, editaci a úpravám ŠVP na základě příslušných RVP a jejich revizí. Umožňuje zakládání ŠVP a jeho úpravy s </a:t>
            </a:r>
            <a:r>
              <a:rPr lang="cs-CZ" sz="1400" dirty="0" err="1"/>
              <a:t>provazbou</a:t>
            </a:r>
            <a:r>
              <a:rPr lang="cs-CZ" sz="1400" dirty="0"/>
              <a:t> na odpovídající kapitoly RVP, automatizovanou kontrolu učebních plánů a vnitřních vazeb ŠVP s využitím interaktivních nápověd formou metodických poznámek a příkladů dobré praxe.</a:t>
            </a:r>
            <a:br>
              <a:rPr lang="cs-CZ" sz="1400" dirty="0"/>
            </a:br>
            <a:r>
              <a:rPr lang="cs-CZ" sz="1400" dirty="0" smtClean="0"/>
              <a:t> </a:t>
            </a:r>
            <a:r>
              <a:rPr lang="cs-CZ" sz="1400" dirty="0"/>
              <a:t/>
            </a:r>
            <a:br>
              <a:rPr lang="cs-CZ" sz="1400" dirty="0"/>
            </a:br>
            <a:r>
              <a:rPr lang="cs-CZ" sz="1400" b="1" dirty="0" err="1" smtClean="0">
                <a:hlinkClick r:id="rId5"/>
              </a:rPr>
              <a:t>iPortál</a:t>
            </a:r>
            <a:r>
              <a:rPr lang="cs-CZ" sz="1400" b="1" dirty="0" smtClean="0">
                <a:hlinkClick r:id="rId5"/>
              </a:rPr>
              <a:t> </a:t>
            </a:r>
            <a:r>
              <a:rPr lang="cs-CZ" sz="1400" b="1" dirty="0">
                <a:hlinkClick r:id="rId5"/>
              </a:rPr>
              <a:t>– portál školy </a:t>
            </a:r>
            <a:r>
              <a:rPr lang="cs-CZ" sz="1400" dirty="0"/>
              <a:t>je webový portál, který bude </a:t>
            </a:r>
            <a:r>
              <a:rPr lang="cs-CZ" sz="1400" dirty="0" smtClean="0"/>
              <a:t>umožňuje školám </a:t>
            </a:r>
            <a:r>
              <a:rPr lang="cs-CZ" sz="1400" dirty="0"/>
              <a:t>veřejně publikovat zvolené informace (vybavení školy, zaměření, zájmová činnost aj.). Zároveň bude tyto informace poskytovat rodičům (resp. celé široké veřejnosti), kterým také umožní vyhledávat školy dle těchto publikovaných údajů. Systém školám dále nabídne intuitivní redakční systém pro vytvoření vlastní webové prezentace školy.</a:t>
            </a:r>
            <a:br>
              <a:rPr lang="cs-CZ" sz="1400" dirty="0"/>
            </a:br>
            <a:r>
              <a:rPr lang="cs-CZ" sz="1400" b="1" dirty="0" smtClean="0"/>
              <a:t> </a:t>
            </a:r>
            <a:r>
              <a:rPr lang="cs-CZ" sz="1400" dirty="0"/>
              <a:t/>
            </a:r>
            <a:br>
              <a:rPr lang="cs-CZ" sz="1400" dirty="0"/>
            </a:br>
            <a:r>
              <a:rPr lang="cs-CZ" sz="1400" b="1" dirty="0" err="1" smtClean="0">
                <a:hlinkClick r:id="rId6"/>
              </a:rPr>
              <a:t>iHelpdesk</a:t>
            </a:r>
            <a:r>
              <a:rPr lang="cs-CZ" sz="1400" dirty="0" smtClean="0"/>
              <a:t> </a:t>
            </a:r>
            <a:r>
              <a:rPr lang="cs-CZ" sz="1400" dirty="0"/>
              <a:t>je systém, pomocí něhož bude poskytována uživatelská podpora uživatelům výše uvedených systémů a jejich modulů. </a:t>
            </a:r>
          </a:p>
          <a:p>
            <a:pPr marL="0" indent="0">
              <a:buNone/>
            </a:pPr>
            <a:r>
              <a:rPr lang="cs-CZ" sz="1400" b="1" dirty="0" smtClean="0"/>
              <a:t> </a:t>
            </a:r>
            <a:endParaRPr lang="cs-CZ" sz="1400" dirty="0"/>
          </a:p>
        </p:txBody>
      </p:sp>
      <p:sp>
        <p:nvSpPr>
          <p:cNvPr id="3" name="Zástupný symbol pro text 2"/>
          <p:cNvSpPr>
            <a:spLocks noGrp="1"/>
          </p:cNvSpPr>
          <p:nvPr>
            <p:ph type="body" sz="quarter" idx="12"/>
          </p:nvPr>
        </p:nvSpPr>
        <p:spPr>
          <a:xfrm>
            <a:off x="467544" y="764705"/>
            <a:ext cx="8208144" cy="720080"/>
          </a:xfrm>
        </p:spPr>
        <p:txBody>
          <a:bodyPr/>
          <a:lstStyle/>
          <a:p>
            <a:r>
              <a:rPr lang="cs-CZ" sz="4000" dirty="0"/>
              <a:t>Elektronické systémy ČŠI </a:t>
            </a:r>
            <a:r>
              <a:rPr lang="cs-CZ" sz="4000" dirty="0" smtClean="0">
                <a:solidFill>
                  <a:srgbClr val="0070C0"/>
                </a:solidFill>
              </a:rPr>
              <a:t>www.csicr.cz</a:t>
            </a:r>
            <a:r>
              <a:rPr lang="cs-CZ" dirty="0" smtClean="0"/>
              <a:t> </a:t>
            </a:r>
          </a:p>
        </p:txBody>
      </p:sp>
      <p:sp>
        <p:nvSpPr>
          <p:cNvPr id="4" name="Zástupný symbol pro text 3"/>
          <p:cNvSpPr>
            <a:spLocks noGrp="1"/>
          </p:cNvSpPr>
          <p:nvPr>
            <p:ph type="body" sz="quarter" idx="11"/>
          </p:nvPr>
        </p:nvSpPr>
        <p:spPr/>
        <p:txBody>
          <a:bodyPr/>
          <a:lstStyle/>
          <a:p>
            <a:endParaRPr lang="cs-CZ"/>
          </a:p>
        </p:txBody>
      </p:sp>
    </p:spTree>
    <p:extLst>
      <p:ext uri="{BB962C8B-B14F-4D97-AF65-F5344CB8AC3E}">
        <p14:creationId xmlns:p14="http://schemas.microsoft.com/office/powerpoint/2010/main" val="25864332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1"/>
          </p:nvPr>
        </p:nvSpPr>
        <p:spPr/>
        <p:txBody>
          <a:bodyPr/>
          <a:lstStyle/>
          <a:p>
            <a:endParaRPr lang="cs-CZ" dirty="0"/>
          </a:p>
        </p:txBody>
      </p:sp>
      <p:sp>
        <p:nvSpPr>
          <p:cNvPr id="3" name="Zástupný symbol pro text 2"/>
          <p:cNvSpPr>
            <a:spLocks noGrp="1"/>
          </p:cNvSpPr>
          <p:nvPr>
            <p:ph type="body" sz="quarter" idx="12"/>
          </p:nvPr>
        </p:nvSpPr>
        <p:spPr/>
        <p:txBody>
          <a:bodyPr/>
          <a:lstStyle/>
          <a:p>
            <a:endParaRPr lang="cs-CZ" dirty="0"/>
          </a:p>
        </p:txBody>
      </p:sp>
    </p:spTree>
    <p:extLst>
      <p:ext uri="{BB962C8B-B14F-4D97-AF65-F5344CB8AC3E}">
        <p14:creationId xmlns:p14="http://schemas.microsoft.com/office/powerpoint/2010/main" val="1179350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ástupný symbol pro text 19"/>
          <p:cNvSpPr>
            <a:spLocks noGrp="1"/>
          </p:cNvSpPr>
          <p:nvPr>
            <p:ph type="body" sz="quarter" idx="10"/>
          </p:nvPr>
        </p:nvSpPr>
        <p:spPr>
          <a:xfrm>
            <a:off x="683568" y="1556793"/>
            <a:ext cx="8208144" cy="4609058"/>
          </a:xfrm>
        </p:spPr>
        <p:txBody>
          <a:bodyPr/>
          <a:lstStyle/>
          <a:p>
            <a:pPr marL="0" indent="0">
              <a:buNone/>
            </a:pPr>
            <a:endParaRPr lang="cs-CZ" sz="2000" b="1" dirty="0" smtClean="0"/>
          </a:p>
          <a:p>
            <a:endParaRPr lang="cs-CZ" sz="2000" dirty="0"/>
          </a:p>
          <a:p>
            <a:pPr marL="0" indent="0" algn="just">
              <a:buNone/>
            </a:pPr>
            <a:r>
              <a:rPr lang="cs-CZ" sz="2800" b="1" dirty="0" smtClean="0">
                <a:solidFill>
                  <a:srgbClr val="0070C0"/>
                </a:solidFill>
              </a:rPr>
              <a:t> Obsah</a:t>
            </a:r>
            <a:r>
              <a:rPr lang="cs-CZ" sz="2800" dirty="0" smtClean="0">
                <a:solidFill>
                  <a:srgbClr val="0070C0"/>
                </a:solidFill>
              </a:rPr>
              <a:t>:</a:t>
            </a:r>
          </a:p>
          <a:p>
            <a:pPr algn="just">
              <a:buFont typeface="Wingdings" panose="05000000000000000000" pitchFamily="2" charset="2"/>
              <a:buChar char="Ø"/>
            </a:pPr>
            <a:r>
              <a:rPr lang="cs-CZ" sz="2400" dirty="0">
                <a:solidFill>
                  <a:srgbClr val="0070C0"/>
                </a:solidFill>
              </a:rPr>
              <a:t>Počty škol - </a:t>
            </a:r>
            <a:r>
              <a:rPr lang="cs-CZ" sz="2400" dirty="0" smtClean="0">
                <a:solidFill>
                  <a:srgbClr val="0070C0"/>
                </a:solidFill>
              </a:rPr>
              <a:t>školní </a:t>
            </a:r>
            <a:r>
              <a:rPr lang="cs-CZ" sz="2400" dirty="0">
                <a:solidFill>
                  <a:srgbClr val="0070C0"/>
                </a:solidFill>
              </a:rPr>
              <a:t>rok 2013/2014: </a:t>
            </a:r>
            <a:endParaRPr lang="cs-CZ" sz="2400" dirty="0" smtClean="0">
              <a:solidFill>
                <a:srgbClr val="0070C0"/>
              </a:solidFill>
            </a:endParaRPr>
          </a:p>
          <a:p>
            <a:pPr algn="just">
              <a:buFont typeface="Wingdings" panose="05000000000000000000" pitchFamily="2" charset="2"/>
              <a:buChar char="Ø"/>
            </a:pPr>
            <a:r>
              <a:rPr lang="cs-CZ" sz="2400" dirty="0">
                <a:solidFill>
                  <a:srgbClr val="0070C0"/>
                </a:solidFill>
              </a:rPr>
              <a:t>Hodnotící </a:t>
            </a:r>
            <a:r>
              <a:rPr lang="cs-CZ" sz="2400" dirty="0" smtClean="0">
                <a:solidFill>
                  <a:srgbClr val="0070C0"/>
                </a:solidFill>
              </a:rPr>
              <a:t>škála</a:t>
            </a:r>
          </a:p>
          <a:p>
            <a:pPr algn="just">
              <a:buFont typeface="Wingdings" panose="05000000000000000000" pitchFamily="2" charset="2"/>
              <a:buChar char="Ø"/>
            </a:pPr>
            <a:r>
              <a:rPr lang="cs-CZ" sz="2400" dirty="0">
                <a:solidFill>
                  <a:srgbClr val="0070C0"/>
                </a:solidFill>
                <a:cs typeface="Times New Roman" panose="02020603050405020304" pitchFamily="18" charset="0"/>
              </a:rPr>
              <a:t>Jihomoravský kraj - </a:t>
            </a:r>
            <a:r>
              <a:rPr lang="cs-CZ" sz="2400" dirty="0" smtClean="0">
                <a:solidFill>
                  <a:srgbClr val="0070C0"/>
                </a:solidFill>
                <a:cs typeface="Times New Roman" panose="02020603050405020304" pitchFamily="18" charset="0"/>
              </a:rPr>
              <a:t> výsledky hodnocení SŠ, porovnání s výsledky hodnocení SŠ v rámci ČR</a:t>
            </a:r>
          </a:p>
          <a:p>
            <a:pPr algn="just">
              <a:buFont typeface="Wingdings" panose="05000000000000000000" pitchFamily="2" charset="2"/>
              <a:buChar char="Ø"/>
            </a:pPr>
            <a:r>
              <a:rPr lang="cs-CZ" sz="2400" dirty="0">
                <a:solidFill>
                  <a:srgbClr val="0070C0"/>
                </a:solidFill>
              </a:rPr>
              <a:t>Podmínky vzdělávání (pozitiva, </a:t>
            </a:r>
            <a:r>
              <a:rPr lang="cs-CZ" sz="2400" dirty="0" smtClean="0">
                <a:solidFill>
                  <a:srgbClr val="0070C0"/>
                </a:solidFill>
              </a:rPr>
              <a:t>negativa)</a:t>
            </a:r>
          </a:p>
          <a:p>
            <a:pPr algn="just">
              <a:buFont typeface="Wingdings" panose="05000000000000000000" pitchFamily="2" charset="2"/>
              <a:buChar char="Ø"/>
            </a:pPr>
            <a:r>
              <a:rPr lang="cs-CZ" sz="2400" dirty="0">
                <a:solidFill>
                  <a:srgbClr val="0070C0"/>
                </a:solidFill>
              </a:rPr>
              <a:t>Průběh vzdělávání (pozitiva, negativa</a:t>
            </a:r>
            <a:r>
              <a:rPr lang="cs-CZ" sz="2400" dirty="0" smtClean="0">
                <a:solidFill>
                  <a:srgbClr val="0070C0"/>
                </a:solidFill>
              </a:rPr>
              <a:t>):</a:t>
            </a:r>
          </a:p>
          <a:p>
            <a:pPr algn="just">
              <a:buFont typeface="Wingdings" panose="05000000000000000000" pitchFamily="2" charset="2"/>
              <a:buChar char="Ø"/>
            </a:pPr>
            <a:r>
              <a:rPr lang="cs-CZ" sz="2400" dirty="0">
                <a:solidFill>
                  <a:srgbClr val="0070C0"/>
                </a:solidFill>
              </a:rPr>
              <a:t>Výsledky vzdělávání (pozitiva, negativa</a:t>
            </a:r>
            <a:r>
              <a:rPr lang="cs-CZ" sz="2400" dirty="0" smtClean="0">
                <a:solidFill>
                  <a:srgbClr val="0070C0"/>
                </a:solidFill>
              </a:rPr>
              <a:t>):</a:t>
            </a:r>
          </a:p>
          <a:p>
            <a:pPr algn="just">
              <a:buFont typeface="Wingdings" panose="05000000000000000000" pitchFamily="2" charset="2"/>
              <a:buChar char="Ø"/>
            </a:pPr>
            <a:r>
              <a:rPr lang="cs-CZ" sz="2400" dirty="0">
                <a:solidFill>
                  <a:srgbClr val="0070C0"/>
                </a:solidFill>
              </a:rPr>
              <a:t>Elektronické systémy ČŠI www.csicr.cz </a:t>
            </a:r>
          </a:p>
          <a:p>
            <a:pPr marL="0" indent="0" algn="just">
              <a:buNone/>
            </a:pPr>
            <a:endParaRPr lang="cs-CZ" sz="1600" b="1" dirty="0" smtClean="0">
              <a:solidFill>
                <a:srgbClr val="0070C0"/>
              </a:solidFill>
            </a:endParaRPr>
          </a:p>
        </p:txBody>
      </p:sp>
      <p:sp>
        <p:nvSpPr>
          <p:cNvPr id="22" name="Zástupný symbol pro text 21"/>
          <p:cNvSpPr>
            <a:spLocks noGrp="1"/>
          </p:cNvSpPr>
          <p:nvPr>
            <p:ph type="body" sz="quarter" idx="12"/>
          </p:nvPr>
        </p:nvSpPr>
        <p:spPr/>
        <p:txBody>
          <a:bodyPr/>
          <a:lstStyle/>
          <a:p>
            <a:r>
              <a:rPr lang="cs-CZ" sz="3200" dirty="0"/>
              <a:t>  Hodnocení středních škol Českou školní inspekcí </a:t>
            </a:r>
          </a:p>
          <a:p>
            <a:endParaRPr lang="cs-CZ" sz="3200" dirty="0"/>
          </a:p>
        </p:txBody>
      </p:sp>
      <p:sp>
        <p:nvSpPr>
          <p:cNvPr id="21" name="Zástupný symbol pro text 20"/>
          <p:cNvSpPr>
            <a:spLocks noGrp="1"/>
          </p:cNvSpPr>
          <p:nvPr>
            <p:ph type="body" sz="quarter" idx="11"/>
          </p:nvPr>
        </p:nvSpPr>
        <p:spPr>
          <a:xfrm>
            <a:off x="2411760" y="224755"/>
            <a:ext cx="5400675" cy="648370"/>
          </a:xfrm>
        </p:spPr>
        <p:txBody>
          <a:bodyPr/>
          <a:lstStyle/>
          <a:p>
            <a:r>
              <a:rPr lang="cs-CZ" sz="1400" dirty="0" smtClean="0"/>
              <a:t>Jihomoravský inspektorát ČŠI</a:t>
            </a:r>
            <a:endParaRPr lang="cs-CZ" sz="1400" dirty="0"/>
          </a:p>
        </p:txBody>
      </p:sp>
    </p:spTree>
    <p:extLst>
      <p:ext uri="{BB962C8B-B14F-4D97-AF65-F5344CB8AC3E}">
        <p14:creationId xmlns:p14="http://schemas.microsoft.com/office/powerpoint/2010/main" val="371190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ástupný symbol pro text 19"/>
          <p:cNvSpPr>
            <a:spLocks noGrp="1"/>
          </p:cNvSpPr>
          <p:nvPr>
            <p:ph type="body" sz="quarter" idx="10"/>
          </p:nvPr>
        </p:nvSpPr>
        <p:spPr>
          <a:xfrm>
            <a:off x="683568" y="1556793"/>
            <a:ext cx="8208144" cy="4609058"/>
          </a:xfrm>
        </p:spPr>
        <p:txBody>
          <a:bodyPr/>
          <a:lstStyle/>
          <a:p>
            <a:pPr marL="0" indent="0">
              <a:buNone/>
            </a:pPr>
            <a:endParaRPr lang="cs-CZ" sz="2000" b="1" dirty="0" smtClean="0"/>
          </a:p>
          <a:p>
            <a:endParaRPr lang="cs-CZ" sz="2000" dirty="0"/>
          </a:p>
          <a:p>
            <a:pPr marL="0" indent="0" algn="just">
              <a:buNone/>
            </a:pPr>
            <a:r>
              <a:rPr lang="cs-CZ" sz="2000" dirty="0" smtClean="0"/>
              <a:t>Při </a:t>
            </a:r>
            <a:r>
              <a:rPr lang="cs-CZ" sz="2000" dirty="0">
                <a:solidFill>
                  <a:srgbClr val="0070C0"/>
                </a:solidFill>
              </a:rPr>
              <a:t>hodnocení podmínek, průběhu a výsledků vzdělávání </a:t>
            </a:r>
            <a:r>
              <a:rPr lang="cs-CZ" sz="2000" dirty="0"/>
              <a:t>a školských služeb vychází Česká školní inspekce ze zásad a cílů vzdělávání stanovených školským zákonem, přičemž základním kritériem hodnocení je </a:t>
            </a:r>
            <a:r>
              <a:rPr lang="cs-CZ" sz="2000" dirty="0" smtClean="0"/>
              <a:t>zejména</a:t>
            </a:r>
            <a:r>
              <a:rPr lang="cs-CZ" sz="2000" dirty="0">
                <a:solidFill>
                  <a:srgbClr val="FF0000"/>
                </a:solidFill>
              </a:rPr>
              <a:t> </a:t>
            </a:r>
            <a:r>
              <a:rPr lang="cs-CZ" sz="2000" dirty="0" smtClean="0">
                <a:solidFill>
                  <a:srgbClr val="FF0000"/>
                </a:solidFill>
              </a:rPr>
              <a:t>účinnost </a:t>
            </a:r>
            <a:r>
              <a:rPr lang="cs-CZ" sz="2000" dirty="0">
                <a:solidFill>
                  <a:srgbClr val="FF0000"/>
                </a:solidFill>
              </a:rPr>
              <a:t>podpory rozvoje osobnosti </a:t>
            </a:r>
            <a:r>
              <a:rPr lang="cs-CZ" sz="2000" dirty="0" smtClean="0">
                <a:solidFill>
                  <a:srgbClr val="FF0000"/>
                </a:solidFill>
              </a:rPr>
              <a:t>žáka </a:t>
            </a:r>
            <a:r>
              <a:rPr lang="cs-CZ" sz="2000" dirty="0">
                <a:solidFill>
                  <a:srgbClr val="FF0000"/>
                </a:solidFill>
              </a:rPr>
              <a:t>a dosahování cílů vzdělávání</a:t>
            </a:r>
            <a:r>
              <a:rPr lang="cs-CZ" sz="2000" dirty="0"/>
              <a:t> ze strany </a:t>
            </a:r>
            <a:r>
              <a:rPr lang="cs-CZ" sz="2000" dirty="0" smtClean="0"/>
              <a:t>škol. </a:t>
            </a:r>
          </a:p>
          <a:p>
            <a:pPr marL="0" indent="0" algn="just">
              <a:buNone/>
            </a:pPr>
            <a:endParaRPr lang="cs-CZ" sz="2000" dirty="0" smtClean="0"/>
          </a:p>
          <a:p>
            <a:pPr marL="0" indent="0" algn="just">
              <a:buNone/>
            </a:pPr>
            <a:r>
              <a:rPr lang="cs-CZ" sz="2000" dirty="0" smtClean="0"/>
              <a:t>Kritéria </a:t>
            </a:r>
            <a:r>
              <a:rPr lang="cs-CZ" sz="2000" dirty="0"/>
              <a:t>hodnocení podmínek, průběhu a výsledků vzdělávání - </a:t>
            </a:r>
            <a:r>
              <a:rPr lang="cs-CZ" sz="2000" dirty="0">
                <a:solidFill>
                  <a:srgbClr val="0070C0"/>
                </a:solidFill>
              </a:rPr>
              <a:t>www. csicr.cr</a:t>
            </a:r>
          </a:p>
          <a:p>
            <a:pPr marL="0" indent="0" algn="just">
              <a:buNone/>
            </a:pPr>
            <a:endParaRPr lang="cs-CZ" sz="2000" dirty="0" smtClean="0"/>
          </a:p>
          <a:p>
            <a:pPr marL="0" indent="0">
              <a:buNone/>
            </a:pPr>
            <a:r>
              <a:rPr lang="cs-CZ" sz="2400" dirty="0" smtClean="0">
                <a:solidFill>
                  <a:srgbClr val="0070C0"/>
                </a:solidFill>
              </a:rPr>
              <a:t>Školní </a:t>
            </a:r>
            <a:r>
              <a:rPr lang="cs-CZ" sz="2400" dirty="0">
                <a:solidFill>
                  <a:srgbClr val="0070C0"/>
                </a:solidFill>
              </a:rPr>
              <a:t>rok </a:t>
            </a:r>
            <a:r>
              <a:rPr lang="cs-CZ" sz="2400" dirty="0" smtClean="0">
                <a:solidFill>
                  <a:srgbClr val="0070C0"/>
                </a:solidFill>
              </a:rPr>
              <a:t>2013/2014: </a:t>
            </a:r>
            <a:endParaRPr lang="cs-CZ" sz="2400" dirty="0">
              <a:solidFill>
                <a:srgbClr val="0070C0"/>
              </a:solidFill>
            </a:endParaRPr>
          </a:p>
          <a:p>
            <a:pPr marL="0" indent="0">
              <a:buNone/>
            </a:pPr>
            <a:r>
              <a:rPr lang="cs-CZ" sz="2400" dirty="0">
                <a:solidFill>
                  <a:srgbClr val="0070C0"/>
                </a:solidFill>
              </a:rPr>
              <a:t>Institucionální </a:t>
            </a:r>
            <a:r>
              <a:rPr lang="cs-CZ" sz="2400" dirty="0" smtClean="0">
                <a:solidFill>
                  <a:srgbClr val="0070C0"/>
                </a:solidFill>
              </a:rPr>
              <a:t>hodnocení ve středních školách</a:t>
            </a:r>
            <a:r>
              <a:rPr lang="cs-CZ" sz="1800" dirty="0" smtClean="0">
                <a:solidFill>
                  <a:srgbClr val="0070C0"/>
                </a:solidFill>
              </a:rPr>
              <a:t> </a:t>
            </a:r>
            <a:r>
              <a:rPr lang="cs-CZ" sz="1800" dirty="0" smtClean="0"/>
              <a:t>(hodnocení </a:t>
            </a:r>
            <a:r>
              <a:rPr lang="cs-CZ" sz="1800" dirty="0"/>
              <a:t>podmínek, průběhu a výsledků </a:t>
            </a:r>
            <a:r>
              <a:rPr lang="cs-CZ" sz="1800" dirty="0" smtClean="0"/>
              <a:t>vzdělávání) </a:t>
            </a:r>
            <a:r>
              <a:rPr lang="cs-CZ" sz="2400" dirty="0" smtClean="0"/>
              <a:t>: </a:t>
            </a:r>
            <a:r>
              <a:rPr lang="cs-CZ" sz="2400" dirty="0">
                <a:solidFill>
                  <a:srgbClr val="0070C0"/>
                </a:solidFill>
              </a:rPr>
              <a:t>27 škol </a:t>
            </a:r>
            <a:r>
              <a:rPr lang="cs-CZ" sz="2400" dirty="0" smtClean="0">
                <a:solidFill>
                  <a:srgbClr val="0070C0"/>
                </a:solidFill>
              </a:rPr>
              <a:t>: 15 </a:t>
            </a:r>
            <a:r>
              <a:rPr lang="cs-CZ" sz="2400" dirty="0">
                <a:solidFill>
                  <a:srgbClr val="0070C0"/>
                </a:solidFill>
              </a:rPr>
              <a:t>SOŠ, 12 </a:t>
            </a:r>
            <a:r>
              <a:rPr lang="cs-CZ" sz="2400" dirty="0" smtClean="0">
                <a:solidFill>
                  <a:srgbClr val="0070C0"/>
                </a:solidFill>
              </a:rPr>
              <a:t>gymnázií</a:t>
            </a:r>
            <a:endParaRPr lang="cs-CZ" sz="2400" dirty="0">
              <a:solidFill>
                <a:srgbClr val="0070C0"/>
              </a:solidFill>
            </a:endParaRPr>
          </a:p>
          <a:p>
            <a:pPr marL="0" indent="0" algn="just">
              <a:buNone/>
            </a:pPr>
            <a:r>
              <a:rPr lang="cs-CZ" sz="1600" dirty="0"/>
              <a:t>(dle </a:t>
            </a:r>
            <a:r>
              <a:rPr lang="cs-CZ" sz="1600" dirty="0" smtClean="0"/>
              <a:t>zřizovatelů:  </a:t>
            </a:r>
            <a:r>
              <a:rPr lang="cs-CZ" sz="1600" dirty="0"/>
              <a:t>16 zřizuje Jihomoravský kraj, 1 obec, 9 soukromý subjekt) </a:t>
            </a:r>
            <a:endParaRPr lang="cs-CZ" sz="1600" b="1" dirty="0" smtClean="0">
              <a:solidFill>
                <a:srgbClr val="0070C0"/>
              </a:solidFill>
            </a:endParaRPr>
          </a:p>
        </p:txBody>
      </p:sp>
      <p:sp>
        <p:nvSpPr>
          <p:cNvPr id="22" name="Zástupný symbol pro text 21"/>
          <p:cNvSpPr>
            <a:spLocks noGrp="1"/>
          </p:cNvSpPr>
          <p:nvPr>
            <p:ph type="body" sz="quarter" idx="12"/>
          </p:nvPr>
        </p:nvSpPr>
        <p:spPr/>
        <p:txBody>
          <a:bodyPr/>
          <a:lstStyle/>
          <a:p>
            <a:r>
              <a:rPr lang="cs-CZ" sz="3200" dirty="0"/>
              <a:t>  Hodnocení středních škol Českou školní inspekcí </a:t>
            </a:r>
          </a:p>
          <a:p>
            <a:endParaRPr lang="cs-CZ" sz="3200" dirty="0"/>
          </a:p>
        </p:txBody>
      </p:sp>
      <p:sp>
        <p:nvSpPr>
          <p:cNvPr id="21" name="Zástupný symbol pro text 20"/>
          <p:cNvSpPr>
            <a:spLocks noGrp="1"/>
          </p:cNvSpPr>
          <p:nvPr>
            <p:ph type="body" sz="quarter" idx="11"/>
          </p:nvPr>
        </p:nvSpPr>
        <p:spPr>
          <a:xfrm>
            <a:off x="2411760" y="224755"/>
            <a:ext cx="5400675" cy="648370"/>
          </a:xfrm>
        </p:spPr>
        <p:txBody>
          <a:bodyPr/>
          <a:lstStyle/>
          <a:p>
            <a:r>
              <a:rPr lang="cs-CZ" sz="1400" dirty="0" smtClean="0"/>
              <a:t>Jihomoravský inspektorát ČŠI</a:t>
            </a:r>
            <a:endParaRPr lang="cs-CZ" sz="1400" dirty="0"/>
          </a:p>
        </p:txBody>
      </p:sp>
    </p:spTree>
    <p:extLst>
      <p:ext uri="{BB962C8B-B14F-4D97-AF65-F5344CB8AC3E}">
        <p14:creationId xmlns:p14="http://schemas.microsoft.com/office/powerpoint/2010/main" val="1469116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ástupný symbol pro text 19"/>
          <p:cNvSpPr>
            <a:spLocks noGrp="1"/>
          </p:cNvSpPr>
          <p:nvPr>
            <p:ph type="body" sz="quarter" idx="10"/>
          </p:nvPr>
        </p:nvSpPr>
        <p:spPr>
          <a:xfrm>
            <a:off x="611560" y="1269059"/>
            <a:ext cx="8280152" cy="4896791"/>
          </a:xfrm>
        </p:spPr>
        <p:txBody>
          <a:bodyPr/>
          <a:lstStyle/>
          <a:p>
            <a:pPr marL="0" indent="0">
              <a:buNone/>
            </a:pPr>
            <a:r>
              <a:rPr lang="cs-CZ" sz="1800" b="1" dirty="0" smtClean="0"/>
              <a:t>Hodnotící </a:t>
            </a:r>
            <a:r>
              <a:rPr lang="cs-CZ" sz="1800" b="1" dirty="0"/>
              <a:t>škála</a:t>
            </a:r>
            <a:r>
              <a:rPr lang="cs-CZ" sz="1200" b="1" dirty="0"/>
              <a:t> </a:t>
            </a:r>
            <a:r>
              <a:rPr lang="cs-CZ" sz="1200" dirty="0"/>
              <a:t>Pro účely hodnotící činnosti je stanovena jako základ pro hodnocení čtyřstupňová hodnotící škála: </a:t>
            </a:r>
          </a:p>
          <a:p>
            <a:pPr marL="0" indent="0" algn="just">
              <a:buNone/>
            </a:pPr>
            <a:r>
              <a:rPr lang="cs-CZ" sz="1600" dirty="0" smtClean="0">
                <a:solidFill>
                  <a:srgbClr val="FF0000"/>
                </a:solidFill>
              </a:rPr>
              <a:t>a</a:t>
            </a:r>
            <a:r>
              <a:rPr lang="cs-CZ" sz="1600" dirty="0">
                <a:solidFill>
                  <a:srgbClr val="FF0000"/>
                </a:solidFill>
              </a:rPr>
              <a:t>) </a:t>
            </a:r>
            <a:r>
              <a:rPr lang="cs-CZ" sz="1600" b="1" dirty="0">
                <a:solidFill>
                  <a:srgbClr val="FF0000"/>
                </a:solidFill>
              </a:rPr>
              <a:t>Krizový stav odpovídající výmazu ze školského rejstříku</a:t>
            </a:r>
            <a:r>
              <a:rPr lang="cs-CZ" sz="1600" dirty="0">
                <a:solidFill>
                  <a:srgbClr val="FF0000"/>
                </a:solidFill>
              </a:rPr>
              <a:t>. Činnost školy není v souladu se školským zákonem, je ohrožena bezpečnost a zdraví účastníků vzdělávání nebo zaměstnanců školy, škola nemá personální, materiální nebo finanční předpoklady pro činnost podle školského zákona. Právnická osoba vykonávající činnost školy úmyslně uvedla nepravdivé údaje v povinných výkazech. </a:t>
            </a:r>
          </a:p>
          <a:p>
            <a:pPr marL="0" indent="0" algn="just">
              <a:buNone/>
            </a:pPr>
            <a:r>
              <a:rPr lang="cs-CZ" sz="1600" dirty="0">
                <a:solidFill>
                  <a:srgbClr val="FFC000"/>
                </a:solidFill>
              </a:rPr>
              <a:t>b) </a:t>
            </a:r>
            <a:r>
              <a:rPr lang="cs-CZ" sz="1600" b="1" dirty="0">
                <a:solidFill>
                  <a:srgbClr val="FFC000"/>
                </a:solidFill>
              </a:rPr>
              <a:t>Rizikový stav s možností nápravy v dané lhůtě</a:t>
            </a:r>
            <a:r>
              <a:rPr lang="cs-CZ" sz="1600" dirty="0">
                <a:solidFill>
                  <a:srgbClr val="FFC000"/>
                </a:solidFill>
              </a:rPr>
              <a:t>. V posuzované oblasti jednoznačně převažuje negativní stav, při probíhajících činnostech dochází k porušování právních předpisů, nedodržování školního vzdělávacího programu (schválených učebních dokumentů), plánování a řízení kvality a trvalého rozvoje dané oblasti nejsou účinné nebo je nelze prokázat, vyskytují se závažné nedostatky.</a:t>
            </a:r>
            <a:r>
              <a:rPr lang="cs-CZ" sz="1600" b="1" dirty="0">
                <a:solidFill>
                  <a:srgbClr val="FFC000"/>
                </a:solidFill>
              </a:rPr>
              <a:t> Systém vnitřní kontroly a vlastního hodnocení je nedostatečný, neúplný nebo neúčinný. </a:t>
            </a:r>
          </a:p>
          <a:p>
            <a:pPr marL="0" indent="0" algn="just">
              <a:buNone/>
            </a:pPr>
            <a:r>
              <a:rPr lang="cs-CZ" sz="1600" dirty="0">
                <a:solidFill>
                  <a:srgbClr val="00B050"/>
                </a:solidFill>
              </a:rPr>
              <a:t>c) </a:t>
            </a:r>
            <a:r>
              <a:rPr lang="cs-CZ" sz="1600" b="1" dirty="0">
                <a:solidFill>
                  <a:srgbClr val="00B050"/>
                </a:solidFill>
              </a:rPr>
              <a:t>Požadovaný stav</a:t>
            </a:r>
            <a:r>
              <a:rPr lang="cs-CZ" sz="1600" dirty="0">
                <a:solidFill>
                  <a:srgbClr val="00B050"/>
                </a:solidFill>
              </a:rPr>
              <a:t>. V posuzované oblasti převažuje běžný (standardní) funkční stav, činnosti probíhají v souladu s právními předpisy, školním vzdělávacím programem (schválenými učebními dokumenty), k jejich porušení dochází výjimečně. Zjištěné nedostatky jsou převážně zanedbatelné a je možné je odstranit ve velmi krátké lhůtě nebo v průběhu inspekční činnosti na místě. </a:t>
            </a:r>
            <a:r>
              <a:rPr lang="cs-CZ" sz="1600" b="1" dirty="0">
                <a:solidFill>
                  <a:srgbClr val="00B050"/>
                </a:solidFill>
              </a:rPr>
              <a:t>Systém vnitřní kontroly a vlastního hodnocení je dostatečný a úplný. </a:t>
            </a:r>
          </a:p>
          <a:p>
            <a:pPr marL="0" indent="0" algn="just">
              <a:buNone/>
            </a:pPr>
            <a:r>
              <a:rPr lang="cs-CZ" sz="1600" dirty="0"/>
              <a:t>d) </a:t>
            </a:r>
            <a:r>
              <a:rPr lang="cs-CZ" sz="1600" b="1" dirty="0"/>
              <a:t>Nadstandardní stav</a:t>
            </a:r>
            <a:r>
              <a:rPr lang="cs-CZ" sz="1600" dirty="0"/>
              <a:t>. V hodnoceném kritériu jednoznačně převažuje výborný stav, činnosti probíhají v souladu s právními předpisy, školním vzdělávacím programem (schválenými učebními dokumenty). Škola má funkční systém vnitřní kontroly a vlastního hodnocení na všech úrovních. Je úspěšná v projektech národních i mezinárodních (např. rozvojové programy, projekty ESF). V případě dílčích nedostatků škola průběžně přijímá opatření a daří se je realizovat. </a:t>
            </a:r>
          </a:p>
          <a:p>
            <a:pPr marL="0" indent="0">
              <a:buNone/>
            </a:pPr>
            <a:endParaRPr lang="cs-CZ" b="1" dirty="0" smtClean="0"/>
          </a:p>
        </p:txBody>
      </p:sp>
      <p:sp>
        <p:nvSpPr>
          <p:cNvPr id="22" name="Zástupný symbol pro text 21"/>
          <p:cNvSpPr>
            <a:spLocks noGrp="1"/>
          </p:cNvSpPr>
          <p:nvPr>
            <p:ph type="body" sz="quarter" idx="12"/>
          </p:nvPr>
        </p:nvSpPr>
        <p:spPr>
          <a:xfrm>
            <a:off x="683568" y="620689"/>
            <a:ext cx="7992120" cy="504055"/>
          </a:xfrm>
        </p:spPr>
        <p:txBody>
          <a:bodyPr/>
          <a:lstStyle/>
          <a:p>
            <a:r>
              <a:rPr lang="cs-CZ" sz="2400" dirty="0" smtClean="0"/>
              <a:t>  Kritéria hodnocení podmínek, průběhu a výsledků vzdělávání - </a:t>
            </a:r>
            <a:r>
              <a:rPr lang="cs-CZ" sz="2400" dirty="0" smtClean="0">
                <a:solidFill>
                  <a:srgbClr val="0070C0"/>
                </a:solidFill>
              </a:rPr>
              <a:t>www</a:t>
            </a:r>
            <a:r>
              <a:rPr lang="cs-CZ" sz="2400" dirty="0">
                <a:solidFill>
                  <a:srgbClr val="0070C0"/>
                </a:solidFill>
              </a:rPr>
              <a:t>. </a:t>
            </a:r>
            <a:r>
              <a:rPr lang="cs-CZ" sz="2400" dirty="0" smtClean="0">
                <a:solidFill>
                  <a:srgbClr val="0070C0"/>
                </a:solidFill>
              </a:rPr>
              <a:t>csicr.cr</a:t>
            </a:r>
            <a:endParaRPr lang="cs-CZ" sz="2400" dirty="0">
              <a:solidFill>
                <a:srgbClr val="0070C0"/>
              </a:solidFill>
            </a:endParaRPr>
          </a:p>
        </p:txBody>
      </p:sp>
      <p:sp>
        <p:nvSpPr>
          <p:cNvPr id="21" name="Zástupný symbol pro text 20"/>
          <p:cNvSpPr>
            <a:spLocks noGrp="1"/>
          </p:cNvSpPr>
          <p:nvPr>
            <p:ph type="body" sz="quarter" idx="11"/>
          </p:nvPr>
        </p:nvSpPr>
        <p:spPr>
          <a:xfrm>
            <a:off x="2411760" y="224755"/>
            <a:ext cx="5400675" cy="648370"/>
          </a:xfrm>
        </p:spPr>
        <p:txBody>
          <a:bodyPr/>
          <a:lstStyle/>
          <a:p>
            <a:r>
              <a:rPr lang="cs-CZ" sz="1400" dirty="0" smtClean="0"/>
              <a:t>Jihomoravský inspektorát ČŠI</a:t>
            </a:r>
            <a:endParaRPr lang="cs-CZ" sz="1400" dirty="0"/>
          </a:p>
        </p:txBody>
      </p:sp>
    </p:spTree>
    <p:extLst>
      <p:ext uri="{BB962C8B-B14F-4D97-AF65-F5344CB8AC3E}">
        <p14:creationId xmlns:p14="http://schemas.microsoft.com/office/powerpoint/2010/main" val="3092484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ástupný symbol pro text 19"/>
          <p:cNvSpPr>
            <a:spLocks noGrp="1"/>
          </p:cNvSpPr>
          <p:nvPr>
            <p:ph type="body" sz="quarter" idx="10"/>
          </p:nvPr>
        </p:nvSpPr>
        <p:spPr>
          <a:xfrm>
            <a:off x="467544" y="1988840"/>
            <a:ext cx="8208144" cy="4537199"/>
          </a:xfrm>
        </p:spPr>
        <p:txBody>
          <a:bodyPr/>
          <a:lstStyle/>
          <a:p>
            <a:endParaRPr lang="cs-CZ" dirty="0" smtClean="0"/>
          </a:p>
          <a:p>
            <a:pPr marL="0" indent="0">
              <a:buNone/>
            </a:pPr>
            <a:endParaRPr lang="cs-CZ" dirty="0"/>
          </a:p>
        </p:txBody>
      </p:sp>
      <p:sp>
        <p:nvSpPr>
          <p:cNvPr id="22" name="Zástupný symbol pro text 21"/>
          <p:cNvSpPr>
            <a:spLocks noGrp="1"/>
          </p:cNvSpPr>
          <p:nvPr>
            <p:ph type="body" sz="quarter" idx="12"/>
          </p:nvPr>
        </p:nvSpPr>
        <p:spPr/>
        <p:txBody>
          <a:bodyPr/>
          <a:lstStyle/>
          <a:p>
            <a:r>
              <a:rPr lang="cs-CZ" sz="2800" dirty="0" smtClean="0"/>
              <a:t> </a:t>
            </a:r>
            <a:r>
              <a:rPr lang="cs-CZ" sz="2800" dirty="0"/>
              <a:t> </a:t>
            </a:r>
            <a:r>
              <a:rPr lang="cs-CZ" sz="2400" dirty="0"/>
              <a:t>Hodnocení podmínek, průběhu a výsledků vzdělávání dle  kritérií pro školní rok 2013/2014 –SŠ - JMK</a:t>
            </a:r>
          </a:p>
          <a:p>
            <a:endParaRPr lang="cs-CZ" sz="2400" dirty="0"/>
          </a:p>
          <a:p>
            <a:endParaRPr lang="cs-CZ" sz="2400" dirty="0"/>
          </a:p>
        </p:txBody>
      </p:sp>
      <p:sp>
        <p:nvSpPr>
          <p:cNvPr id="21" name="Zástupný symbol pro text 20"/>
          <p:cNvSpPr>
            <a:spLocks noGrp="1"/>
          </p:cNvSpPr>
          <p:nvPr>
            <p:ph type="body" sz="quarter" idx="11"/>
          </p:nvPr>
        </p:nvSpPr>
        <p:spPr>
          <a:xfrm>
            <a:off x="2411760" y="224755"/>
            <a:ext cx="5400675" cy="648370"/>
          </a:xfrm>
        </p:spPr>
        <p:txBody>
          <a:bodyPr/>
          <a:lstStyle/>
          <a:p>
            <a:r>
              <a:rPr lang="cs-CZ" sz="1400" dirty="0" smtClean="0"/>
              <a:t>Jihomoravský inspektorát ČŠI</a:t>
            </a:r>
            <a:endParaRPr lang="cs-CZ" sz="1400" dirty="0"/>
          </a:p>
        </p:txBody>
      </p:sp>
      <p:graphicFrame>
        <p:nvGraphicFramePr>
          <p:cNvPr id="3" name="Tabulka 2"/>
          <p:cNvGraphicFramePr>
            <a:graphicFrameLocks noGrp="1"/>
          </p:cNvGraphicFramePr>
          <p:nvPr>
            <p:extLst>
              <p:ext uri="{D42A27DB-BD31-4B8C-83A1-F6EECF244321}">
                <p14:modId xmlns:p14="http://schemas.microsoft.com/office/powerpoint/2010/main" val="3247463695"/>
              </p:ext>
            </p:extLst>
          </p:nvPr>
        </p:nvGraphicFramePr>
        <p:xfrm>
          <a:off x="107505" y="1988840"/>
          <a:ext cx="8928992" cy="4580157"/>
        </p:xfrm>
        <a:graphic>
          <a:graphicData uri="http://schemas.openxmlformats.org/drawingml/2006/table">
            <a:tbl>
              <a:tblPr>
                <a:tableStyleId>{5C22544A-7EE6-4342-B048-85BDC9FD1C3A}</a:tableStyleId>
              </a:tblPr>
              <a:tblGrid>
                <a:gridCol w="333554"/>
                <a:gridCol w="4926341"/>
                <a:gridCol w="923689"/>
                <a:gridCol w="923689"/>
                <a:gridCol w="821056"/>
                <a:gridCol w="1000663"/>
              </a:tblGrid>
              <a:tr h="311052">
                <a:tc rowSpan="2" gridSpan="2">
                  <a:txBody>
                    <a:bodyPr/>
                    <a:lstStyle/>
                    <a:p>
                      <a:pPr algn="ctr" fontAlgn="ctr"/>
                      <a:r>
                        <a:rPr lang="cs-CZ" sz="1600" u="none" strike="noStrike" dirty="0">
                          <a:effectLst/>
                          <a:latin typeface="+mn-lt"/>
                          <a:cs typeface="Times New Roman" panose="02020603050405020304" pitchFamily="18" charset="0"/>
                        </a:rPr>
                        <a:t>Jihomoravský kraj - Kriteriální rámec - 27 hodnocených </a:t>
                      </a:r>
                      <a:r>
                        <a:rPr lang="cs-CZ" sz="1600" u="none" strike="noStrike" dirty="0" smtClean="0">
                          <a:effectLst/>
                          <a:latin typeface="+mn-lt"/>
                          <a:cs typeface="Times New Roman" panose="02020603050405020304" pitchFamily="18" charset="0"/>
                        </a:rPr>
                        <a:t>SŠ</a:t>
                      </a:r>
                    </a:p>
                    <a:p>
                      <a:pPr algn="ctr" fontAlgn="ctr"/>
                      <a:r>
                        <a:rPr lang="cs-CZ" sz="1600" dirty="0" smtClean="0">
                          <a:latin typeface="+mn-lt"/>
                        </a:rPr>
                        <a:t>15 SOŠ, 12 </a:t>
                      </a:r>
                      <a:endParaRPr lang="cs-CZ" sz="1600" b="1" i="0" u="none" strike="noStrike" dirty="0">
                        <a:solidFill>
                          <a:srgbClr val="000000"/>
                        </a:solidFill>
                        <a:effectLst/>
                        <a:latin typeface="+mn-lt"/>
                        <a:cs typeface="Times New Roman" panose="02020603050405020304" pitchFamily="18" charset="0"/>
                      </a:endParaRPr>
                    </a:p>
                  </a:txBody>
                  <a:tcPr marL="9525" marR="9525" marT="9525" marB="0" anchor="ctr"/>
                </a:tc>
                <a:tc rowSpan="2" hMerge="1">
                  <a:txBody>
                    <a:bodyPr/>
                    <a:lstStyle/>
                    <a:p>
                      <a:endParaRPr lang="cs-CZ"/>
                    </a:p>
                  </a:txBody>
                  <a:tcPr/>
                </a:tc>
                <a:tc gridSpan="4">
                  <a:txBody>
                    <a:bodyPr/>
                    <a:lstStyle/>
                    <a:p>
                      <a:pPr algn="ctr" fontAlgn="b"/>
                      <a:r>
                        <a:rPr lang="cs-CZ" sz="1600" u="none" strike="noStrike" dirty="0">
                          <a:effectLst/>
                          <a:latin typeface="+mn-lt"/>
                          <a:cs typeface="Times New Roman" panose="02020603050405020304" pitchFamily="18" charset="0"/>
                        </a:rPr>
                        <a:t>Četnost dosažené úrovně hodnocení (v %)</a:t>
                      </a:r>
                      <a:endParaRPr lang="cs-CZ" sz="1600" b="1" i="0" u="none" strike="noStrike" dirty="0">
                        <a:solidFill>
                          <a:srgbClr val="000000"/>
                        </a:solidFill>
                        <a:effectLst/>
                        <a:latin typeface="+mn-lt"/>
                        <a:cs typeface="Times New Roman" panose="02020603050405020304" pitchFamily="18" charset="0"/>
                      </a:endParaRPr>
                    </a:p>
                  </a:txBody>
                  <a:tcPr marL="9525" marR="9525" marT="9525" marB="0" anchor="b"/>
                </a:tc>
                <a:tc hMerge="1">
                  <a:txBody>
                    <a:bodyPr/>
                    <a:lstStyle/>
                    <a:p>
                      <a:endParaRPr lang="cs-CZ"/>
                    </a:p>
                  </a:txBody>
                  <a:tcPr/>
                </a:tc>
                <a:tc hMerge="1">
                  <a:txBody>
                    <a:bodyPr/>
                    <a:lstStyle/>
                    <a:p>
                      <a:endParaRPr lang="cs-CZ"/>
                    </a:p>
                  </a:txBody>
                  <a:tcPr/>
                </a:tc>
                <a:tc hMerge="1">
                  <a:txBody>
                    <a:bodyPr/>
                    <a:lstStyle/>
                    <a:p>
                      <a:endParaRPr lang="cs-CZ"/>
                    </a:p>
                  </a:txBody>
                  <a:tcPr/>
                </a:tc>
              </a:tr>
              <a:tr h="314325">
                <a:tc gridSpan="2" vMerge="1">
                  <a:txBody>
                    <a:bodyPr/>
                    <a:lstStyle/>
                    <a:p>
                      <a:endParaRPr lang="cs-CZ"/>
                    </a:p>
                  </a:txBody>
                  <a:tcPr/>
                </a:tc>
                <a:tc hMerge="1" vMerge="1">
                  <a:txBody>
                    <a:bodyPr/>
                    <a:lstStyle/>
                    <a:p>
                      <a:endParaRPr lang="cs-CZ"/>
                    </a:p>
                  </a:txBody>
                  <a:tcPr/>
                </a:tc>
                <a:tc>
                  <a:txBody>
                    <a:bodyPr/>
                    <a:lstStyle/>
                    <a:p>
                      <a:pPr algn="ctr" fontAlgn="b"/>
                      <a:r>
                        <a:rPr lang="cs-CZ" sz="2000" u="none" strike="noStrike" dirty="0">
                          <a:effectLst/>
                          <a:latin typeface="+mn-lt"/>
                          <a:cs typeface="Times New Roman" panose="02020603050405020304" pitchFamily="18" charset="0"/>
                        </a:rPr>
                        <a:t>1</a:t>
                      </a:r>
                      <a:endParaRPr lang="cs-CZ" sz="2000" b="1"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2</a:t>
                      </a:r>
                      <a:endParaRPr lang="cs-CZ" sz="2000" b="1"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00B050"/>
                          </a:solidFill>
                          <a:effectLst/>
                          <a:latin typeface="+mn-lt"/>
                          <a:cs typeface="Times New Roman" panose="02020603050405020304" pitchFamily="18" charset="0"/>
                        </a:rPr>
                        <a:t>3</a:t>
                      </a:r>
                      <a:endParaRPr lang="cs-CZ" sz="2000" b="1"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4</a:t>
                      </a:r>
                      <a:endParaRPr lang="cs-CZ" sz="2000" b="1" i="0" u="none" strike="noStrike" dirty="0">
                        <a:solidFill>
                          <a:srgbClr val="000000"/>
                        </a:solidFill>
                        <a:effectLst/>
                        <a:latin typeface="+mn-lt"/>
                        <a:cs typeface="Times New Roman" panose="02020603050405020304" pitchFamily="18" charset="0"/>
                      </a:endParaRPr>
                    </a:p>
                  </a:txBody>
                  <a:tcPr marL="9525" marR="9525" marT="9525" marB="0" anchor="b"/>
                </a:tc>
              </a:tr>
              <a:tr h="314325">
                <a:tc>
                  <a:txBody>
                    <a:bodyPr/>
                    <a:lstStyle/>
                    <a:p>
                      <a:pPr algn="r" fontAlgn="b"/>
                      <a:r>
                        <a:rPr lang="cs-CZ" sz="1600" u="none" strike="noStrike" dirty="0">
                          <a:effectLst/>
                          <a:latin typeface="Times New Roman" panose="02020603050405020304" pitchFamily="18" charset="0"/>
                          <a:cs typeface="Times New Roman" panose="02020603050405020304" pitchFamily="18" charset="0"/>
                        </a:rPr>
                        <a:t>1.</a:t>
                      </a:r>
                      <a:endParaRPr lang="cs-CZ"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cs-CZ" sz="1600" u="none" strike="noStrike" dirty="0">
                          <a:solidFill>
                            <a:srgbClr val="FFC000"/>
                          </a:solidFill>
                          <a:effectLst/>
                          <a:latin typeface="+mn-lt"/>
                          <a:cs typeface="Times New Roman" panose="02020603050405020304" pitchFamily="18" charset="0"/>
                        </a:rPr>
                        <a:t>Rovný přístup ke vzdělávání</a:t>
                      </a:r>
                      <a:endParaRPr lang="cs-CZ" sz="1600" b="0" i="0" u="none" strike="noStrike" dirty="0">
                        <a:solidFill>
                          <a:srgbClr val="FFC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FFC000"/>
                          </a:solidFill>
                          <a:effectLst/>
                          <a:latin typeface="+mn-lt"/>
                          <a:cs typeface="Times New Roman" panose="02020603050405020304" pitchFamily="18" charset="0"/>
                        </a:rPr>
                        <a:t>11,1</a:t>
                      </a:r>
                      <a:endParaRPr lang="cs-CZ" sz="2000" b="0" i="0" u="none" strike="noStrike" dirty="0">
                        <a:solidFill>
                          <a:srgbClr val="FFC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00B050"/>
                          </a:solidFill>
                          <a:effectLst/>
                          <a:latin typeface="+mn-lt"/>
                          <a:cs typeface="Times New Roman" panose="02020603050405020304" pitchFamily="18" charset="0"/>
                        </a:rPr>
                        <a:t>88,9</a:t>
                      </a:r>
                      <a:endParaRPr lang="cs-CZ" sz="2000" b="0"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1" i="0" u="none" strike="noStrike" dirty="0">
                        <a:solidFill>
                          <a:srgbClr val="00B050"/>
                        </a:solidFill>
                        <a:effectLst/>
                        <a:latin typeface="+mn-lt"/>
                        <a:cs typeface="Times New Roman" panose="02020603050405020304" pitchFamily="18" charset="0"/>
                      </a:endParaRPr>
                    </a:p>
                  </a:txBody>
                  <a:tcPr marL="9525" marR="9525" marT="9525" marB="0" anchor="b"/>
                </a:tc>
              </a:tr>
              <a:tr h="314325">
                <a:tc>
                  <a:txBody>
                    <a:bodyPr/>
                    <a:lstStyle/>
                    <a:p>
                      <a:pPr algn="r" fontAlgn="b"/>
                      <a:r>
                        <a:rPr lang="cs-CZ" sz="1600" u="none" strike="noStrike" dirty="0">
                          <a:effectLst/>
                          <a:latin typeface="Times New Roman" panose="02020603050405020304" pitchFamily="18" charset="0"/>
                          <a:cs typeface="Times New Roman" panose="02020603050405020304" pitchFamily="18" charset="0"/>
                        </a:rPr>
                        <a:t>2.</a:t>
                      </a:r>
                      <a:endParaRPr lang="cs-CZ"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cs-CZ" sz="1600" u="none" strike="noStrike" dirty="0">
                          <a:solidFill>
                            <a:srgbClr val="FFC000"/>
                          </a:solidFill>
                          <a:effectLst/>
                          <a:latin typeface="+mn-lt"/>
                          <a:cs typeface="Times New Roman" panose="02020603050405020304" pitchFamily="18" charset="0"/>
                        </a:rPr>
                        <a:t>Školní vzdělávací programy (vzdělávací programy)</a:t>
                      </a:r>
                      <a:endParaRPr lang="cs-CZ" sz="1600" b="0" i="0" u="none" strike="noStrike" dirty="0">
                        <a:solidFill>
                          <a:srgbClr val="FFC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FFC000"/>
                          </a:solidFill>
                          <a:effectLst/>
                          <a:latin typeface="+mn-lt"/>
                          <a:cs typeface="Times New Roman" panose="02020603050405020304" pitchFamily="18" charset="0"/>
                        </a:rPr>
                        <a:t>14,8</a:t>
                      </a:r>
                      <a:endParaRPr lang="cs-CZ" sz="2000" b="0" i="0" u="none" strike="noStrike" dirty="0">
                        <a:solidFill>
                          <a:srgbClr val="FFC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00B050"/>
                          </a:solidFill>
                          <a:effectLst/>
                          <a:latin typeface="+mn-lt"/>
                          <a:cs typeface="Times New Roman" panose="02020603050405020304" pitchFamily="18" charset="0"/>
                        </a:rPr>
                        <a:t>85,2</a:t>
                      </a:r>
                      <a:endParaRPr lang="cs-CZ" sz="2000" b="0"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1" i="0" u="none" strike="noStrike" dirty="0">
                        <a:solidFill>
                          <a:srgbClr val="00B050"/>
                        </a:solidFill>
                        <a:effectLst/>
                        <a:latin typeface="+mn-lt"/>
                        <a:cs typeface="Times New Roman" panose="02020603050405020304" pitchFamily="18" charset="0"/>
                      </a:endParaRPr>
                    </a:p>
                  </a:txBody>
                  <a:tcPr marL="9525" marR="9525" marT="9525" marB="0" anchor="b"/>
                </a:tc>
              </a:tr>
              <a:tr h="314325">
                <a:tc>
                  <a:txBody>
                    <a:bodyPr/>
                    <a:lstStyle/>
                    <a:p>
                      <a:pPr algn="r" fontAlgn="b"/>
                      <a:r>
                        <a:rPr lang="cs-CZ" sz="1600" u="none" strike="noStrike" dirty="0">
                          <a:effectLst/>
                          <a:latin typeface="Times New Roman" panose="02020603050405020304" pitchFamily="18" charset="0"/>
                          <a:cs typeface="Times New Roman" panose="02020603050405020304" pitchFamily="18" charset="0"/>
                        </a:rPr>
                        <a:t>3.</a:t>
                      </a:r>
                      <a:endParaRPr lang="cs-CZ"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cs-CZ" sz="1600" u="none" strike="noStrike" dirty="0">
                          <a:solidFill>
                            <a:srgbClr val="FFC000"/>
                          </a:solidFill>
                          <a:effectLst/>
                          <a:latin typeface="+mn-lt"/>
                          <a:cs typeface="Times New Roman" panose="02020603050405020304" pitchFamily="18" charset="0"/>
                        </a:rPr>
                        <a:t>Řízení školy </a:t>
                      </a:r>
                      <a:r>
                        <a:rPr lang="cs-CZ" sz="1600" u="none" strike="noStrike" dirty="0">
                          <a:solidFill>
                            <a:srgbClr val="00B050"/>
                          </a:solidFill>
                          <a:effectLst/>
                          <a:latin typeface="+mn-lt"/>
                          <a:cs typeface="Times New Roman" panose="02020603050405020304" pitchFamily="18" charset="0"/>
                        </a:rPr>
                        <a:t>Řízení školy</a:t>
                      </a:r>
                      <a:endParaRPr lang="cs-CZ" sz="1600" b="0"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FFC000"/>
                          </a:solidFill>
                          <a:effectLst/>
                          <a:latin typeface="+mn-lt"/>
                          <a:cs typeface="Times New Roman" panose="02020603050405020304" pitchFamily="18" charset="0"/>
                        </a:rPr>
                        <a:t>14,8</a:t>
                      </a:r>
                      <a:endParaRPr lang="cs-CZ" sz="2000" b="0" i="0" u="none" strike="noStrike" dirty="0">
                        <a:solidFill>
                          <a:srgbClr val="FFC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00B050"/>
                          </a:solidFill>
                          <a:effectLst/>
                          <a:latin typeface="+mn-lt"/>
                          <a:cs typeface="Times New Roman" panose="02020603050405020304" pitchFamily="18" charset="0"/>
                        </a:rPr>
                        <a:t>81,5</a:t>
                      </a:r>
                      <a:endParaRPr lang="cs-CZ" sz="2000" b="0"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b="1" u="none" strike="noStrike" dirty="0">
                          <a:solidFill>
                            <a:srgbClr val="00B050"/>
                          </a:solidFill>
                          <a:effectLst/>
                          <a:latin typeface="+mn-lt"/>
                          <a:cs typeface="Times New Roman" panose="02020603050405020304" pitchFamily="18" charset="0"/>
                        </a:rPr>
                        <a:t>3,7</a:t>
                      </a:r>
                      <a:endParaRPr lang="cs-CZ" sz="2000" b="1" i="0" u="none" strike="noStrike" dirty="0">
                        <a:solidFill>
                          <a:srgbClr val="00B050"/>
                        </a:solidFill>
                        <a:effectLst/>
                        <a:latin typeface="+mn-lt"/>
                        <a:cs typeface="Times New Roman" panose="02020603050405020304" pitchFamily="18" charset="0"/>
                      </a:endParaRPr>
                    </a:p>
                  </a:txBody>
                  <a:tcPr marL="9525" marR="9525" marT="9525" marB="0" anchor="b"/>
                </a:tc>
              </a:tr>
              <a:tr h="314325">
                <a:tc>
                  <a:txBody>
                    <a:bodyPr/>
                    <a:lstStyle/>
                    <a:p>
                      <a:pPr algn="r" fontAlgn="b"/>
                      <a:r>
                        <a:rPr lang="cs-CZ" sz="1600" u="none" strike="noStrike" dirty="0">
                          <a:effectLst/>
                          <a:latin typeface="Times New Roman" panose="02020603050405020304" pitchFamily="18" charset="0"/>
                          <a:cs typeface="Times New Roman" panose="02020603050405020304" pitchFamily="18" charset="0"/>
                        </a:rPr>
                        <a:t>4.</a:t>
                      </a:r>
                      <a:endParaRPr lang="cs-CZ"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cs-CZ" sz="1600" u="none" strike="noStrike" dirty="0">
                          <a:effectLst/>
                          <a:latin typeface="+mn-lt"/>
                          <a:cs typeface="Times New Roman" panose="02020603050405020304" pitchFamily="18" charset="0"/>
                        </a:rPr>
                        <a:t>Personální podmínky</a:t>
                      </a:r>
                      <a:endParaRPr lang="cs-CZ" sz="1600" b="0"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3,7</a:t>
                      </a:r>
                      <a:endParaRPr lang="cs-CZ" sz="2000" b="0" i="0" u="none" strike="noStrike" dirty="0">
                        <a:solidFill>
                          <a:srgbClr val="FF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00B050"/>
                          </a:solidFill>
                          <a:effectLst/>
                          <a:latin typeface="+mn-lt"/>
                          <a:cs typeface="Times New Roman" panose="02020603050405020304" pitchFamily="18" charset="0"/>
                        </a:rPr>
                        <a:t>96,3</a:t>
                      </a:r>
                      <a:endParaRPr lang="cs-CZ" sz="2000" b="0"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1" i="0" u="none" strike="noStrike" dirty="0">
                        <a:solidFill>
                          <a:srgbClr val="00B050"/>
                        </a:solidFill>
                        <a:effectLst/>
                        <a:latin typeface="+mn-lt"/>
                        <a:cs typeface="Times New Roman" panose="02020603050405020304" pitchFamily="18" charset="0"/>
                      </a:endParaRPr>
                    </a:p>
                  </a:txBody>
                  <a:tcPr marL="9525" marR="9525" marT="9525" marB="0" anchor="b"/>
                </a:tc>
              </a:tr>
              <a:tr h="314325">
                <a:tc>
                  <a:txBody>
                    <a:bodyPr/>
                    <a:lstStyle/>
                    <a:p>
                      <a:pPr algn="r" fontAlgn="b"/>
                      <a:r>
                        <a:rPr lang="cs-CZ" sz="1600" u="none" strike="noStrike" dirty="0">
                          <a:effectLst/>
                          <a:latin typeface="Times New Roman" panose="02020603050405020304" pitchFamily="18" charset="0"/>
                          <a:cs typeface="Times New Roman" panose="02020603050405020304" pitchFamily="18" charset="0"/>
                        </a:rPr>
                        <a:t>5.</a:t>
                      </a:r>
                      <a:endParaRPr lang="cs-CZ"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cs-CZ" sz="1600" u="none" strike="noStrike" dirty="0">
                          <a:effectLst/>
                          <a:latin typeface="+mn-lt"/>
                          <a:cs typeface="Times New Roman" panose="02020603050405020304" pitchFamily="18" charset="0"/>
                        </a:rPr>
                        <a:t>Materiální předpoklady</a:t>
                      </a:r>
                      <a:endParaRPr lang="cs-CZ" sz="1600" b="0"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FF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00B050"/>
                          </a:solidFill>
                          <a:effectLst/>
                          <a:latin typeface="+mn-lt"/>
                          <a:cs typeface="Times New Roman" panose="02020603050405020304" pitchFamily="18" charset="0"/>
                        </a:rPr>
                        <a:t>100,0</a:t>
                      </a:r>
                      <a:endParaRPr lang="cs-CZ" sz="2000" b="0"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1" i="0" u="none" strike="noStrike" dirty="0">
                        <a:solidFill>
                          <a:srgbClr val="00B050"/>
                        </a:solidFill>
                        <a:effectLst/>
                        <a:latin typeface="+mn-lt"/>
                        <a:cs typeface="Times New Roman" panose="02020603050405020304" pitchFamily="18" charset="0"/>
                      </a:endParaRPr>
                    </a:p>
                  </a:txBody>
                  <a:tcPr marL="9525" marR="9525" marT="9525" marB="0" anchor="b"/>
                </a:tc>
              </a:tr>
              <a:tr h="314325">
                <a:tc>
                  <a:txBody>
                    <a:bodyPr/>
                    <a:lstStyle/>
                    <a:p>
                      <a:pPr algn="r" fontAlgn="b"/>
                      <a:r>
                        <a:rPr lang="cs-CZ" sz="1600" u="none" strike="noStrike" dirty="0">
                          <a:effectLst/>
                          <a:latin typeface="Times New Roman" panose="02020603050405020304" pitchFamily="18" charset="0"/>
                          <a:cs typeface="Times New Roman" panose="02020603050405020304" pitchFamily="18" charset="0"/>
                        </a:rPr>
                        <a:t>6.</a:t>
                      </a:r>
                      <a:endParaRPr lang="cs-CZ"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cs-CZ" sz="1600" u="none" strike="noStrike" dirty="0">
                          <a:effectLst/>
                          <a:latin typeface="+mn-lt"/>
                          <a:cs typeface="Times New Roman" panose="02020603050405020304" pitchFamily="18" charset="0"/>
                        </a:rPr>
                        <a:t>Finanční předpoklady</a:t>
                      </a:r>
                      <a:endParaRPr lang="cs-CZ" sz="1600" b="0"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3,7</a:t>
                      </a:r>
                      <a:endParaRPr lang="cs-CZ" sz="2000" b="0" i="0" u="none" strike="noStrike" dirty="0">
                        <a:solidFill>
                          <a:srgbClr val="FF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00B050"/>
                          </a:solidFill>
                          <a:effectLst/>
                          <a:latin typeface="+mn-lt"/>
                          <a:cs typeface="Times New Roman" panose="02020603050405020304" pitchFamily="18" charset="0"/>
                        </a:rPr>
                        <a:t>96,3</a:t>
                      </a:r>
                      <a:endParaRPr lang="cs-CZ" sz="2000" b="0"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1" i="0" u="none" strike="noStrike" dirty="0">
                        <a:solidFill>
                          <a:srgbClr val="00B050"/>
                        </a:solidFill>
                        <a:effectLst/>
                        <a:latin typeface="+mn-lt"/>
                        <a:cs typeface="Times New Roman" panose="02020603050405020304" pitchFamily="18" charset="0"/>
                      </a:endParaRPr>
                    </a:p>
                  </a:txBody>
                  <a:tcPr marL="9525" marR="9525" marT="9525" marB="0" anchor="b"/>
                </a:tc>
              </a:tr>
              <a:tr h="314325">
                <a:tc>
                  <a:txBody>
                    <a:bodyPr/>
                    <a:lstStyle/>
                    <a:p>
                      <a:pPr algn="r" fontAlgn="b"/>
                      <a:r>
                        <a:rPr lang="cs-CZ" sz="1600" u="none" strike="noStrike" dirty="0">
                          <a:effectLst/>
                          <a:latin typeface="Times New Roman" panose="02020603050405020304" pitchFamily="18" charset="0"/>
                          <a:cs typeface="Times New Roman" panose="02020603050405020304" pitchFamily="18" charset="0"/>
                        </a:rPr>
                        <a:t>7.</a:t>
                      </a:r>
                      <a:endParaRPr lang="cs-CZ"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cs-CZ" sz="1600" u="none" strike="noStrike" dirty="0">
                          <a:solidFill>
                            <a:srgbClr val="FFC000"/>
                          </a:solidFill>
                          <a:effectLst/>
                          <a:latin typeface="+mn-lt"/>
                          <a:cs typeface="Times New Roman" panose="02020603050405020304" pitchFamily="18" charset="0"/>
                        </a:rPr>
                        <a:t>Efektivní organizace vzdělávání</a:t>
                      </a:r>
                      <a:endParaRPr lang="cs-CZ" sz="1600" b="0" i="0" u="none" strike="noStrike" dirty="0">
                        <a:solidFill>
                          <a:srgbClr val="FFC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FFC000"/>
                          </a:solidFill>
                          <a:effectLst/>
                          <a:latin typeface="+mn-lt"/>
                          <a:cs typeface="Times New Roman" panose="02020603050405020304" pitchFamily="18" charset="0"/>
                        </a:rPr>
                        <a:t>14,8</a:t>
                      </a:r>
                      <a:endParaRPr lang="cs-CZ" sz="2000" b="0" i="0" u="none" strike="noStrike" dirty="0">
                        <a:solidFill>
                          <a:srgbClr val="FFC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00B050"/>
                          </a:solidFill>
                          <a:effectLst/>
                          <a:latin typeface="+mn-lt"/>
                          <a:cs typeface="Times New Roman" panose="02020603050405020304" pitchFamily="18" charset="0"/>
                        </a:rPr>
                        <a:t>85,2</a:t>
                      </a:r>
                      <a:endParaRPr lang="cs-CZ" sz="2000" b="0"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1" i="0" u="none" strike="noStrike" dirty="0">
                        <a:solidFill>
                          <a:srgbClr val="00B050"/>
                        </a:solidFill>
                        <a:effectLst/>
                        <a:latin typeface="+mn-lt"/>
                        <a:cs typeface="Times New Roman" panose="02020603050405020304" pitchFamily="18" charset="0"/>
                      </a:endParaRPr>
                    </a:p>
                  </a:txBody>
                  <a:tcPr marL="9525" marR="9525" marT="9525" marB="0" anchor="b"/>
                </a:tc>
              </a:tr>
              <a:tr h="314325">
                <a:tc>
                  <a:txBody>
                    <a:bodyPr/>
                    <a:lstStyle/>
                    <a:p>
                      <a:pPr algn="r" fontAlgn="b"/>
                      <a:r>
                        <a:rPr lang="cs-CZ" sz="1600" u="none" strike="noStrike" dirty="0">
                          <a:effectLst/>
                          <a:latin typeface="Times New Roman" panose="02020603050405020304" pitchFamily="18" charset="0"/>
                          <a:cs typeface="Times New Roman" panose="02020603050405020304" pitchFamily="18" charset="0"/>
                        </a:rPr>
                        <a:t>8.</a:t>
                      </a:r>
                      <a:endParaRPr lang="cs-CZ"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cs-CZ" sz="1600" u="none" strike="noStrike">
                          <a:effectLst/>
                          <a:latin typeface="+mn-lt"/>
                          <a:cs typeface="Times New Roman" panose="02020603050405020304" pitchFamily="18" charset="0"/>
                        </a:rPr>
                        <a:t>Účinná podpora rozvoje osobnosti žáků</a:t>
                      </a:r>
                      <a:endParaRPr lang="cs-CZ" sz="1600" b="0" i="0" u="none" strike="noStrike">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3,7</a:t>
                      </a:r>
                      <a:endParaRPr lang="cs-CZ" sz="2000" b="0" i="0" u="none" strike="noStrike" dirty="0">
                        <a:solidFill>
                          <a:srgbClr val="FF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00B050"/>
                          </a:solidFill>
                          <a:effectLst/>
                          <a:latin typeface="+mn-lt"/>
                          <a:cs typeface="Times New Roman" panose="02020603050405020304" pitchFamily="18" charset="0"/>
                        </a:rPr>
                        <a:t>96,3</a:t>
                      </a:r>
                      <a:endParaRPr lang="cs-CZ" sz="2000" b="0"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1" i="0" u="none" strike="noStrike" dirty="0">
                        <a:solidFill>
                          <a:srgbClr val="00B050"/>
                        </a:solidFill>
                        <a:effectLst/>
                        <a:latin typeface="+mn-lt"/>
                        <a:cs typeface="Times New Roman" panose="02020603050405020304" pitchFamily="18" charset="0"/>
                      </a:endParaRPr>
                    </a:p>
                  </a:txBody>
                  <a:tcPr marL="9525" marR="9525" marT="9525" marB="0" anchor="b"/>
                </a:tc>
              </a:tr>
              <a:tr h="314325">
                <a:tc>
                  <a:txBody>
                    <a:bodyPr/>
                    <a:lstStyle/>
                    <a:p>
                      <a:pPr algn="r" fontAlgn="b"/>
                      <a:r>
                        <a:rPr lang="cs-CZ" sz="1600" u="none" strike="noStrike" dirty="0">
                          <a:solidFill>
                            <a:srgbClr val="00B050"/>
                          </a:solidFill>
                          <a:effectLst/>
                          <a:latin typeface="Times New Roman" panose="02020603050405020304" pitchFamily="18" charset="0"/>
                          <a:cs typeface="Times New Roman" panose="02020603050405020304" pitchFamily="18" charset="0"/>
                        </a:rPr>
                        <a:t>9.</a:t>
                      </a:r>
                      <a:endParaRPr lang="cs-CZ" sz="1600" b="0" i="0" u="none" strike="noStrike" dirty="0">
                        <a:solidFill>
                          <a:srgbClr val="00B05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cs-CZ" sz="1600" u="none" strike="noStrike" dirty="0">
                          <a:solidFill>
                            <a:srgbClr val="00B050"/>
                          </a:solidFill>
                          <a:effectLst/>
                          <a:latin typeface="+mn-lt"/>
                          <a:cs typeface="Times New Roman" panose="02020603050405020304" pitchFamily="18" charset="0"/>
                        </a:rPr>
                        <a:t>Partnerství</a:t>
                      </a:r>
                      <a:endParaRPr lang="cs-CZ" sz="1600" b="0"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FF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00B050"/>
                          </a:solidFill>
                          <a:effectLst/>
                          <a:latin typeface="+mn-lt"/>
                          <a:cs typeface="Times New Roman" panose="02020603050405020304" pitchFamily="18" charset="0"/>
                        </a:rPr>
                        <a:t>85,2</a:t>
                      </a:r>
                      <a:endParaRPr lang="cs-CZ" sz="2000" b="0"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b="1" u="none" strike="noStrike" dirty="0">
                          <a:solidFill>
                            <a:srgbClr val="00B050"/>
                          </a:solidFill>
                          <a:effectLst/>
                          <a:latin typeface="+mn-lt"/>
                          <a:cs typeface="Times New Roman" panose="02020603050405020304" pitchFamily="18" charset="0"/>
                        </a:rPr>
                        <a:t>14,8</a:t>
                      </a:r>
                      <a:endParaRPr lang="cs-CZ" sz="2000" b="1" i="0" u="none" strike="noStrike" dirty="0">
                        <a:solidFill>
                          <a:srgbClr val="00B050"/>
                        </a:solidFill>
                        <a:effectLst/>
                        <a:latin typeface="+mn-lt"/>
                        <a:cs typeface="Times New Roman" panose="02020603050405020304" pitchFamily="18" charset="0"/>
                      </a:endParaRPr>
                    </a:p>
                  </a:txBody>
                  <a:tcPr marL="9525" marR="9525" marT="9525" marB="0" anchor="b"/>
                </a:tc>
              </a:tr>
              <a:tr h="314325">
                <a:tc>
                  <a:txBody>
                    <a:bodyPr/>
                    <a:lstStyle/>
                    <a:p>
                      <a:pPr algn="r" fontAlgn="b"/>
                      <a:r>
                        <a:rPr lang="cs-CZ" sz="1600" u="none" strike="noStrike" dirty="0">
                          <a:effectLst/>
                          <a:latin typeface="Times New Roman" panose="02020603050405020304" pitchFamily="18" charset="0"/>
                          <a:cs typeface="Times New Roman" panose="02020603050405020304" pitchFamily="18" charset="0"/>
                        </a:rPr>
                        <a:t>10.</a:t>
                      </a:r>
                      <a:endParaRPr lang="cs-CZ"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cs-CZ" sz="1600" u="none" strike="noStrike">
                          <a:effectLst/>
                          <a:latin typeface="+mn-lt"/>
                          <a:cs typeface="Times New Roman" panose="02020603050405020304" pitchFamily="18" charset="0"/>
                        </a:rPr>
                        <a:t>Účinná podpora rozvoje funkčních gramotností žáků</a:t>
                      </a:r>
                      <a:endParaRPr lang="cs-CZ" sz="1600" b="0" i="0" u="none" strike="noStrike">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FF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00B050"/>
                          </a:solidFill>
                          <a:effectLst/>
                          <a:latin typeface="+mn-lt"/>
                          <a:cs typeface="Times New Roman" panose="02020603050405020304" pitchFamily="18" charset="0"/>
                        </a:rPr>
                        <a:t>100,0</a:t>
                      </a:r>
                      <a:endParaRPr lang="cs-CZ" sz="2000" b="0"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1" i="0" u="none" strike="noStrike" dirty="0">
                        <a:solidFill>
                          <a:srgbClr val="00B050"/>
                        </a:solidFill>
                        <a:effectLst/>
                        <a:latin typeface="+mn-lt"/>
                        <a:cs typeface="Times New Roman" panose="02020603050405020304" pitchFamily="18" charset="0"/>
                      </a:endParaRPr>
                    </a:p>
                  </a:txBody>
                  <a:tcPr marL="9525" marR="9525" marT="9525" marB="0" anchor="b"/>
                </a:tc>
              </a:tr>
              <a:tr h="497205">
                <a:tc>
                  <a:txBody>
                    <a:bodyPr/>
                    <a:lstStyle/>
                    <a:p>
                      <a:pPr algn="r" fontAlgn="b"/>
                      <a:r>
                        <a:rPr lang="cs-CZ" sz="1600" u="none" strike="noStrike" dirty="0">
                          <a:effectLst/>
                          <a:latin typeface="Times New Roman" panose="02020603050405020304" pitchFamily="18" charset="0"/>
                          <a:cs typeface="Times New Roman" panose="02020603050405020304" pitchFamily="18" charset="0"/>
                        </a:rPr>
                        <a:t>11.</a:t>
                      </a:r>
                      <a:endParaRPr lang="cs-CZ"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cs-CZ" sz="1600" u="none" strike="noStrike" dirty="0" smtClean="0">
                          <a:effectLst/>
                          <a:latin typeface="+mn-lt"/>
                          <a:cs typeface="Times New Roman" panose="02020603050405020304" pitchFamily="18" charset="0"/>
                        </a:rPr>
                        <a:t>Systematické</a:t>
                      </a:r>
                      <a:r>
                        <a:rPr lang="cs-CZ" sz="1600" u="none" strike="noStrike" baseline="0" dirty="0" smtClean="0">
                          <a:effectLst/>
                          <a:latin typeface="+mn-lt"/>
                          <a:cs typeface="Times New Roman" panose="02020603050405020304" pitchFamily="18" charset="0"/>
                        </a:rPr>
                        <a:t> </a:t>
                      </a:r>
                      <a:r>
                        <a:rPr lang="cs-CZ" sz="1600" u="none" strike="noStrike" dirty="0" smtClean="0">
                          <a:effectLst/>
                          <a:latin typeface="+mn-lt"/>
                          <a:cs typeface="Times New Roman" panose="02020603050405020304" pitchFamily="18" charset="0"/>
                        </a:rPr>
                        <a:t>hodnocení individuálních a skupinových výsledků vzdělávání</a:t>
                      </a:r>
                      <a:endParaRPr lang="cs-CZ" sz="1600" b="0"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FF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00B050"/>
                          </a:solidFill>
                          <a:effectLst/>
                          <a:latin typeface="+mn-lt"/>
                          <a:cs typeface="Times New Roman" panose="02020603050405020304" pitchFamily="18" charset="0"/>
                        </a:rPr>
                        <a:t>100,0</a:t>
                      </a:r>
                      <a:endParaRPr lang="cs-CZ" sz="2000" b="0"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1" i="0" u="none" strike="noStrike" dirty="0">
                        <a:solidFill>
                          <a:srgbClr val="00B050"/>
                        </a:solidFill>
                        <a:effectLst/>
                        <a:latin typeface="+mn-lt"/>
                        <a:cs typeface="Times New Roman" panose="02020603050405020304" pitchFamily="18" charset="0"/>
                      </a:endParaRPr>
                    </a:p>
                  </a:txBody>
                  <a:tcPr marL="9525" marR="9525" marT="9525" marB="0" anchor="b"/>
                </a:tc>
              </a:tr>
              <a:tr h="314325">
                <a:tc>
                  <a:txBody>
                    <a:bodyPr/>
                    <a:lstStyle/>
                    <a:p>
                      <a:pPr algn="r" fontAlgn="b"/>
                      <a:r>
                        <a:rPr lang="cs-CZ" sz="1600" u="none" strike="noStrike" dirty="0">
                          <a:effectLst/>
                          <a:latin typeface="Times New Roman" panose="02020603050405020304" pitchFamily="18" charset="0"/>
                          <a:cs typeface="Times New Roman" panose="02020603050405020304" pitchFamily="18" charset="0"/>
                        </a:rPr>
                        <a:t>12.</a:t>
                      </a:r>
                      <a:endParaRPr lang="cs-CZ" sz="16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cs-CZ" sz="1600" u="none" strike="noStrike" dirty="0">
                          <a:effectLst/>
                          <a:latin typeface="+mn-lt"/>
                          <a:cs typeface="Times New Roman" panose="02020603050405020304" pitchFamily="18" charset="0"/>
                        </a:rPr>
                        <a:t>Systémové hodnocení </a:t>
                      </a:r>
                      <a:r>
                        <a:rPr lang="cs-CZ" sz="1600" u="none" strike="noStrike" dirty="0" smtClean="0">
                          <a:effectLst/>
                          <a:latin typeface="+mn-lt"/>
                          <a:cs typeface="Times New Roman" panose="02020603050405020304" pitchFamily="18" charset="0"/>
                        </a:rPr>
                        <a:t>celkových </a:t>
                      </a:r>
                      <a:r>
                        <a:rPr lang="cs-CZ" sz="1600" u="none" strike="noStrike" dirty="0">
                          <a:effectLst/>
                          <a:latin typeface="+mn-lt"/>
                          <a:cs typeface="Times New Roman" panose="02020603050405020304" pitchFamily="18" charset="0"/>
                        </a:rPr>
                        <a:t>výsledků vzdělávání školy</a:t>
                      </a:r>
                      <a:endParaRPr lang="cs-CZ" sz="1600" b="0"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00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0" i="0" u="none" strike="noStrike" dirty="0">
                        <a:solidFill>
                          <a:srgbClr val="FF000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solidFill>
                            <a:srgbClr val="00B050"/>
                          </a:solidFill>
                          <a:effectLst/>
                          <a:latin typeface="+mn-lt"/>
                          <a:cs typeface="Times New Roman" panose="02020603050405020304" pitchFamily="18" charset="0"/>
                        </a:rPr>
                        <a:t>100,0</a:t>
                      </a:r>
                      <a:endParaRPr lang="cs-CZ" sz="2000" b="0" i="0" u="none" strike="noStrike" dirty="0">
                        <a:solidFill>
                          <a:srgbClr val="00B050"/>
                        </a:solidFill>
                        <a:effectLst/>
                        <a:latin typeface="+mn-lt"/>
                        <a:cs typeface="Times New Roman" panose="02020603050405020304" pitchFamily="18" charset="0"/>
                      </a:endParaRPr>
                    </a:p>
                  </a:txBody>
                  <a:tcPr marL="9525" marR="9525" marT="9525" marB="0" anchor="b"/>
                </a:tc>
                <a:tc>
                  <a:txBody>
                    <a:bodyPr/>
                    <a:lstStyle/>
                    <a:p>
                      <a:pPr algn="ctr" fontAlgn="b"/>
                      <a:r>
                        <a:rPr lang="cs-CZ" sz="2000" u="none" strike="noStrike" dirty="0">
                          <a:effectLst/>
                          <a:latin typeface="+mn-lt"/>
                          <a:cs typeface="Times New Roman" panose="02020603050405020304" pitchFamily="18" charset="0"/>
                        </a:rPr>
                        <a:t>0,0</a:t>
                      </a:r>
                      <a:endParaRPr lang="cs-CZ" sz="2000" b="1" i="0" u="none" strike="noStrike" dirty="0">
                        <a:solidFill>
                          <a:srgbClr val="00B050"/>
                        </a:solidFill>
                        <a:effectLst/>
                        <a:latin typeface="+mn-lt"/>
                        <a:cs typeface="Times New Roman" panose="02020603050405020304" pitchFamily="18" charset="0"/>
                      </a:endParaRPr>
                    </a:p>
                  </a:txBody>
                  <a:tcPr marL="9525" marR="9525" marT="9525" marB="0" anchor="b"/>
                </a:tc>
              </a:tr>
            </a:tbl>
          </a:graphicData>
        </a:graphic>
      </p:graphicFrame>
      <p:graphicFrame>
        <p:nvGraphicFramePr>
          <p:cNvPr id="4" name="Tabulka 3"/>
          <p:cNvGraphicFramePr>
            <a:graphicFrameLocks noGrp="1"/>
          </p:cNvGraphicFramePr>
          <p:nvPr/>
        </p:nvGraphicFramePr>
        <p:xfrm>
          <a:off x="0" y="0"/>
          <a:ext cx="1828800" cy="762000"/>
        </p:xfrm>
        <a:graphic>
          <a:graphicData uri="http://schemas.openxmlformats.org/drawingml/2006/table">
            <a:tbl>
              <a:tblPr>
                <a:tableStyleId>{5C22544A-7EE6-4342-B048-85BDC9FD1C3A}</a:tableStyleId>
              </a:tblPr>
              <a:tblGrid>
                <a:gridCol w="1219200"/>
                <a:gridCol w="609600"/>
              </a:tblGrid>
              <a:tr h="190500">
                <a:tc>
                  <a:txBody>
                    <a:bodyPr/>
                    <a:lstStyle/>
                    <a:p>
                      <a:pPr algn="l" fontAlgn="b"/>
                      <a:r>
                        <a:rPr lang="cs-CZ" sz="1100" u="none" strike="noStrike">
                          <a:effectLst/>
                        </a:rPr>
                        <a:t>1 = krizový stav</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cs-CZ" sz="1100" u="none" strike="noStrike">
                          <a:effectLst/>
                        </a:rPr>
                        <a:t>2 = rizikový stav</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cs-CZ" sz="1100" u="none" strike="noStrike">
                          <a:effectLst/>
                        </a:rPr>
                        <a:t>3 = požadovaný stav</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r>
              <a:tr h="190500">
                <a:tc gridSpan="2">
                  <a:txBody>
                    <a:bodyPr/>
                    <a:lstStyle/>
                    <a:p>
                      <a:pPr algn="l" fontAlgn="b"/>
                      <a:r>
                        <a:rPr lang="cs-CZ" sz="1100" u="none" strike="noStrike" dirty="0">
                          <a:effectLst/>
                        </a:rPr>
                        <a:t>4 = nadstandardní stav</a:t>
                      </a:r>
                      <a:endParaRPr lang="cs-CZ"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cs-CZ"/>
                    </a:p>
                  </a:txBody>
                  <a:tcPr/>
                </a:tc>
              </a:tr>
            </a:tbl>
          </a:graphicData>
        </a:graphic>
      </p:graphicFrame>
      <p:graphicFrame>
        <p:nvGraphicFramePr>
          <p:cNvPr id="5" name="Tabulka 4"/>
          <p:cNvGraphicFramePr>
            <a:graphicFrameLocks noGrp="1"/>
          </p:cNvGraphicFramePr>
          <p:nvPr/>
        </p:nvGraphicFramePr>
        <p:xfrm>
          <a:off x="0" y="0"/>
          <a:ext cx="1828800" cy="762000"/>
        </p:xfrm>
        <a:graphic>
          <a:graphicData uri="http://schemas.openxmlformats.org/drawingml/2006/table">
            <a:tbl>
              <a:tblPr>
                <a:tableStyleId>{5C22544A-7EE6-4342-B048-85BDC9FD1C3A}</a:tableStyleId>
              </a:tblPr>
              <a:tblGrid>
                <a:gridCol w="1219200"/>
                <a:gridCol w="609600"/>
              </a:tblGrid>
              <a:tr h="190500">
                <a:tc>
                  <a:txBody>
                    <a:bodyPr/>
                    <a:lstStyle/>
                    <a:p>
                      <a:pPr algn="l" fontAlgn="b"/>
                      <a:r>
                        <a:rPr lang="cs-CZ" sz="1100" u="none" strike="noStrike">
                          <a:effectLst/>
                        </a:rPr>
                        <a:t>1 = krizový stav</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cs-CZ" sz="1100" u="none" strike="noStrike">
                          <a:effectLst/>
                        </a:rPr>
                        <a:t>2 = rizikový stav</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cs-CZ" sz="1100" u="none" strike="noStrike" dirty="0">
                          <a:effectLst/>
                        </a:rPr>
                        <a:t>3 = požadovaný stav</a:t>
                      </a:r>
                      <a:endParaRPr lang="cs-CZ"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tc>
              </a:tr>
              <a:tr h="190500">
                <a:tc gridSpan="2">
                  <a:txBody>
                    <a:bodyPr/>
                    <a:lstStyle/>
                    <a:p>
                      <a:pPr algn="l" fontAlgn="b"/>
                      <a:r>
                        <a:rPr lang="cs-CZ" sz="1100" u="none" strike="noStrike" dirty="0">
                          <a:effectLst/>
                        </a:rPr>
                        <a:t>4 = nadstandardní stav</a:t>
                      </a:r>
                      <a:endParaRPr lang="cs-CZ"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cs-CZ"/>
                    </a:p>
                  </a:txBody>
                  <a:tcPr/>
                </a:tc>
              </a:tr>
            </a:tbl>
          </a:graphicData>
        </a:graphic>
      </p:graphicFrame>
    </p:spTree>
    <p:extLst>
      <p:ext uri="{BB962C8B-B14F-4D97-AF65-F5344CB8AC3E}">
        <p14:creationId xmlns:p14="http://schemas.microsoft.com/office/powerpoint/2010/main" val="3726522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0"/>
          </p:nvPr>
        </p:nvSpPr>
        <p:spPr/>
        <p:txBody>
          <a:bodyPr/>
          <a:lstStyle/>
          <a:p>
            <a:endParaRPr lang="cs-CZ" dirty="0"/>
          </a:p>
        </p:txBody>
      </p:sp>
      <p:sp>
        <p:nvSpPr>
          <p:cNvPr id="3" name="Zástupný symbol pro text 2"/>
          <p:cNvSpPr>
            <a:spLocks noGrp="1"/>
          </p:cNvSpPr>
          <p:nvPr>
            <p:ph type="body" sz="quarter" idx="12"/>
          </p:nvPr>
        </p:nvSpPr>
        <p:spPr>
          <a:xfrm>
            <a:off x="179512" y="896763"/>
            <a:ext cx="8208144" cy="863600"/>
          </a:xfrm>
        </p:spPr>
        <p:txBody>
          <a:bodyPr/>
          <a:lstStyle/>
          <a:p>
            <a:r>
              <a:rPr lang="cs-CZ" sz="2400"/>
              <a:t>Hodnocení podmínek, průběhu a výsledků vzdělávání dle  kritérií pro školní rok 2013/2014 –SŠ - JMK</a:t>
            </a:r>
            <a:endParaRPr lang="cs-CZ" sz="2400" dirty="0"/>
          </a:p>
        </p:txBody>
      </p:sp>
      <p:sp>
        <p:nvSpPr>
          <p:cNvPr id="4" name="Zástupný symbol pro text 3"/>
          <p:cNvSpPr>
            <a:spLocks noGrp="1"/>
          </p:cNvSpPr>
          <p:nvPr>
            <p:ph type="body" sz="quarter" idx="11"/>
          </p:nvPr>
        </p:nvSpPr>
        <p:spPr/>
        <p:txBody>
          <a:bodyPr/>
          <a:lstStyle/>
          <a:p>
            <a:endParaRPr lang="cs-CZ"/>
          </a:p>
        </p:txBody>
      </p:sp>
      <p:graphicFrame>
        <p:nvGraphicFramePr>
          <p:cNvPr id="6" name="Tabulka 5"/>
          <p:cNvGraphicFramePr>
            <a:graphicFrameLocks noGrp="1"/>
          </p:cNvGraphicFramePr>
          <p:nvPr>
            <p:extLst>
              <p:ext uri="{D42A27DB-BD31-4B8C-83A1-F6EECF244321}">
                <p14:modId xmlns:p14="http://schemas.microsoft.com/office/powerpoint/2010/main" val="657782963"/>
              </p:ext>
            </p:extLst>
          </p:nvPr>
        </p:nvGraphicFramePr>
        <p:xfrm>
          <a:off x="323527" y="1628800"/>
          <a:ext cx="8352161" cy="5153560"/>
        </p:xfrm>
        <a:graphic>
          <a:graphicData uri="http://schemas.openxmlformats.org/drawingml/2006/table">
            <a:tbl>
              <a:tblPr>
                <a:tableStyleId>{5C22544A-7EE6-4342-B048-85BDC9FD1C3A}</a:tableStyleId>
              </a:tblPr>
              <a:tblGrid>
                <a:gridCol w="348007"/>
                <a:gridCol w="5139790"/>
                <a:gridCol w="963710"/>
                <a:gridCol w="856633"/>
                <a:gridCol w="1044021"/>
              </a:tblGrid>
              <a:tr h="792088">
                <a:tc rowSpan="2" gridSpan="2">
                  <a:txBody>
                    <a:bodyPr/>
                    <a:lstStyle/>
                    <a:p>
                      <a:pPr algn="ctr" fontAlgn="ctr"/>
                      <a:r>
                        <a:rPr lang="cs-CZ" sz="1600" u="none" strike="noStrike" dirty="0">
                          <a:effectLst/>
                          <a:latin typeface="+mn-lt"/>
                        </a:rPr>
                        <a:t>Kriteriální rámec - rozdíl Jihomoravský kraj a Česká republika</a:t>
                      </a:r>
                      <a:endParaRPr lang="cs-CZ" sz="1600" b="1" i="0" u="none" strike="noStrike" dirty="0">
                        <a:solidFill>
                          <a:srgbClr val="000000"/>
                        </a:solidFill>
                        <a:effectLst/>
                        <a:latin typeface="+mn-lt"/>
                      </a:endParaRPr>
                    </a:p>
                  </a:txBody>
                  <a:tcPr marL="9525" marR="9525" marT="9525" marB="0" anchor="ctr"/>
                </a:tc>
                <a:tc rowSpan="2" hMerge="1">
                  <a:txBody>
                    <a:bodyPr/>
                    <a:lstStyle/>
                    <a:p>
                      <a:endParaRPr lang="cs-CZ"/>
                    </a:p>
                  </a:txBody>
                  <a:tcPr/>
                </a:tc>
                <a:tc gridSpan="3">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cs-CZ" sz="1600" b="1" i="0" u="none" strike="noStrike" dirty="0" smtClean="0">
                          <a:solidFill>
                            <a:srgbClr val="000000"/>
                          </a:solidFill>
                          <a:effectLst/>
                          <a:latin typeface="+mn-lt"/>
                        </a:rPr>
                        <a:t>Četnost dosažené úrovně hodnocení (v %) – požadovaný stav</a:t>
                      </a:r>
                      <a:r>
                        <a:rPr lang="cs-CZ" sz="1600" u="none" strike="noStrike" dirty="0">
                          <a:effectLst/>
                          <a:latin typeface="+mn-lt"/>
                        </a:rPr>
                        <a:t> </a:t>
                      </a:r>
                      <a:endParaRPr lang="cs-CZ" sz="1600" b="1" i="0" u="none" strike="noStrike" dirty="0">
                        <a:solidFill>
                          <a:srgbClr val="000000"/>
                        </a:solidFill>
                        <a:effectLst/>
                        <a:latin typeface="+mn-lt"/>
                      </a:endParaRPr>
                    </a:p>
                  </a:txBody>
                  <a:tcPr marL="9525" marR="9525" marT="9525" marB="0" anchor="b"/>
                </a:tc>
                <a:tc hMerge="1">
                  <a:txBody>
                    <a:bodyPr/>
                    <a:lstStyle/>
                    <a:p>
                      <a:endParaRPr lang="cs-CZ"/>
                    </a:p>
                  </a:txBody>
                  <a:tcPr/>
                </a:tc>
                <a:tc hMerge="1">
                  <a:txBody>
                    <a:bodyPr/>
                    <a:lstStyle/>
                    <a:p>
                      <a:endParaRPr lang="cs-CZ"/>
                    </a:p>
                  </a:txBody>
                  <a:tcPr/>
                </a:tc>
              </a:tr>
              <a:tr h="0">
                <a:tc gridSpan="2" vMerge="1">
                  <a:txBody>
                    <a:bodyPr/>
                    <a:lstStyle/>
                    <a:p>
                      <a:endParaRPr lang="cs-CZ"/>
                    </a:p>
                  </a:txBody>
                  <a:tcPr/>
                </a:tc>
                <a:tc hMerge="1" vMerge="1">
                  <a:txBody>
                    <a:bodyPr/>
                    <a:lstStyle/>
                    <a:p>
                      <a:endParaRPr lang="cs-CZ"/>
                    </a:p>
                  </a:txBody>
                  <a:tcPr/>
                </a:tc>
                <a:tc>
                  <a:txBody>
                    <a:bodyPr/>
                    <a:lstStyle/>
                    <a:p>
                      <a:pPr algn="ctr" fontAlgn="b"/>
                      <a:r>
                        <a:rPr lang="cs-CZ" sz="1600" b="1" i="0" u="none" strike="noStrike" dirty="0" smtClean="0">
                          <a:solidFill>
                            <a:srgbClr val="000000"/>
                          </a:solidFill>
                          <a:effectLst/>
                          <a:latin typeface="+mn-lt"/>
                        </a:rPr>
                        <a:t> ČR </a:t>
                      </a:r>
                      <a:endParaRPr lang="cs-CZ" sz="1600" b="1" i="0" u="none" strike="noStrike" dirty="0">
                        <a:solidFill>
                          <a:srgbClr val="000000"/>
                        </a:solidFill>
                        <a:effectLst/>
                        <a:latin typeface="+mn-lt"/>
                      </a:endParaRPr>
                    </a:p>
                  </a:txBody>
                  <a:tcPr marL="9525" marR="9525" marT="9525" marB="0" anchor="b"/>
                </a:tc>
                <a:tc>
                  <a:txBody>
                    <a:bodyPr/>
                    <a:lstStyle/>
                    <a:p>
                      <a:pPr algn="ctr" fontAlgn="b"/>
                      <a:r>
                        <a:rPr lang="cs-CZ" sz="1600" b="1" i="0" u="none" strike="noStrike" dirty="0" smtClean="0">
                          <a:solidFill>
                            <a:srgbClr val="000000"/>
                          </a:solidFill>
                          <a:effectLst/>
                          <a:latin typeface="+mn-lt"/>
                        </a:rPr>
                        <a:t>JMK </a:t>
                      </a:r>
                      <a:endParaRPr lang="cs-CZ" sz="1600" b="1" i="0" u="none" strike="noStrike" dirty="0">
                        <a:solidFill>
                          <a:srgbClr val="000000"/>
                        </a:solidFill>
                        <a:effectLst/>
                        <a:latin typeface="+mn-lt"/>
                      </a:endParaRPr>
                    </a:p>
                  </a:txBody>
                  <a:tcPr marL="9525" marR="9525" marT="9525" marB="0" anchor="b"/>
                </a:tc>
                <a:tc>
                  <a:txBody>
                    <a:bodyPr/>
                    <a:lstStyle/>
                    <a:p>
                      <a:pPr algn="ctr" fontAlgn="b"/>
                      <a:r>
                        <a:rPr lang="cs-CZ" sz="1600" b="1" i="0" u="none" strike="noStrike" dirty="0" smtClean="0">
                          <a:solidFill>
                            <a:srgbClr val="000000"/>
                          </a:solidFill>
                          <a:effectLst/>
                          <a:latin typeface="+mn-lt"/>
                        </a:rPr>
                        <a:t>Rozdíl</a:t>
                      </a:r>
                      <a:endParaRPr lang="cs-CZ" sz="1600" b="1" i="0" u="none" strike="noStrike" dirty="0">
                        <a:solidFill>
                          <a:srgbClr val="000000"/>
                        </a:solidFill>
                        <a:effectLst/>
                        <a:latin typeface="+mn-lt"/>
                      </a:endParaRPr>
                    </a:p>
                  </a:txBody>
                  <a:tcPr marL="9525" marR="9525" marT="9525" marB="0" anchor="b"/>
                </a:tc>
              </a:tr>
              <a:tr h="424317">
                <a:tc>
                  <a:txBody>
                    <a:bodyPr/>
                    <a:lstStyle/>
                    <a:p>
                      <a:pPr algn="r" fontAlgn="b"/>
                      <a:r>
                        <a:rPr lang="cs-CZ" sz="1600" u="none" strike="noStrike">
                          <a:effectLst/>
                          <a:latin typeface="+mn-lt"/>
                        </a:rPr>
                        <a:t>1.</a:t>
                      </a:r>
                      <a:endParaRPr lang="cs-CZ" sz="1600" b="0" i="0" u="none" strike="noStrike">
                        <a:solidFill>
                          <a:srgbClr val="000000"/>
                        </a:solidFill>
                        <a:effectLst/>
                        <a:latin typeface="+mn-lt"/>
                      </a:endParaRPr>
                    </a:p>
                  </a:txBody>
                  <a:tcPr marL="9525" marR="9525" marT="9525" marB="0" anchor="b"/>
                </a:tc>
                <a:tc>
                  <a:txBody>
                    <a:bodyPr/>
                    <a:lstStyle/>
                    <a:p>
                      <a:pPr algn="l" fontAlgn="b"/>
                      <a:r>
                        <a:rPr lang="cs-CZ" sz="1600" u="none" strike="noStrike" dirty="0">
                          <a:solidFill>
                            <a:srgbClr val="7030A0"/>
                          </a:solidFill>
                          <a:effectLst/>
                          <a:latin typeface="+mn-lt"/>
                        </a:rPr>
                        <a:t>Rovný přístup ke vzdělávání</a:t>
                      </a:r>
                      <a:endParaRPr lang="cs-CZ" sz="1600" b="0" i="0" u="none" strike="noStrike" dirty="0">
                        <a:solidFill>
                          <a:srgbClr val="7030A0"/>
                        </a:solidFill>
                        <a:effectLst/>
                        <a:latin typeface="+mn-lt"/>
                      </a:endParaRPr>
                    </a:p>
                  </a:txBody>
                  <a:tcPr marL="9525" marR="9525" marT="9525" marB="0" anchor="b"/>
                </a:tc>
                <a:tc>
                  <a:txBody>
                    <a:bodyPr/>
                    <a:lstStyle/>
                    <a:p>
                      <a:pPr algn="ctr" fontAlgn="b"/>
                      <a:r>
                        <a:rPr lang="cs-CZ" sz="1800" b="0" i="0" u="none" strike="noStrike" dirty="0">
                          <a:solidFill>
                            <a:srgbClr val="000000"/>
                          </a:solidFill>
                          <a:effectLst/>
                          <a:latin typeface="+mn-lt"/>
                        </a:rPr>
                        <a:t>95,8</a:t>
                      </a:r>
                    </a:p>
                  </a:txBody>
                  <a:tcPr marL="9525" marR="9525" marT="9525" marB="0" anchor="b"/>
                </a:tc>
                <a:tc>
                  <a:txBody>
                    <a:bodyPr/>
                    <a:lstStyle/>
                    <a:p>
                      <a:pPr algn="ctr" fontAlgn="b"/>
                      <a:r>
                        <a:rPr lang="cs-CZ" sz="1800" b="0" i="0" u="none" strike="noStrike" dirty="0">
                          <a:solidFill>
                            <a:srgbClr val="000000"/>
                          </a:solidFill>
                          <a:effectLst/>
                          <a:latin typeface="+mn-lt"/>
                        </a:rPr>
                        <a:t>88,9</a:t>
                      </a:r>
                    </a:p>
                  </a:txBody>
                  <a:tcPr marL="9525" marR="9525" marT="9525" marB="0" anchor="b"/>
                </a:tc>
                <a:tc>
                  <a:txBody>
                    <a:bodyPr/>
                    <a:lstStyle/>
                    <a:p>
                      <a:pPr algn="ctr" fontAlgn="b"/>
                      <a:r>
                        <a:rPr lang="cs-CZ" sz="1800" b="0" i="0" u="none" strike="noStrike" dirty="0" smtClean="0">
                          <a:solidFill>
                            <a:srgbClr val="0070C0"/>
                          </a:solidFill>
                          <a:effectLst/>
                          <a:latin typeface="+mn-lt"/>
                        </a:rPr>
                        <a:t>- 6,9</a:t>
                      </a:r>
                      <a:endParaRPr lang="cs-CZ" sz="1800" b="0" i="0" u="none" strike="noStrike" dirty="0">
                        <a:solidFill>
                          <a:srgbClr val="0070C0"/>
                        </a:solidFill>
                        <a:effectLst/>
                        <a:latin typeface="+mn-lt"/>
                      </a:endParaRPr>
                    </a:p>
                  </a:txBody>
                  <a:tcPr marL="9525" marR="9525" marT="9525" marB="0" anchor="b"/>
                </a:tc>
              </a:tr>
              <a:tr h="334890">
                <a:tc>
                  <a:txBody>
                    <a:bodyPr/>
                    <a:lstStyle/>
                    <a:p>
                      <a:pPr algn="r" fontAlgn="b"/>
                      <a:r>
                        <a:rPr lang="cs-CZ" sz="1600" u="none" strike="noStrike">
                          <a:effectLst/>
                          <a:latin typeface="+mn-lt"/>
                        </a:rPr>
                        <a:t>2.</a:t>
                      </a:r>
                      <a:endParaRPr lang="cs-CZ" sz="1600" b="0" i="0" u="none" strike="noStrike">
                        <a:solidFill>
                          <a:srgbClr val="000000"/>
                        </a:solidFill>
                        <a:effectLst/>
                        <a:latin typeface="+mn-lt"/>
                      </a:endParaRPr>
                    </a:p>
                  </a:txBody>
                  <a:tcPr marL="9525" marR="9525" marT="9525" marB="0" anchor="b"/>
                </a:tc>
                <a:tc>
                  <a:txBody>
                    <a:bodyPr/>
                    <a:lstStyle/>
                    <a:p>
                      <a:pPr algn="l" fontAlgn="b"/>
                      <a:r>
                        <a:rPr lang="cs-CZ" sz="1600" u="none" strike="noStrike" dirty="0">
                          <a:effectLst/>
                          <a:latin typeface="+mn-lt"/>
                        </a:rPr>
                        <a:t>Školní vzdělávací programy (vzdělávací programy)</a:t>
                      </a:r>
                      <a:endParaRPr lang="cs-CZ" sz="1600" b="0" i="0" u="none" strike="noStrike" dirty="0">
                        <a:solidFill>
                          <a:srgbClr val="000000"/>
                        </a:solidFill>
                        <a:effectLst/>
                        <a:latin typeface="+mn-lt"/>
                      </a:endParaRPr>
                    </a:p>
                  </a:txBody>
                  <a:tcPr marL="9525" marR="9525" marT="9525" marB="0" anchor="b"/>
                </a:tc>
                <a:tc>
                  <a:txBody>
                    <a:bodyPr/>
                    <a:lstStyle/>
                    <a:p>
                      <a:pPr algn="ctr" fontAlgn="b"/>
                      <a:r>
                        <a:rPr lang="cs-CZ" sz="1800" b="0" i="0" u="none" strike="noStrike" dirty="0" smtClean="0">
                          <a:solidFill>
                            <a:srgbClr val="000000"/>
                          </a:solidFill>
                          <a:effectLst/>
                          <a:latin typeface="+mn-lt"/>
                        </a:rPr>
                        <a:t>85,2</a:t>
                      </a:r>
                      <a:endParaRPr lang="cs-CZ" sz="1800" b="0" i="0" u="none" strike="noStrike" dirty="0">
                        <a:solidFill>
                          <a:srgbClr val="000000"/>
                        </a:solidFill>
                        <a:effectLst/>
                        <a:latin typeface="+mn-lt"/>
                      </a:endParaRPr>
                    </a:p>
                  </a:txBody>
                  <a:tcPr marL="9525" marR="9525" marT="9525" marB="0" anchor="b"/>
                </a:tc>
                <a:tc>
                  <a:txBody>
                    <a:bodyPr/>
                    <a:lstStyle/>
                    <a:p>
                      <a:pPr algn="ctr" fontAlgn="b"/>
                      <a:r>
                        <a:rPr lang="cs-CZ" sz="1800" b="0" i="0" u="none" strike="noStrike" dirty="0">
                          <a:solidFill>
                            <a:srgbClr val="000000"/>
                          </a:solidFill>
                          <a:effectLst/>
                          <a:latin typeface="+mn-lt"/>
                        </a:rPr>
                        <a:t>85,2</a:t>
                      </a:r>
                    </a:p>
                  </a:txBody>
                  <a:tcPr marL="9525" marR="9525" marT="9525" marB="0" anchor="b"/>
                </a:tc>
                <a:tc>
                  <a:txBody>
                    <a:bodyPr/>
                    <a:lstStyle/>
                    <a:p>
                      <a:pPr algn="ctr" fontAlgn="b"/>
                      <a:r>
                        <a:rPr lang="cs-CZ" sz="1800" b="0" i="0" u="none" strike="noStrike" dirty="0" smtClean="0">
                          <a:solidFill>
                            <a:srgbClr val="000000"/>
                          </a:solidFill>
                          <a:effectLst/>
                          <a:latin typeface="+mn-lt"/>
                        </a:rPr>
                        <a:t>0</a:t>
                      </a:r>
                      <a:endParaRPr lang="cs-CZ" sz="1800" b="0" i="0" u="none" strike="noStrike" dirty="0">
                        <a:solidFill>
                          <a:srgbClr val="000000"/>
                        </a:solidFill>
                        <a:effectLst/>
                        <a:latin typeface="+mn-lt"/>
                      </a:endParaRPr>
                    </a:p>
                  </a:txBody>
                  <a:tcPr marL="9525" marR="9525" marT="9525" marB="0" anchor="b"/>
                </a:tc>
              </a:tr>
              <a:tr h="334890">
                <a:tc>
                  <a:txBody>
                    <a:bodyPr/>
                    <a:lstStyle/>
                    <a:p>
                      <a:pPr algn="r" fontAlgn="b"/>
                      <a:r>
                        <a:rPr lang="cs-CZ" sz="1600" u="none" strike="noStrike">
                          <a:effectLst/>
                          <a:latin typeface="+mn-lt"/>
                        </a:rPr>
                        <a:t>3.</a:t>
                      </a:r>
                      <a:endParaRPr lang="cs-CZ" sz="1600" b="0" i="0" u="none" strike="noStrike">
                        <a:solidFill>
                          <a:srgbClr val="000000"/>
                        </a:solidFill>
                        <a:effectLst/>
                        <a:latin typeface="+mn-lt"/>
                      </a:endParaRPr>
                    </a:p>
                  </a:txBody>
                  <a:tcPr marL="9525" marR="9525" marT="9525" marB="0" anchor="b"/>
                </a:tc>
                <a:tc>
                  <a:txBody>
                    <a:bodyPr/>
                    <a:lstStyle/>
                    <a:p>
                      <a:pPr algn="l" fontAlgn="b"/>
                      <a:r>
                        <a:rPr lang="cs-CZ" sz="1600" u="none" strike="noStrike" dirty="0">
                          <a:solidFill>
                            <a:srgbClr val="7030A0"/>
                          </a:solidFill>
                          <a:effectLst/>
                          <a:latin typeface="+mn-lt"/>
                        </a:rPr>
                        <a:t>Řízení školy</a:t>
                      </a:r>
                      <a:endParaRPr lang="cs-CZ" sz="1600" b="0" i="0" u="none" strike="noStrike" dirty="0">
                        <a:solidFill>
                          <a:srgbClr val="7030A0"/>
                        </a:solidFill>
                        <a:effectLst/>
                        <a:latin typeface="+mn-lt"/>
                      </a:endParaRPr>
                    </a:p>
                  </a:txBody>
                  <a:tcPr marL="9525" marR="9525" marT="9525" marB="0" anchor="b"/>
                </a:tc>
                <a:tc>
                  <a:txBody>
                    <a:bodyPr/>
                    <a:lstStyle/>
                    <a:p>
                      <a:pPr algn="ctr" fontAlgn="b"/>
                      <a:r>
                        <a:rPr lang="cs-CZ" sz="1800" b="0" i="0" u="none" strike="noStrike" dirty="0">
                          <a:solidFill>
                            <a:srgbClr val="000000"/>
                          </a:solidFill>
                          <a:effectLst/>
                          <a:latin typeface="+mn-lt"/>
                        </a:rPr>
                        <a:t>90,1</a:t>
                      </a:r>
                    </a:p>
                  </a:txBody>
                  <a:tcPr marL="9525" marR="9525" marT="9525" marB="0" anchor="b"/>
                </a:tc>
                <a:tc>
                  <a:txBody>
                    <a:bodyPr/>
                    <a:lstStyle/>
                    <a:p>
                      <a:pPr algn="ctr" fontAlgn="b"/>
                      <a:r>
                        <a:rPr lang="cs-CZ" sz="1800" b="0" i="0" u="none" strike="noStrike" dirty="0">
                          <a:solidFill>
                            <a:srgbClr val="000000"/>
                          </a:solidFill>
                          <a:effectLst/>
                          <a:latin typeface="+mn-lt"/>
                        </a:rPr>
                        <a:t>85,2</a:t>
                      </a:r>
                    </a:p>
                  </a:txBody>
                  <a:tcPr marL="9525" marR="9525" marT="9525" marB="0" anchor="b"/>
                </a:tc>
                <a:tc>
                  <a:txBody>
                    <a:bodyPr/>
                    <a:lstStyle/>
                    <a:p>
                      <a:pPr algn="ctr" fontAlgn="b"/>
                      <a:r>
                        <a:rPr lang="cs-CZ" sz="1800" b="0" i="0" u="none" strike="noStrike" dirty="0" smtClean="0">
                          <a:solidFill>
                            <a:srgbClr val="0070C0"/>
                          </a:solidFill>
                          <a:effectLst/>
                          <a:latin typeface="+mn-lt"/>
                        </a:rPr>
                        <a:t>- 4,9</a:t>
                      </a:r>
                      <a:endParaRPr lang="cs-CZ" sz="1800" b="0" i="0" u="none" strike="noStrike" dirty="0">
                        <a:solidFill>
                          <a:srgbClr val="0070C0"/>
                        </a:solidFill>
                        <a:effectLst/>
                        <a:latin typeface="+mn-lt"/>
                      </a:endParaRPr>
                    </a:p>
                  </a:txBody>
                  <a:tcPr marL="9525" marR="9525" marT="9525" marB="0" anchor="b"/>
                </a:tc>
              </a:tr>
              <a:tr h="334890">
                <a:tc>
                  <a:txBody>
                    <a:bodyPr/>
                    <a:lstStyle/>
                    <a:p>
                      <a:pPr algn="r" fontAlgn="b"/>
                      <a:r>
                        <a:rPr lang="cs-CZ" sz="1600" u="none" strike="noStrike">
                          <a:effectLst/>
                          <a:latin typeface="+mn-lt"/>
                        </a:rPr>
                        <a:t>4.</a:t>
                      </a:r>
                      <a:endParaRPr lang="cs-CZ" sz="1600" b="0" i="0" u="none" strike="noStrike">
                        <a:solidFill>
                          <a:srgbClr val="000000"/>
                        </a:solidFill>
                        <a:effectLst/>
                        <a:latin typeface="+mn-lt"/>
                      </a:endParaRPr>
                    </a:p>
                  </a:txBody>
                  <a:tcPr marL="9525" marR="9525" marT="9525" marB="0" anchor="b"/>
                </a:tc>
                <a:tc>
                  <a:txBody>
                    <a:bodyPr/>
                    <a:lstStyle/>
                    <a:p>
                      <a:pPr algn="l" fontAlgn="b"/>
                      <a:r>
                        <a:rPr lang="cs-CZ" sz="1600" u="none" strike="noStrike" dirty="0">
                          <a:effectLst/>
                          <a:latin typeface="+mn-lt"/>
                        </a:rPr>
                        <a:t>Personální podmínky</a:t>
                      </a:r>
                      <a:endParaRPr lang="cs-CZ" sz="1600" b="0" i="0" u="none" strike="noStrike" dirty="0">
                        <a:solidFill>
                          <a:srgbClr val="000000"/>
                        </a:solidFill>
                        <a:effectLst/>
                        <a:latin typeface="+mn-lt"/>
                      </a:endParaRPr>
                    </a:p>
                  </a:txBody>
                  <a:tcPr marL="9525" marR="9525" marT="9525" marB="0" anchor="b"/>
                </a:tc>
                <a:tc>
                  <a:txBody>
                    <a:bodyPr/>
                    <a:lstStyle/>
                    <a:p>
                      <a:pPr algn="ctr" fontAlgn="b"/>
                      <a:r>
                        <a:rPr lang="cs-CZ" sz="1800" b="0" i="0" u="none" strike="noStrike" dirty="0">
                          <a:solidFill>
                            <a:srgbClr val="000000"/>
                          </a:solidFill>
                          <a:effectLst/>
                          <a:latin typeface="+mn-lt"/>
                        </a:rPr>
                        <a:t>95,9</a:t>
                      </a:r>
                    </a:p>
                  </a:txBody>
                  <a:tcPr marL="9525" marR="9525" marT="9525" marB="0" anchor="b"/>
                </a:tc>
                <a:tc>
                  <a:txBody>
                    <a:bodyPr/>
                    <a:lstStyle/>
                    <a:p>
                      <a:pPr algn="ctr" fontAlgn="b"/>
                      <a:r>
                        <a:rPr lang="cs-CZ" sz="1800" b="0" i="0" u="none" strike="noStrike" dirty="0">
                          <a:solidFill>
                            <a:srgbClr val="000000"/>
                          </a:solidFill>
                          <a:effectLst/>
                          <a:latin typeface="+mn-lt"/>
                        </a:rPr>
                        <a:t>96,3</a:t>
                      </a:r>
                    </a:p>
                  </a:txBody>
                  <a:tcPr marL="9525" marR="9525" marT="9525" marB="0" anchor="b"/>
                </a:tc>
                <a:tc>
                  <a:txBody>
                    <a:bodyPr/>
                    <a:lstStyle/>
                    <a:p>
                      <a:pPr algn="ctr" fontAlgn="b"/>
                      <a:r>
                        <a:rPr lang="cs-CZ" sz="1800" b="0" i="0" u="none" strike="noStrike" dirty="0" smtClean="0">
                          <a:solidFill>
                            <a:srgbClr val="000000"/>
                          </a:solidFill>
                          <a:effectLst/>
                          <a:latin typeface="+mn-lt"/>
                        </a:rPr>
                        <a:t>0,4</a:t>
                      </a:r>
                      <a:endParaRPr lang="cs-CZ" sz="1800" b="0" i="0" u="none" strike="noStrike" dirty="0">
                        <a:solidFill>
                          <a:srgbClr val="000000"/>
                        </a:solidFill>
                        <a:effectLst/>
                        <a:latin typeface="+mn-lt"/>
                      </a:endParaRPr>
                    </a:p>
                  </a:txBody>
                  <a:tcPr marL="9525" marR="9525" marT="9525" marB="0" anchor="b"/>
                </a:tc>
              </a:tr>
              <a:tr h="334890">
                <a:tc>
                  <a:txBody>
                    <a:bodyPr/>
                    <a:lstStyle/>
                    <a:p>
                      <a:pPr algn="r" fontAlgn="b"/>
                      <a:r>
                        <a:rPr lang="cs-CZ" sz="1600" u="none" strike="noStrike">
                          <a:effectLst/>
                          <a:latin typeface="+mn-lt"/>
                        </a:rPr>
                        <a:t>5.</a:t>
                      </a:r>
                      <a:endParaRPr lang="cs-CZ" sz="1600" b="0" i="0" u="none" strike="noStrike">
                        <a:solidFill>
                          <a:srgbClr val="000000"/>
                        </a:solidFill>
                        <a:effectLst/>
                        <a:latin typeface="+mn-lt"/>
                      </a:endParaRPr>
                    </a:p>
                  </a:txBody>
                  <a:tcPr marL="9525" marR="9525" marT="9525" marB="0" anchor="b"/>
                </a:tc>
                <a:tc>
                  <a:txBody>
                    <a:bodyPr/>
                    <a:lstStyle/>
                    <a:p>
                      <a:pPr algn="l" fontAlgn="b"/>
                      <a:r>
                        <a:rPr lang="cs-CZ" sz="1600" u="none" strike="noStrike" dirty="0">
                          <a:solidFill>
                            <a:srgbClr val="00B050"/>
                          </a:solidFill>
                          <a:effectLst/>
                          <a:latin typeface="+mn-lt"/>
                        </a:rPr>
                        <a:t>Materiální předpoklady</a:t>
                      </a:r>
                      <a:endParaRPr lang="cs-CZ" sz="1600" b="0" i="0" u="none" strike="noStrike" dirty="0">
                        <a:solidFill>
                          <a:srgbClr val="00B050"/>
                        </a:solidFill>
                        <a:effectLst/>
                        <a:latin typeface="+mn-lt"/>
                      </a:endParaRPr>
                    </a:p>
                  </a:txBody>
                  <a:tcPr marL="9525" marR="9525" marT="9525" marB="0" anchor="b"/>
                </a:tc>
                <a:tc>
                  <a:txBody>
                    <a:bodyPr/>
                    <a:lstStyle/>
                    <a:p>
                      <a:pPr algn="ctr" fontAlgn="b"/>
                      <a:r>
                        <a:rPr lang="cs-CZ" sz="1800" b="0" i="0" u="none" strike="noStrike" dirty="0" smtClean="0">
                          <a:solidFill>
                            <a:srgbClr val="00B050"/>
                          </a:solidFill>
                          <a:effectLst/>
                          <a:latin typeface="+mn-lt"/>
                        </a:rPr>
                        <a:t>95,9</a:t>
                      </a:r>
                      <a:endParaRPr lang="cs-CZ" sz="1800" b="0" i="0" u="none" strike="noStrike" dirty="0">
                        <a:solidFill>
                          <a:srgbClr val="00B050"/>
                        </a:solidFill>
                        <a:effectLst/>
                        <a:latin typeface="+mn-lt"/>
                      </a:endParaRPr>
                    </a:p>
                  </a:txBody>
                  <a:tcPr marL="9525" marR="9525" marT="9525" marB="0" anchor="b"/>
                </a:tc>
                <a:tc>
                  <a:txBody>
                    <a:bodyPr/>
                    <a:lstStyle/>
                    <a:p>
                      <a:pPr algn="ctr" fontAlgn="b"/>
                      <a:r>
                        <a:rPr lang="cs-CZ" sz="1800" b="0" i="0" u="none" strike="noStrike" dirty="0">
                          <a:solidFill>
                            <a:srgbClr val="00B050"/>
                          </a:solidFill>
                          <a:effectLst/>
                          <a:latin typeface="+mn-lt"/>
                        </a:rPr>
                        <a:t>100,0</a:t>
                      </a:r>
                    </a:p>
                  </a:txBody>
                  <a:tcPr marL="9525" marR="9525" marT="9525" marB="0" anchor="b"/>
                </a:tc>
                <a:tc>
                  <a:txBody>
                    <a:bodyPr/>
                    <a:lstStyle/>
                    <a:p>
                      <a:pPr algn="ctr" fontAlgn="b"/>
                      <a:r>
                        <a:rPr lang="cs-CZ" sz="1800" b="0" i="0" u="none" strike="noStrike" dirty="0" smtClean="0">
                          <a:solidFill>
                            <a:srgbClr val="00B050"/>
                          </a:solidFill>
                          <a:effectLst/>
                          <a:latin typeface="+mn-lt"/>
                        </a:rPr>
                        <a:t>4,1</a:t>
                      </a:r>
                      <a:endParaRPr lang="cs-CZ" sz="1800" b="0" i="0" u="none" strike="noStrike" dirty="0">
                        <a:solidFill>
                          <a:srgbClr val="00B050"/>
                        </a:solidFill>
                        <a:effectLst/>
                        <a:latin typeface="+mn-lt"/>
                      </a:endParaRPr>
                    </a:p>
                  </a:txBody>
                  <a:tcPr marL="9525" marR="9525" marT="9525" marB="0" anchor="b"/>
                </a:tc>
              </a:tr>
              <a:tr h="334890">
                <a:tc>
                  <a:txBody>
                    <a:bodyPr/>
                    <a:lstStyle/>
                    <a:p>
                      <a:pPr algn="r" fontAlgn="b"/>
                      <a:r>
                        <a:rPr lang="cs-CZ" sz="1600" u="none" strike="noStrike">
                          <a:effectLst/>
                          <a:latin typeface="+mn-lt"/>
                        </a:rPr>
                        <a:t>6.</a:t>
                      </a:r>
                      <a:endParaRPr lang="cs-CZ" sz="1600" b="0" i="0" u="none" strike="noStrike">
                        <a:solidFill>
                          <a:srgbClr val="000000"/>
                        </a:solidFill>
                        <a:effectLst/>
                        <a:latin typeface="+mn-lt"/>
                      </a:endParaRPr>
                    </a:p>
                  </a:txBody>
                  <a:tcPr marL="9525" marR="9525" marT="9525" marB="0" anchor="b"/>
                </a:tc>
                <a:tc>
                  <a:txBody>
                    <a:bodyPr/>
                    <a:lstStyle/>
                    <a:p>
                      <a:pPr algn="l" fontAlgn="b"/>
                      <a:r>
                        <a:rPr lang="cs-CZ" sz="1600" u="none" strike="noStrike" dirty="0">
                          <a:effectLst/>
                          <a:latin typeface="+mn-lt"/>
                        </a:rPr>
                        <a:t>Finanční předpoklady</a:t>
                      </a:r>
                      <a:endParaRPr lang="cs-CZ" sz="1600" b="0" i="0" u="none" strike="noStrike" dirty="0">
                        <a:solidFill>
                          <a:srgbClr val="000000"/>
                        </a:solidFill>
                        <a:effectLst/>
                        <a:latin typeface="+mn-lt"/>
                      </a:endParaRPr>
                    </a:p>
                  </a:txBody>
                  <a:tcPr marL="9525" marR="9525" marT="9525" marB="0" anchor="b"/>
                </a:tc>
                <a:tc>
                  <a:txBody>
                    <a:bodyPr/>
                    <a:lstStyle/>
                    <a:p>
                      <a:pPr algn="ctr" fontAlgn="b"/>
                      <a:r>
                        <a:rPr lang="cs-CZ" sz="1800" b="0" i="0" u="none" strike="noStrike" dirty="0" smtClean="0">
                          <a:solidFill>
                            <a:srgbClr val="000000"/>
                          </a:solidFill>
                          <a:effectLst/>
                          <a:latin typeface="+mn-lt"/>
                        </a:rPr>
                        <a:t>97,1</a:t>
                      </a:r>
                      <a:endParaRPr lang="cs-CZ" sz="1800" b="0" i="0" u="none" strike="noStrike" dirty="0">
                        <a:solidFill>
                          <a:srgbClr val="000000"/>
                        </a:solidFill>
                        <a:effectLst/>
                        <a:latin typeface="+mn-lt"/>
                      </a:endParaRPr>
                    </a:p>
                  </a:txBody>
                  <a:tcPr marL="9525" marR="9525" marT="9525" marB="0" anchor="b"/>
                </a:tc>
                <a:tc>
                  <a:txBody>
                    <a:bodyPr/>
                    <a:lstStyle/>
                    <a:p>
                      <a:pPr algn="ctr" fontAlgn="b"/>
                      <a:r>
                        <a:rPr lang="cs-CZ" sz="1800" b="0" i="0" u="none" strike="noStrike">
                          <a:solidFill>
                            <a:srgbClr val="000000"/>
                          </a:solidFill>
                          <a:effectLst/>
                          <a:latin typeface="+mn-lt"/>
                        </a:rPr>
                        <a:t>96,3</a:t>
                      </a:r>
                    </a:p>
                  </a:txBody>
                  <a:tcPr marL="9525" marR="9525" marT="9525" marB="0" anchor="b"/>
                </a:tc>
                <a:tc>
                  <a:txBody>
                    <a:bodyPr/>
                    <a:lstStyle/>
                    <a:p>
                      <a:pPr algn="ctr" fontAlgn="b"/>
                      <a:r>
                        <a:rPr lang="cs-CZ" sz="1800" b="0" i="0" u="none" strike="noStrike" dirty="0" smtClean="0">
                          <a:solidFill>
                            <a:srgbClr val="000000"/>
                          </a:solidFill>
                          <a:effectLst/>
                          <a:latin typeface="+mn-lt"/>
                        </a:rPr>
                        <a:t>-0,8</a:t>
                      </a:r>
                      <a:endParaRPr lang="cs-CZ" sz="1800" b="0" i="0" u="none" strike="noStrike" dirty="0">
                        <a:solidFill>
                          <a:srgbClr val="000000"/>
                        </a:solidFill>
                        <a:effectLst/>
                        <a:latin typeface="+mn-lt"/>
                      </a:endParaRPr>
                    </a:p>
                  </a:txBody>
                  <a:tcPr marL="9525" marR="9525" marT="9525" marB="0" anchor="b"/>
                </a:tc>
              </a:tr>
              <a:tr h="334890">
                <a:tc>
                  <a:txBody>
                    <a:bodyPr/>
                    <a:lstStyle/>
                    <a:p>
                      <a:pPr algn="r" fontAlgn="b"/>
                      <a:r>
                        <a:rPr lang="cs-CZ" sz="1600" u="none" strike="noStrike">
                          <a:effectLst/>
                          <a:latin typeface="+mn-lt"/>
                        </a:rPr>
                        <a:t>7.</a:t>
                      </a:r>
                      <a:endParaRPr lang="cs-CZ" sz="1600" b="0" i="0" u="none" strike="noStrike">
                        <a:solidFill>
                          <a:srgbClr val="000000"/>
                        </a:solidFill>
                        <a:effectLst/>
                        <a:latin typeface="+mn-lt"/>
                      </a:endParaRPr>
                    </a:p>
                  </a:txBody>
                  <a:tcPr marL="9525" marR="9525" marT="9525" marB="0" anchor="b"/>
                </a:tc>
                <a:tc>
                  <a:txBody>
                    <a:bodyPr/>
                    <a:lstStyle/>
                    <a:p>
                      <a:pPr algn="l" fontAlgn="b"/>
                      <a:r>
                        <a:rPr lang="cs-CZ" sz="1600" u="none" strike="noStrike" dirty="0">
                          <a:solidFill>
                            <a:srgbClr val="7030A0"/>
                          </a:solidFill>
                          <a:effectLst/>
                          <a:latin typeface="+mn-lt"/>
                        </a:rPr>
                        <a:t>Efektivní organizace vzdělávání</a:t>
                      </a:r>
                      <a:endParaRPr lang="cs-CZ" sz="1600" b="0" i="0" u="none" strike="noStrike" dirty="0">
                        <a:solidFill>
                          <a:srgbClr val="7030A0"/>
                        </a:solidFill>
                        <a:effectLst/>
                        <a:latin typeface="+mn-lt"/>
                      </a:endParaRPr>
                    </a:p>
                  </a:txBody>
                  <a:tcPr marL="9525" marR="9525" marT="9525" marB="0" anchor="b"/>
                </a:tc>
                <a:tc>
                  <a:txBody>
                    <a:bodyPr/>
                    <a:lstStyle/>
                    <a:p>
                      <a:pPr algn="ctr" fontAlgn="b"/>
                      <a:r>
                        <a:rPr lang="cs-CZ" sz="1800" b="0" i="0" u="none" strike="noStrike" dirty="0">
                          <a:solidFill>
                            <a:srgbClr val="000000"/>
                          </a:solidFill>
                          <a:effectLst/>
                          <a:latin typeface="+mn-lt"/>
                        </a:rPr>
                        <a:t>91,3</a:t>
                      </a:r>
                    </a:p>
                  </a:txBody>
                  <a:tcPr marL="9525" marR="9525" marT="9525" marB="0" anchor="b"/>
                </a:tc>
                <a:tc>
                  <a:txBody>
                    <a:bodyPr/>
                    <a:lstStyle/>
                    <a:p>
                      <a:pPr algn="ctr" fontAlgn="b"/>
                      <a:r>
                        <a:rPr lang="cs-CZ" sz="1800" b="0" i="0" u="none" strike="noStrike">
                          <a:solidFill>
                            <a:srgbClr val="000000"/>
                          </a:solidFill>
                          <a:effectLst/>
                          <a:latin typeface="+mn-lt"/>
                        </a:rPr>
                        <a:t>85,2</a:t>
                      </a:r>
                    </a:p>
                  </a:txBody>
                  <a:tcPr marL="9525" marR="9525" marT="9525" marB="0" anchor="b"/>
                </a:tc>
                <a:tc>
                  <a:txBody>
                    <a:bodyPr/>
                    <a:lstStyle/>
                    <a:p>
                      <a:pPr algn="ctr" fontAlgn="b"/>
                      <a:r>
                        <a:rPr lang="cs-CZ" sz="1800" b="0" i="0" u="none" strike="noStrike" dirty="0" smtClean="0">
                          <a:solidFill>
                            <a:srgbClr val="0070C0"/>
                          </a:solidFill>
                          <a:effectLst/>
                          <a:latin typeface="+mn-lt"/>
                        </a:rPr>
                        <a:t>-6,1</a:t>
                      </a:r>
                      <a:endParaRPr lang="cs-CZ" sz="1800" b="0" i="0" u="none" strike="noStrike" dirty="0">
                        <a:solidFill>
                          <a:srgbClr val="0070C0"/>
                        </a:solidFill>
                        <a:effectLst/>
                        <a:latin typeface="+mn-lt"/>
                      </a:endParaRPr>
                    </a:p>
                  </a:txBody>
                  <a:tcPr marL="9525" marR="9525" marT="9525" marB="0" anchor="b"/>
                </a:tc>
              </a:tr>
              <a:tr h="334890">
                <a:tc>
                  <a:txBody>
                    <a:bodyPr/>
                    <a:lstStyle/>
                    <a:p>
                      <a:pPr algn="r" fontAlgn="b"/>
                      <a:r>
                        <a:rPr lang="cs-CZ" sz="1600" u="none" strike="noStrike">
                          <a:effectLst/>
                          <a:latin typeface="+mn-lt"/>
                        </a:rPr>
                        <a:t>8.</a:t>
                      </a:r>
                      <a:endParaRPr lang="cs-CZ" sz="1600" b="0" i="0" u="none" strike="noStrike">
                        <a:solidFill>
                          <a:srgbClr val="000000"/>
                        </a:solidFill>
                        <a:effectLst/>
                        <a:latin typeface="+mn-lt"/>
                      </a:endParaRPr>
                    </a:p>
                  </a:txBody>
                  <a:tcPr marL="9525" marR="9525" marT="9525" marB="0" anchor="b"/>
                </a:tc>
                <a:tc>
                  <a:txBody>
                    <a:bodyPr/>
                    <a:lstStyle/>
                    <a:p>
                      <a:pPr algn="l" fontAlgn="b"/>
                      <a:r>
                        <a:rPr lang="cs-CZ" sz="1600" u="none" strike="noStrike" dirty="0">
                          <a:effectLst/>
                          <a:latin typeface="+mn-lt"/>
                        </a:rPr>
                        <a:t>Účinná podpora rozvoje osobnosti </a:t>
                      </a:r>
                      <a:r>
                        <a:rPr lang="cs-CZ" sz="1600" u="none" strike="noStrike" dirty="0" smtClean="0">
                          <a:effectLst/>
                          <a:latin typeface="+mn-lt"/>
                        </a:rPr>
                        <a:t>žáků</a:t>
                      </a:r>
                      <a:endParaRPr lang="cs-CZ" sz="1600" b="0" i="0" u="none" strike="noStrike" dirty="0">
                        <a:solidFill>
                          <a:srgbClr val="000000"/>
                        </a:solidFill>
                        <a:effectLst/>
                        <a:latin typeface="+mn-lt"/>
                      </a:endParaRPr>
                    </a:p>
                  </a:txBody>
                  <a:tcPr marL="9525" marR="9525" marT="9525" marB="0" anchor="b"/>
                </a:tc>
                <a:tc>
                  <a:txBody>
                    <a:bodyPr/>
                    <a:lstStyle/>
                    <a:p>
                      <a:pPr algn="ctr" fontAlgn="b"/>
                      <a:r>
                        <a:rPr lang="cs-CZ" sz="1800" b="0" i="0" u="none" strike="noStrike" dirty="0" smtClean="0">
                          <a:solidFill>
                            <a:srgbClr val="000000"/>
                          </a:solidFill>
                          <a:effectLst/>
                          <a:latin typeface="+mn-lt"/>
                        </a:rPr>
                        <a:t>98,3</a:t>
                      </a:r>
                      <a:endParaRPr lang="cs-CZ" sz="1800" b="0" i="0" u="none" strike="noStrike" dirty="0">
                        <a:solidFill>
                          <a:srgbClr val="000000"/>
                        </a:solidFill>
                        <a:effectLst/>
                        <a:latin typeface="+mn-lt"/>
                      </a:endParaRPr>
                    </a:p>
                  </a:txBody>
                  <a:tcPr marL="9525" marR="9525" marT="9525" marB="0" anchor="b"/>
                </a:tc>
                <a:tc>
                  <a:txBody>
                    <a:bodyPr/>
                    <a:lstStyle/>
                    <a:p>
                      <a:pPr algn="ctr" fontAlgn="b"/>
                      <a:r>
                        <a:rPr lang="cs-CZ" sz="1800" b="0" i="0" u="none" strike="noStrike">
                          <a:solidFill>
                            <a:srgbClr val="000000"/>
                          </a:solidFill>
                          <a:effectLst/>
                          <a:latin typeface="+mn-lt"/>
                        </a:rPr>
                        <a:t>96,3</a:t>
                      </a:r>
                    </a:p>
                  </a:txBody>
                  <a:tcPr marL="9525" marR="9525" marT="9525" marB="0" anchor="b"/>
                </a:tc>
                <a:tc>
                  <a:txBody>
                    <a:bodyPr/>
                    <a:lstStyle/>
                    <a:p>
                      <a:pPr algn="ctr" fontAlgn="b"/>
                      <a:r>
                        <a:rPr lang="cs-CZ" sz="1800" b="0" i="0" u="none" strike="noStrike" dirty="0" smtClean="0">
                          <a:solidFill>
                            <a:srgbClr val="000000"/>
                          </a:solidFill>
                          <a:effectLst/>
                          <a:latin typeface="+mn-lt"/>
                        </a:rPr>
                        <a:t>-2</a:t>
                      </a:r>
                      <a:endParaRPr lang="cs-CZ" sz="1800" b="0" i="0" u="none" strike="noStrike" dirty="0">
                        <a:solidFill>
                          <a:srgbClr val="000000"/>
                        </a:solidFill>
                        <a:effectLst/>
                        <a:latin typeface="+mn-lt"/>
                      </a:endParaRPr>
                    </a:p>
                  </a:txBody>
                  <a:tcPr marL="9525" marR="9525" marT="9525" marB="0" anchor="b"/>
                </a:tc>
              </a:tr>
              <a:tr h="334890">
                <a:tc>
                  <a:txBody>
                    <a:bodyPr/>
                    <a:lstStyle/>
                    <a:p>
                      <a:pPr algn="r" fontAlgn="b"/>
                      <a:r>
                        <a:rPr lang="cs-CZ" sz="1600" u="none" strike="noStrike">
                          <a:effectLst/>
                          <a:latin typeface="+mn-lt"/>
                        </a:rPr>
                        <a:t>9.</a:t>
                      </a:r>
                      <a:endParaRPr lang="cs-CZ" sz="1600" b="0" i="0" u="none" strike="noStrike">
                        <a:solidFill>
                          <a:srgbClr val="000000"/>
                        </a:solidFill>
                        <a:effectLst/>
                        <a:latin typeface="+mn-lt"/>
                      </a:endParaRPr>
                    </a:p>
                  </a:txBody>
                  <a:tcPr marL="9525" marR="9525" marT="9525" marB="0" anchor="b"/>
                </a:tc>
                <a:tc>
                  <a:txBody>
                    <a:bodyPr/>
                    <a:lstStyle/>
                    <a:p>
                      <a:pPr algn="l" fontAlgn="b"/>
                      <a:r>
                        <a:rPr lang="cs-CZ" sz="1600" u="none" strike="noStrike">
                          <a:effectLst/>
                          <a:latin typeface="+mn-lt"/>
                        </a:rPr>
                        <a:t>Partnerství</a:t>
                      </a:r>
                      <a:endParaRPr lang="cs-CZ" sz="1600" b="0" i="0" u="none" strike="noStrike">
                        <a:solidFill>
                          <a:srgbClr val="000000"/>
                        </a:solidFill>
                        <a:effectLst/>
                        <a:latin typeface="+mn-lt"/>
                      </a:endParaRPr>
                    </a:p>
                  </a:txBody>
                  <a:tcPr marL="9525" marR="9525" marT="9525" marB="0" anchor="b"/>
                </a:tc>
                <a:tc>
                  <a:txBody>
                    <a:bodyPr/>
                    <a:lstStyle/>
                    <a:p>
                      <a:pPr algn="ctr" fontAlgn="b"/>
                      <a:r>
                        <a:rPr lang="cs-CZ" sz="1800" b="0" i="0" u="none" strike="noStrike" dirty="0">
                          <a:solidFill>
                            <a:srgbClr val="000000"/>
                          </a:solidFill>
                          <a:effectLst/>
                          <a:latin typeface="+mn-lt"/>
                        </a:rPr>
                        <a:t>99,2</a:t>
                      </a:r>
                    </a:p>
                  </a:txBody>
                  <a:tcPr marL="9525" marR="9525" marT="9525" marB="0" anchor="b"/>
                </a:tc>
                <a:tc>
                  <a:txBody>
                    <a:bodyPr/>
                    <a:lstStyle/>
                    <a:p>
                      <a:pPr algn="ctr" fontAlgn="b"/>
                      <a:r>
                        <a:rPr lang="cs-CZ" sz="1800" b="0" i="0" u="none" strike="noStrike" dirty="0">
                          <a:solidFill>
                            <a:srgbClr val="000000"/>
                          </a:solidFill>
                          <a:effectLst/>
                          <a:latin typeface="+mn-lt"/>
                        </a:rPr>
                        <a:t>100,0</a:t>
                      </a:r>
                    </a:p>
                  </a:txBody>
                  <a:tcPr marL="9525" marR="9525" marT="9525" marB="0" anchor="b"/>
                </a:tc>
                <a:tc>
                  <a:txBody>
                    <a:bodyPr/>
                    <a:lstStyle/>
                    <a:p>
                      <a:pPr algn="ctr" fontAlgn="b"/>
                      <a:r>
                        <a:rPr lang="cs-CZ" sz="1800" b="0" i="0" u="none" strike="noStrike" dirty="0" smtClean="0">
                          <a:solidFill>
                            <a:srgbClr val="000000"/>
                          </a:solidFill>
                          <a:effectLst/>
                          <a:latin typeface="+mn-lt"/>
                        </a:rPr>
                        <a:t>0,8</a:t>
                      </a:r>
                      <a:endParaRPr lang="cs-CZ" sz="1800" b="0" i="0" u="none" strike="noStrike" dirty="0">
                        <a:solidFill>
                          <a:srgbClr val="000000"/>
                        </a:solidFill>
                        <a:effectLst/>
                        <a:latin typeface="+mn-lt"/>
                      </a:endParaRPr>
                    </a:p>
                  </a:txBody>
                  <a:tcPr marL="9525" marR="9525" marT="9525" marB="0" anchor="b"/>
                </a:tc>
              </a:tr>
              <a:tr h="334890">
                <a:tc>
                  <a:txBody>
                    <a:bodyPr/>
                    <a:lstStyle/>
                    <a:p>
                      <a:pPr algn="r" fontAlgn="b"/>
                      <a:r>
                        <a:rPr lang="cs-CZ" sz="1600" u="none" strike="noStrike">
                          <a:effectLst/>
                          <a:latin typeface="+mn-lt"/>
                        </a:rPr>
                        <a:t>10.</a:t>
                      </a:r>
                      <a:endParaRPr lang="cs-CZ" sz="1600" b="0" i="0" u="none" strike="noStrike">
                        <a:solidFill>
                          <a:srgbClr val="000000"/>
                        </a:solidFill>
                        <a:effectLst/>
                        <a:latin typeface="+mn-lt"/>
                      </a:endParaRPr>
                    </a:p>
                  </a:txBody>
                  <a:tcPr marL="9525" marR="9525" marT="9525" marB="0" anchor="b"/>
                </a:tc>
                <a:tc>
                  <a:txBody>
                    <a:bodyPr/>
                    <a:lstStyle/>
                    <a:p>
                      <a:pPr algn="l" fontAlgn="b"/>
                      <a:r>
                        <a:rPr lang="cs-CZ" sz="1600" u="none" strike="noStrike" dirty="0">
                          <a:solidFill>
                            <a:srgbClr val="00B050"/>
                          </a:solidFill>
                          <a:effectLst/>
                          <a:latin typeface="+mn-lt"/>
                        </a:rPr>
                        <a:t>Účinná podpora rozvoje funkčních gramotností </a:t>
                      </a:r>
                      <a:r>
                        <a:rPr lang="cs-CZ" sz="1600" u="none" strike="noStrike" dirty="0" smtClean="0">
                          <a:solidFill>
                            <a:srgbClr val="00B050"/>
                          </a:solidFill>
                          <a:effectLst/>
                          <a:latin typeface="+mn-lt"/>
                        </a:rPr>
                        <a:t>žáků</a:t>
                      </a:r>
                      <a:endParaRPr lang="cs-CZ" sz="1600" b="0" i="0" u="none" strike="noStrike" dirty="0">
                        <a:solidFill>
                          <a:srgbClr val="00B050"/>
                        </a:solidFill>
                        <a:effectLst/>
                        <a:latin typeface="+mn-lt"/>
                      </a:endParaRPr>
                    </a:p>
                  </a:txBody>
                  <a:tcPr marL="9525" marR="9525" marT="9525" marB="0" anchor="b"/>
                </a:tc>
                <a:tc>
                  <a:txBody>
                    <a:bodyPr/>
                    <a:lstStyle/>
                    <a:p>
                      <a:pPr algn="ctr" fontAlgn="b"/>
                      <a:r>
                        <a:rPr lang="cs-CZ" sz="1800" b="0" i="0" u="none" strike="noStrike" dirty="0" smtClean="0">
                          <a:solidFill>
                            <a:srgbClr val="00B050"/>
                          </a:solidFill>
                          <a:effectLst/>
                          <a:latin typeface="+mn-lt"/>
                        </a:rPr>
                        <a:t>98,8</a:t>
                      </a:r>
                      <a:endParaRPr lang="cs-CZ" sz="1800" b="0" i="0" u="none" strike="noStrike" dirty="0">
                        <a:solidFill>
                          <a:srgbClr val="00B050"/>
                        </a:solidFill>
                        <a:effectLst/>
                        <a:latin typeface="+mn-lt"/>
                      </a:endParaRPr>
                    </a:p>
                  </a:txBody>
                  <a:tcPr marL="9525" marR="9525" marT="9525" marB="0" anchor="b"/>
                </a:tc>
                <a:tc>
                  <a:txBody>
                    <a:bodyPr/>
                    <a:lstStyle/>
                    <a:p>
                      <a:pPr algn="ctr" fontAlgn="b"/>
                      <a:r>
                        <a:rPr lang="cs-CZ" sz="1800" b="0" i="0" u="none" strike="noStrike" dirty="0">
                          <a:solidFill>
                            <a:srgbClr val="00B050"/>
                          </a:solidFill>
                          <a:effectLst/>
                          <a:latin typeface="+mn-lt"/>
                        </a:rPr>
                        <a:t>100,0</a:t>
                      </a:r>
                    </a:p>
                  </a:txBody>
                  <a:tcPr marL="9525" marR="9525" marT="9525" marB="0" anchor="b"/>
                </a:tc>
                <a:tc>
                  <a:txBody>
                    <a:bodyPr/>
                    <a:lstStyle/>
                    <a:p>
                      <a:pPr algn="ctr" fontAlgn="b"/>
                      <a:r>
                        <a:rPr lang="cs-CZ" sz="1800" b="0" i="0" u="none" strike="noStrike" dirty="0" smtClean="0">
                          <a:solidFill>
                            <a:srgbClr val="00B050"/>
                          </a:solidFill>
                          <a:effectLst/>
                          <a:latin typeface="+mn-lt"/>
                        </a:rPr>
                        <a:t>1,2</a:t>
                      </a:r>
                      <a:endParaRPr lang="cs-CZ" sz="1800" b="0" i="0" u="none" strike="noStrike" dirty="0">
                        <a:solidFill>
                          <a:srgbClr val="00B050"/>
                        </a:solidFill>
                        <a:effectLst/>
                        <a:latin typeface="+mn-lt"/>
                      </a:endParaRPr>
                    </a:p>
                  </a:txBody>
                  <a:tcPr marL="9525" marR="9525" marT="9525" marB="0" anchor="b"/>
                </a:tc>
              </a:tr>
              <a:tr h="334890">
                <a:tc>
                  <a:txBody>
                    <a:bodyPr/>
                    <a:lstStyle/>
                    <a:p>
                      <a:pPr algn="r" fontAlgn="b"/>
                      <a:r>
                        <a:rPr lang="cs-CZ" sz="1600" u="none" strike="noStrike">
                          <a:effectLst/>
                          <a:latin typeface="+mn-lt"/>
                        </a:rPr>
                        <a:t>11.</a:t>
                      </a:r>
                      <a:endParaRPr lang="cs-CZ" sz="1600" b="0" i="0" u="none" strike="noStrike">
                        <a:solidFill>
                          <a:srgbClr val="000000"/>
                        </a:solidFill>
                        <a:effectLst/>
                        <a:latin typeface="+mn-lt"/>
                      </a:endParaRPr>
                    </a:p>
                  </a:txBody>
                  <a:tcPr marL="9525" marR="9525" marT="9525" marB="0" anchor="b"/>
                </a:tc>
                <a:tc>
                  <a:txBody>
                    <a:bodyPr/>
                    <a:lstStyle/>
                    <a:p>
                      <a:pPr algn="l" fontAlgn="b"/>
                      <a:r>
                        <a:rPr lang="cs-CZ" sz="1600" u="none" strike="noStrike" dirty="0">
                          <a:effectLst/>
                          <a:latin typeface="+mn-lt"/>
                        </a:rPr>
                        <a:t>Systematické hodnocení </a:t>
                      </a:r>
                      <a:r>
                        <a:rPr lang="cs-CZ" sz="1600" u="none" strike="noStrike" dirty="0" err="1">
                          <a:effectLst/>
                          <a:latin typeface="+mn-lt"/>
                        </a:rPr>
                        <a:t>individuál</a:t>
                      </a:r>
                      <a:r>
                        <a:rPr lang="cs-CZ" sz="1600" u="none" strike="noStrike" dirty="0">
                          <a:effectLst/>
                          <a:latin typeface="+mn-lt"/>
                        </a:rPr>
                        <a:t>. a skupin. výsledků </a:t>
                      </a:r>
                      <a:r>
                        <a:rPr lang="cs-CZ" sz="1600" u="none" strike="noStrike" dirty="0" err="1">
                          <a:effectLst/>
                          <a:latin typeface="+mn-lt"/>
                        </a:rPr>
                        <a:t>vzděl</a:t>
                      </a:r>
                      <a:r>
                        <a:rPr lang="cs-CZ" sz="1600" u="none" strike="noStrike" dirty="0">
                          <a:effectLst/>
                          <a:latin typeface="+mn-lt"/>
                        </a:rPr>
                        <a:t>.</a:t>
                      </a:r>
                      <a:endParaRPr lang="cs-CZ" sz="1600" b="0" i="0" u="none" strike="noStrike" dirty="0">
                        <a:solidFill>
                          <a:srgbClr val="000000"/>
                        </a:solidFill>
                        <a:effectLst/>
                        <a:latin typeface="+mn-lt"/>
                      </a:endParaRPr>
                    </a:p>
                  </a:txBody>
                  <a:tcPr marL="9525" marR="9525" marT="9525" marB="0" anchor="b"/>
                </a:tc>
                <a:tc>
                  <a:txBody>
                    <a:bodyPr/>
                    <a:lstStyle/>
                    <a:p>
                      <a:pPr algn="ctr" fontAlgn="b"/>
                      <a:r>
                        <a:rPr lang="cs-CZ" sz="1800" b="0" i="0" u="none" strike="noStrike">
                          <a:solidFill>
                            <a:srgbClr val="000000"/>
                          </a:solidFill>
                          <a:effectLst/>
                          <a:latin typeface="+mn-lt"/>
                        </a:rPr>
                        <a:t>99,2</a:t>
                      </a:r>
                    </a:p>
                  </a:txBody>
                  <a:tcPr marL="9525" marR="9525" marT="9525" marB="0" anchor="b"/>
                </a:tc>
                <a:tc>
                  <a:txBody>
                    <a:bodyPr/>
                    <a:lstStyle/>
                    <a:p>
                      <a:pPr algn="ctr" fontAlgn="b"/>
                      <a:r>
                        <a:rPr lang="cs-CZ" sz="1800" b="0" i="0" u="none" strike="noStrike" dirty="0">
                          <a:solidFill>
                            <a:srgbClr val="000000"/>
                          </a:solidFill>
                          <a:effectLst/>
                          <a:latin typeface="+mn-lt"/>
                        </a:rPr>
                        <a:t>100,0</a:t>
                      </a:r>
                    </a:p>
                  </a:txBody>
                  <a:tcPr marL="9525" marR="9525" marT="9525" marB="0" anchor="b"/>
                </a:tc>
                <a:tc>
                  <a:txBody>
                    <a:bodyPr/>
                    <a:lstStyle/>
                    <a:p>
                      <a:pPr algn="ctr" fontAlgn="b"/>
                      <a:r>
                        <a:rPr lang="cs-CZ" sz="1800" b="0" i="0" u="none" strike="noStrike" dirty="0" smtClean="0">
                          <a:solidFill>
                            <a:srgbClr val="000000"/>
                          </a:solidFill>
                          <a:effectLst/>
                          <a:latin typeface="+mn-lt"/>
                        </a:rPr>
                        <a:t>0,8</a:t>
                      </a:r>
                      <a:endParaRPr lang="cs-CZ" sz="1800" b="0" i="0" u="none" strike="noStrike" dirty="0">
                        <a:solidFill>
                          <a:srgbClr val="000000"/>
                        </a:solidFill>
                        <a:effectLst/>
                        <a:latin typeface="+mn-lt"/>
                      </a:endParaRPr>
                    </a:p>
                  </a:txBody>
                  <a:tcPr marL="9525" marR="9525" marT="9525" marB="0" anchor="b"/>
                </a:tc>
              </a:tr>
              <a:tr h="334890">
                <a:tc>
                  <a:txBody>
                    <a:bodyPr/>
                    <a:lstStyle/>
                    <a:p>
                      <a:pPr algn="r" fontAlgn="b"/>
                      <a:r>
                        <a:rPr lang="cs-CZ" sz="1600" u="none" strike="noStrike">
                          <a:effectLst/>
                          <a:latin typeface="+mn-lt"/>
                        </a:rPr>
                        <a:t>12.</a:t>
                      </a:r>
                      <a:endParaRPr lang="cs-CZ" sz="1600" b="0" i="0" u="none" strike="noStrike">
                        <a:solidFill>
                          <a:srgbClr val="000000"/>
                        </a:solidFill>
                        <a:effectLst/>
                        <a:latin typeface="+mn-lt"/>
                      </a:endParaRPr>
                    </a:p>
                  </a:txBody>
                  <a:tcPr marL="9525" marR="9525" marT="9525" marB="0" anchor="b"/>
                </a:tc>
                <a:tc>
                  <a:txBody>
                    <a:bodyPr/>
                    <a:lstStyle/>
                    <a:p>
                      <a:pPr algn="l" fontAlgn="b"/>
                      <a:r>
                        <a:rPr lang="cs-CZ" sz="1600" u="none" strike="noStrike" dirty="0">
                          <a:solidFill>
                            <a:srgbClr val="00B050"/>
                          </a:solidFill>
                          <a:effectLst/>
                          <a:latin typeface="+mn-lt"/>
                        </a:rPr>
                        <a:t>Systémové hodnocení </a:t>
                      </a:r>
                      <a:r>
                        <a:rPr lang="cs-CZ" sz="1600" u="none" strike="noStrike" dirty="0" err="1">
                          <a:solidFill>
                            <a:srgbClr val="00B050"/>
                          </a:solidFill>
                          <a:effectLst/>
                          <a:latin typeface="+mn-lt"/>
                        </a:rPr>
                        <a:t>celk</a:t>
                      </a:r>
                      <a:r>
                        <a:rPr lang="cs-CZ" sz="1600" u="none" strike="noStrike" dirty="0">
                          <a:solidFill>
                            <a:srgbClr val="00B050"/>
                          </a:solidFill>
                          <a:effectLst/>
                          <a:latin typeface="+mn-lt"/>
                        </a:rPr>
                        <a:t>. výsledků vzdělávání školy</a:t>
                      </a:r>
                      <a:endParaRPr lang="cs-CZ" sz="1600" b="0" i="0" u="none" strike="noStrike" dirty="0">
                        <a:solidFill>
                          <a:srgbClr val="00B050"/>
                        </a:solidFill>
                        <a:effectLst/>
                        <a:latin typeface="+mn-lt"/>
                      </a:endParaRPr>
                    </a:p>
                  </a:txBody>
                  <a:tcPr marL="9525" marR="9525" marT="9525" marB="0" anchor="b"/>
                </a:tc>
                <a:tc>
                  <a:txBody>
                    <a:bodyPr/>
                    <a:lstStyle/>
                    <a:p>
                      <a:pPr algn="ctr" fontAlgn="b"/>
                      <a:r>
                        <a:rPr lang="cs-CZ" sz="1800" b="0" i="0" u="none" strike="noStrike" dirty="0" smtClean="0">
                          <a:solidFill>
                            <a:srgbClr val="00B050"/>
                          </a:solidFill>
                          <a:effectLst/>
                          <a:latin typeface="+mn-lt"/>
                        </a:rPr>
                        <a:t>98,7</a:t>
                      </a:r>
                      <a:endParaRPr lang="cs-CZ" sz="1800" b="0" i="0" u="none" strike="noStrike" dirty="0">
                        <a:solidFill>
                          <a:srgbClr val="00B050"/>
                        </a:solidFill>
                        <a:effectLst/>
                        <a:latin typeface="+mn-lt"/>
                      </a:endParaRPr>
                    </a:p>
                  </a:txBody>
                  <a:tcPr marL="9525" marR="9525" marT="9525" marB="0" anchor="b"/>
                </a:tc>
                <a:tc>
                  <a:txBody>
                    <a:bodyPr/>
                    <a:lstStyle/>
                    <a:p>
                      <a:pPr algn="ctr" fontAlgn="b"/>
                      <a:r>
                        <a:rPr lang="cs-CZ" sz="1800" b="0" i="0" u="none" strike="noStrike" dirty="0">
                          <a:solidFill>
                            <a:srgbClr val="00B050"/>
                          </a:solidFill>
                          <a:effectLst/>
                          <a:latin typeface="+mn-lt"/>
                        </a:rPr>
                        <a:t>100,0</a:t>
                      </a:r>
                    </a:p>
                  </a:txBody>
                  <a:tcPr marL="9525" marR="9525" marT="9525" marB="0" anchor="b"/>
                </a:tc>
                <a:tc>
                  <a:txBody>
                    <a:bodyPr/>
                    <a:lstStyle/>
                    <a:p>
                      <a:pPr algn="ctr" fontAlgn="b"/>
                      <a:r>
                        <a:rPr lang="cs-CZ" sz="1800" b="0" i="0" u="none" strike="noStrike" dirty="0" smtClean="0">
                          <a:solidFill>
                            <a:srgbClr val="00B050"/>
                          </a:solidFill>
                          <a:effectLst/>
                          <a:latin typeface="+mn-lt"/>
                        </a:rPr>
                        <a:t>1,3</a:t>
                      </a:r>
                      <a:endParaRPr lang="cs-CZ" sz="1800" b="0" i="0" u="none" strike="noStrike" dirty="0">
                        <a:solidFill>
                          <a:srgbClr val="00B050"/>
                        </a:solidFill>
                        <a:effectLst/>
                        <a:latin typeface="+mn-lt"/>
                      </a:endParaRPr>
                    </a:p>
                  </a:txBody>
                  <a:tcPr marL="9525" marR="9525" marT="9525" marB="0" anchor="b"/>
                </a:tc>
              </a:tr>
            </a:tbl>
          </a:graphicData>
        </a:graphic>
      </p:graphicFrame>
    </p:spTree>
    <p:extLst>
      <p:ext uri="{BB962C8B-B14F-4D97-AF65-F5344CB8AC3E}">
        <p14:creationId xmlns:p14="http://schemas.microsoft.com/office/powerpoint/2010/main" val="180760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ástupný symbol pro text 19"/>
          <p:cNvSpPr>
            <a:spLocks noGrp="1"/>
          </p:cNvSpPr>
          <p:nvPr>
            <p:ph type="body" sz="quarter" idx="10"/>
          </p:nvPr>
        </p:nvSpPr>
        <p:spPr>
          <a:xfrm>
            <a:off x="759630" y="1052736"/>
            <a:ext cx="8208144" cy="5149228"/>
          </a:xfrm>
        </p:spPr>
        <p:txBody>
          <a:bodyPr/>
          <a:lstStyle/>
          <a:p>
            <a:pPr marL="0" indent="0" algn="just">
              <a:buNone/>
            </a:pPr>
            <a:r>
              <a:rPr lang="cs-CZ" sz="2800" dirty="0" smtClean="0">
                <a:solidFill>
                  <a:srgbClr val="0070C0"/>
                </a:solidFill>
              </a:rPr>
              <a:t>Podmínky </a:t>
            </a:r>
            <a:r>
              <a:rPr lang="cs-CZ" sz="2800" dirty="0" smtClean="0">
                <a:solidFill>
                  <a:srgbClr val="0070C0"/>
                </a:solidFill>
              </a:rPr>
              <a:t>vzdělávání (pozitiva, </a:t>
            </a:r>
            <a:r>
              <a:rPr lang="cs-CZ" sz="2800" dirty="0" smtClean="0">
                <a:solidFill>
                  <a:srgbClr val="7030A0"/>
                </a:solidFill>
              </a:rPr>
              <a:t>negativa</a:t>
            </a:r>
            <a:r>
              <a:rPr lang="cs-CZ" sz="2800" dirty="0" smtClean="0">
                <a:solidFill>
                  <a:srgbClr val="0070C0"/>
                </a:solidFill>
              </a:rPr>
              <a:t>):</a:t>
            </a:r>
            <a:endParaRPr lang="cs-CZ" sz="2800" dirty="0" smtClean="0">
              <a:solidFill>
                <a:srgbClr val="0070C0"/>
              </a:solidFill>
            </a:endParaRPr>
          </a:p>
          <a:p>
            <a:pPr marL="285750" lvl="1" algn="just">
              <a:buClr>
                <a:schemeClr val="tx2"/>
              </a:buClr>
              <a:buFont typeface="Wingdings" panose="05000000000000000000" pitchFamily="2" charset="2"/>
              <a:buChar char="ü"/>
            </a:pPr>
            <a:r>
              <a:rPr lang="cs-CZ" sz="1800" dirty="0" smtClean="0">
                <a:solidFill>
                  <a:srgbClr val="0070C0"/>
                </a:solidFill>
              </a:rPr>
              <a:t>trvalá </a:t>
            </a:r>
            <a:r>
              <a:rPr lang="cs-CZ" sz="1800" dirty="0">
                <a:solidFill>
                  <a:srgbClr val="0070C0"/>
                </a:solidFill>
              </a:rPr>
              <a:t>modernizace materiálních podmínek pro výuku, v odborných školách většinou velmi dobré podmínky pro praktické vyučování (OV, praxe) jak prostorové tak technologické a </a:t>
            </a:r>
            <a:r>
              <a:rPr lang="cs-CZ" sz="1800" dirty="0" smtClean="0">
                <a:solidFill>
                  <a:srgbClr val="0070C0"/>
                </a:solidFill>
              </a:rPr>
              <a:t>materiální</a:t>
            </a:r>
          </a:p>
          <a:p>
            <a:pPr marL="285750" lvl="1" algn="just">
              <a:buClr>
                <a:schemeClr val="tx2"/>
              </a:buClr>
              <a:buFont typeface="Wingdings" panose="05000000000000000000" pitchFamily="2" charset="2"/>
              <a:buChar char="ü"/>
            </a:pPr>
            <a:r>
              <a:rPr lang="cs-CZ" sz="1800" dirty="0">
                <a:solidFill>
                  <a:srgbClr val="0070C0"/>
                </a:solidFill>
              </a:rPr>
              <a:t>zapojení škol do projektové činnosti (zahraniční spolupráce) </a:t>
            </a:r>
            <a:endParaRPr lang="cs-CZ" sz="1800" dirty="0" smtClean="0">
              <a:solidFill>
                <a:srgbClr val="0070C0"/>
              </a:solidFill>
            </a:endParaRPr>
          </a:p>
          <a:p>
            <a:pPr marL="285750" lvl="1" algn="just">
              <a:buClr>
                <a:schemeClr val="tx2"/>
              </a:buClr>
              <a:buFont typeface="Wingdings" panose="05000000000000000000" pitchFamily="2" charset="2"/>
              <a:buChar char="ü"/>
            </a:pPr>
            <a:r>
              <a:rPr lang="cs-CZ" sz="1800" dirty="0">
                <a:solidFill>
                  <a:srgbClr val="0070C0"/>
                </a:solidFill>
              </a:rPr>
              <a:t>tvorba vlastních učebních a metodických materiálů (v odborném vzdělávání</a:t>
            </a:r>
            <a:r>
              <a:rPr lang="cs-CZ" sz="1800" dirty="0" smtClean="0">
                <a:solidFill>
                  <a:srgbClr val="0070C0"/>
                </a:solidFill>
              </a:rPr>
              <a:t>)</a:t>
            </a:r>
          </a:p>
          <a:p>
            <a:pPr marL="285750" lvl="1" algn="just">
              <a:buClr>
                <a:schemeClr val="tx2"/>
              </a:buClr>
              <a:buFont typeface="Wingdings" panose="05000000000000000000" pitchFamily="2" charset="2"/>
              <a:buChar char="ü"/>
            </a:pPr>
            <a:r>
              <a:rPr lang="cs-CZ" sz="1800" dirty="0">
                <a:solidFill>
                  <a:srgbClr val="0070C0"/>
                </a:solidFill>
              </a:rPr>
              <a:t>zvyšující se míra kvalifikovanosti pedagogických pracovníků (na gymnáziích téměř stoprocentní), </a:t>
            </a:r>
            <a:endParaRPr lang="cs-CZ" sz="1800" dirty="0" smtClean="0">
              <a:solidFill>
                <a:srgbClr val="0070C0"/>
              </a:solidFill>
            </a:endParaRPr>
          </a:p>
          <a:p>
            <a:pPr marL="285750" lvl="1" algn="just">
              <a:buClr>
                <a:schemeClr val="tx2"/>
              </a:buClr>
              <a:buFont typeface="Wingdings" panose="05000000000000000000" pitchFamily="2" charset="2"/>
              <a:buChar char="ü"/>
            </a:pPr>
            <a:r>
              <a:rPr lang="cs-CZ" sz="1800" dirty="0">
                <a:solidFill>
                  <a:srgbClr val="0070C0"/>
                </a:solidFill>
              </a:rPr>
              <a:t>další vzdělávání pedagogických pracovníků je organizováno v souladu s potřebami </a:t>
            </a:r>
            <a:r>
              <a:rPr lang="cs-CZ" sz="1800" dirty="0" smtClean="0">
                <a:solidFill>
                  <a:srgbClr val="0070C0"/>
                </a:solidFill>
              </a:rPr>
              <a:t>školy</a:t>
            </a:r>
          </a:p>
          <a:p>
            <a:pPr marL="285750" lvl="1" algn="just">
              <a:buClr>
                <a:schemeClr val="tx2"/>
              </a:buClr>
              <a:buFont typeface="Wingdings" panose="05000000000000000000" pitchFamily="2" charset="2"/>
              <a:buChar char="ü"/>
            </a:pPr>
            <a:r>
              <a:rPr lang="cs-CZ" sz="1800" dirty="0">
                <a:solidFill>
                  <a:srgbClr val="0070C0"/>
                </a:solidFill>
              </a:rPr>
              <a:t>spolupráce se sociálními partnery podporující naplňování ŠVP a kvalitu odborného </a:t>
            </a:r>
            <a:r>
              <a:rPr lang="cs-CZ" sz="1800" dirty="0" smtClean="0">
                <a:solidFill>
                  <a:srgbClr val="0070C0"/>
                </a:solidFill>
              </a:rPr>
              <a:t>vzdělávání</a:t>
            </a:r>
          </a:p>
          <a:p>
            <a:pPr marL="285750" lvl="1" algn="just">
              <a:buClr>
                <a:schemeClr val="tx2"/>
              </a:buClr>
              <a:buFont typeface="Wingdings" panose="05000000000000000000" pitchFamily="2" charset="2"/>
              <a:buChar char="ü"/>
            </a:pPr>
            <a:r>
              <a:rPr lang="cs-CZ" sz="1800" dirty="0">
                <a:solidFill>
                  <a:srgbClr val="0070C0"/>
                </a:solidFill>
              </a:rPr>
              <a:t>v případě SOŠ získávání finančních prostředků i z jiných zdrojů (sponzoři, doplňková činnost) </a:t>
            </a:r>
          </a:p>
          <a:p>
            <a:pPr marL="285750" lvl="1" algn="just">
              <a:buClr>
                <a:schemeClr val="tx2"/>
              </a:buClr>
              <a:buFontTx/>
              <a:buChar char="-"/>
            </a:pPr>
            <a:r>
              <a:rPr lang="cs-CZ" sz="1800" dirty="0" smtClean="0">
                <a:solidFill>
                  <a:srgbClr val="7030A0"/>
                </a:solidFill>
              </a:rPr>
              <a:t>častým </a:t>
            </a:r>
            <a:r>
              <a:rPr lang="cs-CZ" sz="1800" dirty="0">
                <a:solidFill>
                  <a:srgbClr val="7030A0"/>
                </a:solidFill>
              </a:rPr>
              <a:t>jevem je nefunkční komunikace v  subjektech, které vznikly sloučením </a:t>
            </a:r>
            <a:endParaRPr lang="cs-CZ" sz="1800" dirty="0" smtClean="0">
              <a:solidFill>
                <a:srgbClr val="7030A0"/>
              </a:solidFill>
            </a:endParaRPr>
          </a:p>
          <a:p>
            <a:pPr marL="0" lvl="1" indent="0" algn="just">
              <a:buClr>
                <a:schemeClr val="tx2"/>
              </a:buClr>
              <a:buNone/>
            </a:pPr>
            <a:r>
              <a:rPr lang="cs-CZ" sz="1800" dirty="0">
                <a:solidFill>
                  <a:srgbClr val="7030A0"/>
                </a:solidFill>
              </a:rPr>
              <a:t> </a:t>
            </a:r>
            <a:r>
              <a:rPr lang="cs-CZ" sz="1800" dirty="0" smtClean="0">
                <a:solidFill>
                  <a:srgbClr val="7030A0"/>
                </a:solidFill>
              </a:rPr>
              <a:t>     několika </a:t>
            </a:r>
            <a:r>
              <a:rPr lang="cs-CZ" sz="1800" dirty="0">
                <a:solidFill>
                  <a:srgbClr val="7030A0"/>
                </a:solidFill>
              </a:rPr>
              <a:t>škol </a:t>
            </a:r>
          </a:p>
          <a:p>
            <a:pPr marL="0" lvl="1" indent="0">
              <a:buClr>
                <a:schemeClr val="tx2"/>
              </a:buClr>
              <a:buNone/>
            </a:pPr>
            <a:endParaRPr lang="cs-CZ" sz="1800" dirty="0"/>
          </a:p>
          <a:p>
            <a:pPr marL="285750" lvl="1">
              <a:buClr>
                <a:schemeClr val="tx2"/>
              </a:buClr>
              <a:buFont typeface="Wingdings" panose="05000000000000000000" pitchFamily="2" charset="2"/>
              <a:buChar char="ü"/>
            </a:pPr>
            <a:endParaRPr lang="cs-CZ" sz="1800" dirty="0"/>
          </a:p>
          <a:p>
            <a:pPr marL="285750" lvl="1">
              <a:buClr>
                <a:schemeClr val="tx2"/>
              </a:buClr>
              <a:buFont typeface="Wingdings" panose="05000000000000000000" pitchFamily="2" charset="2"/>
              <a:buChar char="ü"/>
            </a:pPr>
            <a:endParaRPr lang="cs-CZ" sz="1800" dirty="0"/>
          </a:p>
          <a:p>
            <a:pPr marL="0" lvl="1" indent="0">
              <a:buClr>
                <a:schemeClr val="tx2"/>
              </a:buClr>
              <a:buNone/>
            </a:pPr>
            <a:endParaRPr lang="cs-CZ" sz="2800" dirty="0" smtClean="0">
              <a:solidFill>
                <a:srgbClr val="0070C0"/>
              </a:solidFill>
            </a:endParaRPr>
          </a:p>
          <a:p>
            <a:pPr marL="0" indent="0">
              <a:buNone/>
            </a:pPr>
            <a:r>
              <a:rPr lang="cs-CZ" sz="1600" dirty="0" smtClean="0"/>
              <a:t> </a:t>
            </a:r>
          </a:p>
          <a:p>
            <a:pPr marL="0" indent="0">
              <a:buNone/>
            </a:pPr>
            <a:endParaRPr lang="cs-CZ" sz="1600" dirty="0">
              <a:solidFill>
                <a:srgbClr val="00B050"/>
              </a:solidFill>
            </a:endParaRPr>
          </a:p>
          <a:p>
            <a:pPr marL="0" indent="0">
              <a:buNone/>
            </a:pPr>
            <a:endParaRPr lang="cs-CZ" sz="1800" dirty="0" smtClean="0"/>
          </a:p>
          <a:p>
            <a:pPr>
              <a:buFontTx/>
              <a:buChar char="-"/>
            </a:pPr>
            <a:endParaRPr lang="cs-CZ" sz="1800" dirty="0"/>
          </a:p>
          <a:p>
            <a:pPr marL="0" indent="0">
              <a:buNone/>
            </a:pPr>
            <a:endParaRPr lang="cs-CZ" sz="1800" dirty="0" smtClean="0"/>
          </a:p>
          <a:p>
            <a:pPr marL="0" indent="0">
              <a:buNone/>
            </a:pPr>
            <a:r>
              <a:rPr lang="cs-CZ" sz="1800" dirty="0"/>
              <a:t> </a:t>
            </a:r>
            <a:r>
              <a:rPr lang="cs-CZ" sz="1800" dirty="0" smtClean="0"/>
              <a:t>       </a:t>
            </a:r>
          </a:p>
          <a:p>
            <a:pPr marL="0" indent="0">
              <a:buNone/>
            </a:pPr>
            <a:r>
              <a:rPr lang="cs-CZ" sz="2400" dirty="0"/>
              <a:t>	</a:t>
            </a:r>
          </a:p>
          <a:p>
            <a:pPr marL="0" indent="0">
              <a:buNone/>
            </a:pPr>
            <a:r>
              <a:rPr lang="cs-CZ" sz="2400" dirty="0"/>
              <a:t>	</a:t>
            </a:r>
            <a:r>
              <a:rPr lang="cs-CZ" sz="2400" dirty="0" smtClean="0"/>
              <a:t> </a:t>
            </a:r>
            <a:endParaRPr lang="cs-CZ" sz="2400" dirty="0"/>
          </a:p>
          <a:p>
            <a:pPr marL="0" indent="0">
              <a:buNone/>
            </a:pPr>
            <a:r>
              <a:rPr lang="cs-CZ" dirty="0"/>
              <a:t>	</a:t>
            </a:r>
          </a:p>
          <a:p>
            <a:pPr marL="0" indent="0">
              <a:buNone/>
            </a:pPr>
            <a:r>
              <a:rPr lang="cs-CZ" dirty="0"/>
              <a:t>	</a:t>
            </a:r>
          </a:p>
          <a:p>
            <a:endParaRPr lang="cs-CZ" dirty="0"/>
          </a:p>
          <a:p>
            <a:pPr>
              <a:buFontTx/>
              <a:buChar char="-"/>
            </a:pPr>
            <a:endParaRPr lang="cs-CZ" dirty="0"/>
          </a:p>
          <a:p>
            <a:pPr>
              <a:buFontTx/>
              <a:buChar char="-"/>
            </a:pPr>
            <a:endParaRPr lang="cs-CZ" dirty="0" smtClean="0"/>
          </a:p>
        </p:txBody>
      </p:sp>
      <p:sp>
        <p:nvSpPr>
          <p:cNvPr id="22" name="Zástupný symbol pro text 21"/>
          <p:cNvSpPr>
            <a:spLocks noGrp="1"/>
          </p:cNvSpPr>
          <p:nvPr>
            <p:ph type="body" sz="quarter" idx="12"/>
          </p:nvPr>
        </p:nvSpPr>
        <p:spPr>
          <a:xfrm>
            <a:off x="755576" y="548681"/>
            <a:ext cx="7920112" cy="144015"/>
          </a:xfrm>
        </p:spPr>
        <p:txBody>
          <a:bodyPr/>
          <a:lstStyle/>
          <a:p>
            <a:endParaRPr lang="cs-CZ" sz="3200" dirty="0"/>
          </a:p>
        </p:txBody>
      </p:sp>
      <p:sp>
        <p:nvSpPr>
          <p:cNvPr id="21" name="Zástupný symbol pro text 20"/>
          <p:cNvSpPr>
            <a:spLocks noGrp="1"/>
          </p:cNvSpPr>
          <p:nvPr>
            <p:ph type="body" sz="quarter" idx="11"/>
          </p:nvPr>
        </p:nvSpPr>
        <p:spPr>
          <a:xfrm>
            <a:off x="2339752" y="548680"/>
            <a:ext cx="5472683" cy="720079"/>
          </a:xfrm>
        </p:spPr>
        <p:txBody>
          <a:bodyPr/>
          <a:lstStyle/>
          <a:p>
            <a:r>
              <a:rPr lang="cs-CZ" sz="1400" dirty="0" smtClean="0"/>
              <a:t>Jihomoravský inspektorát ČŠI</a:t>
            </a:r>
            <a:endParaRPr lang="cs-CZ" sz="1400" dirty="0"/>
          </a:p>
        </p:txBody>
      </p:sp>
    </p:spTree>
    <p:extLst>
      <p:ext uri="{BB962C8B-B14F-4D97-AF65-F5344CB8AC3E}">
        <p14:creationId xmlns:p14="http://schemas.microsoft.com/office/powerpoint/2010/main" val="3578426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ástupný symbol pro text 19"/>
          <p:cNvSpPr>
            <a:spLocks noGrp="1"/>
          </p:cNvSpPr>
          <p:nvPr>
            <p:ph type="body" sz="quarter" idx="10"/>
          </p:nvPr>
        </p:nvSpPr>
        <p:spPr>
          <a:xfrm>
            <a:off x="759630" y="1052736"/>
            <a:ext cx="8208144" cy="5149228"/>
          </a:xfrm>
        </p:spPr>
        <p:txBody>
          <a:bodyPr/>
          <a:lstStyle/>
          <a:p>
            <a:pPr marL="0" indent="0" algn="just">
              <a:buNone/>
            </a:pPr>
            <a:r>
              <a:rPr lang="cs-CZ" sz="2800" dirty="0" smtClean="0">
                <a:solidFill>
                  <a:srgbClr val="0070C0"/>
                </a:solidFill>
              </a:rPr>
              <a:t>Průběh </a:t>
            </a:r>
            <a:r>
              <a:rPr lang="cs-CZ" sz="2800" dirty="0">
                <a:solidFill>
                  <a:srgbClr val="0070C0"/>
                </a:solidFill>
              </a:rPr>
              <a:t>vzdělávání (pozitiva, </a:t>
            </a:r>
            <a:r>
              <a:rPr lang="cs-CZ" sz="2800" dirty="0">
                <a:solidFill>
                  <a:srgbClr val="7030A0"/>
                </a:solidFill>
              </a:rPr>
              <a:t>negativa</a:t>
            </a:r>
            <a:r>
              <a:rPr lang="cs-CZ" sz="2800" dirty="0" smtClean="0">
                <a:solidFill>
                  <a:srgbClr val="7030A0"/>
                </a:solidFill>
              </a:rPr>
              <a:t>):</a:t>
            </a:r>
            <a:endParaRPr lang="cs-CZ" sz="2800" dirty="0" smtClean="0">
              <a:solidFill>
                <a:srgbClr val="7030A0"/>
              </a:solidFill>
            </a:endParaRPr>
          </a:p>
          <a:p>
            <a:pPr marL="285750" lvl="1" algn="just">
              <a:buClr>
                <a:schemeClr val="tx2"/>
              </a:buClr>
              <a:buFont typeface="Wingdings" panose="05000000000000000000" pitchFamily="2" charset="2"/>
              <a:buChar char="ü"/>
            </a:pPr>
            <a:r>
              <a:rPr lang="cs-CZ" sz="1800" dirty="0" smtClean="0">
                <a:solidFill>
                  <a:srgbClr val="0070C0"/>
                </a:solidFill>
              </a:rPr>
              <a:t> </a:t>
            </a:r>
            <a:r>
              <a:rPr lang="cs-CZ" sz="1800" dirty="0">
                <a:solidFill>
                  <a:srgbClr val="0070C0"/>
                </a:solidFill>
              </a:rPr>
              <a:t>zvyšující se efektivita využití existujících materiálních podmínek ve výuce </a:t>
            </a:r>
            <a:r>
              <a:rPr lang="cs-CZ" sz="1800" dirty="0" smtClean="0">
                <a:solidFill>
                  <a:srgbClr val="0070C0"/>
                </a:solidFill>
              </a:rPr>
              <a:t>,</a:t>
            </a:r>
            <a:r>
              <a:rPr lang="cs-CZ" sz="1800" dirty="0">
                <a:solidFill>
                  <a:srgbClr val="0070C0"/>
                </a:solidFill>
              </a:rPr>
              <a:t> </a:t>
            </a:r>
            <a:r>
              <a:rPr lang="cs-CZ" sz="1800" dirty="0" smtClean="0">
                <a:solidFill>
                  <a:srgbClr val="0070C0"/>
                </a:solidFill>
              </a:rPr>
              <a:t>zvyšuje </a:t>
            </a:r>
            <a:r>
              <a:rPr lang="cs-CZ" sz="1800" dirty="0">
                <a:solidFill>
                  <a:srgbClr val="0070C0"/>
                </a:solidFill>
              </a:rPr>
              <a:t>se četnost využívání moderních technologií, a to nejen ve výuce ICT</a:t>
            </a:r>
            <a:endParaRPr lang="cs-CZ" sz="1800" dirty="0" smtClean="0">
              <a:solidFill>
                <a:srgbClr val="0070C0"/>
              </a:solidFill>
            </a:endParaRPr>
          </a:p>
          <a:p>
            <a:pPr marL="285750" lvl="1" algn="just">
              <a:buClr>
                <a:schemeClr val="tx2"/>
              </a:buClr>
              <a:buFont typeface="Wingdings" panose="05000000000000000000" pitchFamily="2" charset="2"/>
              <a:buChar char="ü"/>
            </a:pPr>
            <a:r>
              <a:rPr lang="cs-CZ" sz="1800" dirty="0">
                <a:solidFill>
                  <a:srgbClr val="0070C0"/>
                </a:solidFill>
              </a:rPr>
              <a:t>rostoucí kvalita výuky odborného výcviku v </a:t>
            </a:r>
            <a:r>
              <a:rPr lang="cs-CZ" sz="1800" dirty="0" smtClean="0">
                <a:solidFill>
                  <a:srgbClr val="0070C0"/>
                </a:solidFill>
              </a:rPr>
              <a:t>SOŠ</a:t>
            </a:r>
          </a:p>
          <a:p>
            <a:pPr marL="285750" lvl="1" algn="just">
              <a:buClr>
                <a:schemeClr val="tx2"/>
              </a:buClr>
              <a:buFont typeface="Wingdings" panose="05000000000000000000" pitchFamily="2" charset="2"/>
              <a:buChar char="ü"/>
            </a:pPr>
            <a:r>
              <a:rPr lang="cs-CZ" sz="1800" dirty="0">
                <a:solidFill>
                  <a:srgbClr val="0070C0"/>
                </a:solidFill>
              </a:rPr>
              <a:t>dobré propojení teorie s praxí (u odborných škol)</a:t>
            </a:r>
          </a:p>
          <a:p>
            <a:pPr marL="285750" lvl="1" algn="just">
              <a:buClr>
                <a:schemeClr val="tx2"/>
              </a:buClr>
              <a:buFont typeface="Wingdings" panose="05000000000000000000" pitchFamily="2" charset="2"/>
              <a:buChar char="ü"/>
            </a:pPr>
            <a:r>
              <a:rPr lang="cs-CZ" sz="1800" dirty="0">
                <a:solidFill>
                  <a:srgbClr val="0070C0"/>
                </a:solidFill>
              </a:rPr>
              <a:t>aktivní zapojení žáků do projektových činností včetně zahraničních </a:t>
            </a:r>
            <a:r>
              <a:rPr lang="cs-CZ" sz="1800" dirty="0" smtClean="0">
                <a:solidFill>
                  <a:srgbClr val="0070C0"/>
                </a:solidFill>
              </a:rPr>
              <a:t>stáží  (</a:t>
            </a:r>
            <a:r>
              <a:rPr lang="cs-CZ" sz="1800" dirty="0">
                <a:solidFill>
                  <a:srgbClr val="0070C0"/>
                </a:solidFill>
              </a:rPr>
              <a:t>výměnné pobyty, stáže, praktické vyučování, mobilita žáků a vyučujících</a:t>
            </a:r>
            <a:r>
              <a:rPr lang="cs-CZ" sz="1800" dirty="0" smtClean="0">
                <a:solidFill>
                  <a:srgbClr val="0070C0"/>
                </a:solidFill>
              </a:rPr>
              <a:t>), pozitivní vliv </a:t>
            </a:r>
            <a:r>
              <a:rPr lang="cs-CZ" sz="1800" dirty="0">
                <a:solidFill>
                  <a:srgbClr val="0070C0"/>
                </a:solidFill>
              </a:rPr>
              <a:t>na kvalitu poskytovaného vzdělávání a na další uplatnění žáků. </a:t>
            </a:r>
          </a:p>
          <a:p>
            <a:pPr marL="285750" lvl="1" algn="just">
              <a:buClr>
                <a:schemeClr val="tx2"/>
              </a:buClr>
              <a:buFont typeface="Wingdings" panose="05000000000000000000" pitchFamily="2" charset="2"/>
              <a:buChar char="ü"/>
            </a:pPr>
            <a:endParaRPr lang="cs-CZ" sz="1800" dirty="0"/>
          </a:p>
          <a:p>
            <a:pPr marL="0" lvl="1" indent="0" algn="just">
              <a:buClr>
                <a:schemeClr val="tx2"/>
              </a:buClr>
              <a:buNone/>
            </a:pPr>
            <a:r>
              <a:rPr lang="cs-CZ" sz="1800" dirty="0" smtClean="0">
                <a:solidFill>
                  <a:srgbClr val="7030A0"/>
                </a:solidFill>
              </a:rPr>
              <a:t> -  </a:t>
            </a:r>
            <a:r>
              <a:rPr lang="cs-CZ" sz="1800" dirty="0" smtClean="0">
                <a:solidFill>
                  <a:srgbClr val="7030A0"/>
                </a:solidFill>
                <a:cs typeface="Times New Roman" panose="02020603050405020304" pitchFamily="18" charset="0"/>
              </a:rPr>
              <a:t>převaha </a:t>
            </a:r>
            <a:r>
              <a:rPr lang="cs-CZ" sz="1800" dirty="0">
                <a:solidFill>
                  <a:srgbClr val="7030A0"/>
                </a:solidFill>
                <a:cs typeface="Times New Roman" panose="02020603050405020304" pitchFamily="18" charset="0"/>
              </a:rPr>
              <a:t>klasických metod a forem výuky na gymnáziích</a:t>
            </a:r>
            <a:r>
              <a:rPr lang="cs-CZ" sz="1800" dirty="0" smtClean="0">
                <a:solidFill>
                  <a:srgbClr val="7030A0"/>
                </a:solidFill>
                <a:cs typeface="Times New Roman" panose="02020603050405020304" pitchFamily="18" charset="0"/>
              </a:rPr>
              <a:t>, méně uplatňovaná</a:t>
            </a:r>
          </a:p>
          <a:p>
            <a:pPr marL="0" lvl="1" indent="0" algn="just">
              <a:buClr>
                <a:schemeClr val="tx2"/>
              </a:buClr>
              <a:buNone/>
            </a:pPr>
            <a:r>
              <a:rPr lang="cs-CZ" sz="1800" dirty="0" smtClean="0">
                <a:solidFill>
                  <a:srgbClr val="7030A0"/>
                </a:solidFill>
                <a:cs typeface="Times New Roman" panose="02020603050405020304" pitchFamily="18" charset="0"/>
              </a:rPr>
              <a:t>    skupinová </a:t>
            </a:r>
            <a:r>
              <a:rPr lang="cs-CZ" sz="1800" dirty="0">
                <a:solidFill>
                  <a:srgbClr val="7030A0"/>
                </a:solidFill>
                <a:cs typeface="Times New Roman" panose="02020603050405020304" pitchFamily="18" charset="0"/>
              </a:rPr>
              <a:t>a kooperativní </a:t>
            </a:r>
            <a:r>
              <a:rPr lang="cs-CZ" sz="1800" dirty="0" smtClean="0">
                <a:solidFill>
                  <a:srgbClr val="7030A0"/>
                </a:solidFill>
                <a:cs typeface="Times New Roman" panose="02020603050405020304" pitchFamily="18" charset="0"/>
              </a:rPr>
              <a:t>výuka a  využívání </a:t>
            </a:r>
            <a:r>
              <a:rPr lang="cs-CZ" sz="1800" dirty="0">
                <a:solidFill>
                  <a:srgbClr val="7030A0"/>
                </a:solidFill>
                <a:cs typeface="Times New Roman" panose="02020603050405020304" pitchFamily="18" charset="0"/>
              </a:rPr>
              <a:t>inovativních </a:t>
            </a:r>
            <a:r>
              <a:rPr lang="cs-CZ" sz="1800" dirty="0" smtClean="0">
                <a:solidFill>
                  <a:srgbClr val="7030A0"/>
                </a:solidFill>
                <a:cs typeface="Times New Roman" panose="02020603050405020304" pitchFamily="18" charset="0"/>
              </a:rPr>
              <a:t>metod ve vzdělávání</a:t>
            </a:r>
          </a:p>
          <a:p>
            <a:pPr marL="0" lvl="1" indent="0" algn="just">
              <a:buClr>
                <a:schemeClr val="tx2"/>
              </a:buClr>
              <a:buNone/>
            </a:pPr>
            <a:r>
              <a:rPr lang="cs-CZ" sz="1800" dirty="0">
                <a:solidFill>
                  <a:srgbClr val="7030A0"/>
                </a:solidFill>
                <a:cs typeface="Times New Roman" panose="02020603050405020304" pitchFamily="18" charset="0"/>
              </a:rPr>
              <a:t> </a:t>
            </a:r>
            <a:r>
              <a:rPr lang="cs-CZ" sz="1800" dirty="0" smtClean="0">
                <a:solidFill>
                  <a:srgbClr val="7030A0"/>
                </a:solidFill>
                <a:cs typeface="Times New Roman" panose="02020603050405020304" pitchFamily="18" charset="0"/>
              </a:rPr>
              <a:t>   </a:t>
            </a:r>
            <a:r>
              <a:rPr lang="cs-CZ" sz="1800" dirty="0">
                <a:solidFill>
                  <a:srgbClr val="7030A0"/>
                </a:solidFill>
                <a:cs typeface="Times New Roman" panose="02020603050405020304" pitchFamily="18" charset="0"/>
              </a:rPr>
              <a:t>v </a:t>
            </a:r>
            <a:r>
              <a:rPr lang="cs-CZ" sz="1800" dirty="0" smtClean="0">
                <a:solidFill>
                  <a:srgbClr val="7030A0"/>
                </a:solidFill>
                <a:cs typeface="Times New Roman" panose="02020603050405020304" pitchFamily="18" charset="0"/>
              </a:rPr>
              <a:t>porovnání se SOŠ (v</a:t>
            </a:r>
            <a:r>
              <a:rPr lang="cs-CZ" sz="1800" dirty="0">
                <a:solidFill>
                  <a:srgbClr val="7030A0"/>
                </a:solidFill>
                <a:cs typeface="Times New Roman" panose="02020603050405020304" pitchFamily="18" charset="0"/>
              </a:rPr>
              <a:t> rámci teoretické i praktické výuky je v mnohem větší </a:t>
            </a:r>
            <a:r>
              <a:rPr lang="cs-CZ" sz="1800" dirty="0" smtClean="0">
                <a:solidFill>
                  <a:srgbClr val="7030A0"/>
                </a:solidFill>
                <a:cs typeface="Times New Roman" panose="02020603050405020304" pitchFamily="18" charset="0"/>
              </a:rPr>
              <a:t>míře) </a:t>
            </a:r>
            <a:r>
              <a:rPr lang="cs-CZ" sz="1800" dirty="0" smtClean="0">
                <a:solidFill>
                  <a:srgbClr val="7030A0"/>
                </a:solidFill>
                <a:cs typeface="Times New Roman" panose="02020603050405020304" pitchFamily="18" charset="0"/>
              </a:rPr>
              <a:t>?</a:t>
            </a:r>
            <a:endParaRPr lang="cs-CZ" sz="1800" dirty="0" smtClean="0">
              <a:solidFill>
                <a:srgbClr val="7030A0"/>
              </a:solidFill>
              <a:cs typeface="Times New Roman" panose="02020603050405020304" pitchFamily="18" charset="0"/>
            </a:endParaRPr>
          </a:p>
          <a:p>
            <a:pPr marL="0" lvl="1" indent="0" algn="just">
              <a:buClr>
                <a:schemeClr val="tx2"/>
              </a:buClr>
              <a:buNone/>
            </a:pPr>
            <a:endParaRPr lang="cs-CZ" sz="1800" dirty="0">
              <a:solidFill>
                <a:srgbClr val="7030A0"/>
              </a:solidFill>
              <a:cs typeface="Times New Roman" panose="02020603050405020304" pitchFamily="18" charset="0"/>
            </a:endParaRPr>
          </a:p>
          <a:p>
            <a:pPr marL="0" lvl="1" indent="0" algn="just">
              <a:buClr>
                <a:schemeClr val="tx2"/>
              </a:buClr>
              <a:buNone/>
            </a:pPr>
            <a:r>
              <a:rPr lang="cs-CZ" sz="1800" dirty="0" smtClean="0">
                <a:solidFill>
                  <a:srgbClr val="7030A0"/>
                </a:solidFill>
                <a:cs typeface="Times New Roman" panose="02020603050405020304" pitchFamily="18" charset="0"/>
              </a:rPr>
              <a:t>-   podpora </a:t>
            </a:r>
            <a:r>
              <a:rPr lang="cs-CZ" sz="1800" dirty="0">
                <a:solidFill>
                  <a:srgbClr val="7030A0"/>
                </a:solidFill>
                <a:cs typeface="Times New Roman" panose="02020603050405020304" pitchFamily="18" charset="0"/>
              </a:rPr>
              <a:t>žáků se speciálními vzdělávacími potřebami (neznalost konkrétních </a:t>
            </a:r>
            <a:r>
              <a:rPr lang="cs-CZ" sz="1800" dirty="0" smtClean="0">
                <a:solidFill>
                  <a:srgbClr val="7030A0"/>
                </a:solidFill>
                <a:cs typeface="Times New Roman" panose="02020603050405020304" pitchFamily="18" charset="0"/>
              </a:rPr>
              <a:t>potřeb</a:t>
            </a:r>
          </a:p>
          <a:p>
            <a:pPr marL="0" lvl="1" indent="0" algn="just">
              <a:buClr>
                <a:schemeClr val="tx2"/>
              </a:buClr>
              <a:buNone/>
            </a:pPr>
            <a:r>
              <a:rPr lang="cs-CZ" sz="1800" dirty="0">
                <a:solidFill>
                  <a:srgbClr val="7030A0"/>
                </a:solidFill>
                <a:cs typeface="Times New Roman" panose="02020603050405020304" pitchFamily="18" charset="0"/>
              </a:rPr>
              <a:t> </a:t>
            </a:r>
            <a:r>
              <a:rPr lang="cs-CZ" sz="1800" dirty="0" smtClean="0">
                <a:solidFill>
                  <a:srgbClr val="7030A0"/>
                </a:solidFill>
                <a:cs typeface="Times New Roman" panose="02020603050405020304" pitchFamily="18" charset="0"/>
              </a:rPr>
              <a:t>    </a:t>
            </a:r>
            <a:r>
              <a:rPr lang="cs-CZ" sz="1800" dirty="0">
                <a:solidFill>
                  <a:srgbClr val="7030A0"/>
                </a:solidFill>
                <a:cs typeface="Times New Roman" panose="02020603050405020304" pitchFamily="18" charset="0"/>
              </a:rPr>
              <a:t>žáků a možných způsobů jejich podpory, metod a forem práce)</a:t>
            </a:r>
          </a:p>
          <a:p>
            <a:pPr marL="285750" lvl="1" algn="just">
              <a:buClr>
                <a:schemeClr val="tx2"/>
              </a:buClr>
              <a:buFont typeface="Wingdings" panose="05000000000000000000" pitchFamily="2" charset="2"/>
              <a:buChar char="ü"/>
            </a:pPr>
            <a:endParaRPr lang="cs-CZ" sz="1800" dirty="0">
              <a:solidFill>
                <a:srgbClr val="FF0000"/>
              </a:solidFill>
            </a:endParaRPr>
          </a:p>
          <a:p>
            <a:pPr marL="0" lvl="1" indent="0">
              <a:buClr>
                <a:schemeClr val="tx2"/>
              </a:buClr>
              <a:buNone/>
            </a:pPr>
            <a:endParaRPr lang="cs-CZ" sz="1800" dirty="0"/>
          </a:p>
          <a:p>
            <a:pPr marL="285750" lvl="1">
              <a:buClr>
                <a:schemeClr val="tx2"/>
              </a:buClr>
              <a:buFont typeface="Wingdings" panose="05000000000000000000" pitchFamily="2" charset="2"/>
              <a:buChar char="ü"/>
            </a:pPr>
            <a:endParaRPr lang="cs-CZ" sz="1800" dirty="0"/>
          </a:p>
          <a:p>
            <a:pPr marL="285750" lvl="1">
              <a:buClr>
                <a:schemeClr val="tx2"/>
              </a:buClr>
              <a:buFont typeface="Wingdings" panose="05000000000000000000" pitchFamily="2" charset="2"/>
              <a:buChar char="ü"/>
            </a:pPr>
            <a:endParaRPr lang="cs-CZ" sz="1800" dirty="0"/>
          </a:p>
          <a:p>
            <a:pPr marL="0" lvl="1" indent="0">
              <a:buClr>
                <a:schemeClr val="tx2"/>
              </a:buClr>
              <a:buNone/>
            </a:pPr>
            <a:endParaRPr lang="cs-CZ" sz="2800" dirty="0" smtClean="0">
              <a:solidFill>
                <a:srgbClr val="0070C0"/>
              </a:solidFill>
            </a:endParaRPr>
          </a:p>
          <a:p>
            <a:pPr marL="0" indent="0">
              <a:buNone/>
            </a:pPr>
            <a:r>
              <a:rPr lang="cs-CZ" sz="1600" dirty="0" smtClean="0"/>
              <a:t> </a:t>
            </a:r>
          </a:p>
          <a:p>
            <a:pPr marL="0" indent="0">
              <a:buNone/>
            </a:pPr>
            <a:endParaRPr lang="cs-CZ" sz="1600" dirty="0">
              <a:solidFill>
                <a:srgbClr val="00B050"/>
              </a:solidFill>
            </a:endParaRPr>
          </a:p>
          <a:p>
            <a:pPr marL="0" indent="0">
              <a:buNone/>
            </a:pPr>
            <a:endParaRPr lang="cs-CZ" sz="1800" dirty="0" smtClean="0"/>
          </a:p>
          <a:p>
            <a:pPr>
              <a:buFontTx/>
              <a:buChar char="-"/>
            </a:pPr>
            <a:endParaRPr lang="cs-CZ" sz="1800" dirty="0"/>
          </a:p>
          <a:p>
            <a:pPr marL="0" indent="0">
              <a:buNone/>
            </a:pPr>
            <a:endParaRPr lang="cs-CZ" sz="1800" dirty="0" smtClean="0"/>
          </a:p>
          <a:p>
            <a:pPr marL="0" indent="0">
              <a:buNone/>
            </a:pPr>
            <a:r>
              <a:rPr lang="cs-CZ" sz="1800" dirty="0"/>
              <a:t> </a:t>
            </a:r>
            <a:r>
              <a:rPr lang="cs-CZ" sz="1800" dirty="0" smtClean="0"/>
              <a:t>       </a:t>
            </a:r>
          </a:p>
          <a:p>
            <a:pPr marL="0" indent="0">
              <a:buNone/>
            </a:pPr>
            <a:r>
              <a:rPr lang="cs-CZ" sz="2400" dirty="0"/>
              <a:t>	</a:t>
            </a:r>
          </a:p>
          <a:p>
            <a:pPr marL="0" indent="0">
              <a:buNone/>
            </a:pPr>
            <a:r>
              <a:rPr lang="cs-CZ" sz="2400" dirty="0"/>
              <a:t>	</a:t>
            </a:r>
            <a:r>
              <a:rPr lang="cs-CZ" sz="2400" dirty="0" smtClean="0"/>
              <a:t> </a:t>
            </a:r>
            <a:endParaRPr lang="cs-CZ" sz="2400" dirty="0"/>
          </a:p>
          <a:p>
            <a:pPr marL="0" indent="0">
              <a:buNone/>
            </a:pPr>
            <a:r>
              <a:rPr lang="cs-CZ" dirty="0"/>
              <a:t>	</a:t>
            </a:r>
          </a:p>
          <a:p>
            <a:pPr marL="0" indent="0">
              <a:buNone/>
            </a:pPr>
            <a:r>
              <a:rPr lang="cs-CZ" dirty="0"/>
              <a:t>	</a:t>
            </a:r>
          </a:p>
          <a:p>
            <a:endParaRPr lang="cs-CZ" dirty="0"/>
          </a:p>
          <a:p>
            <a:pPr>
              <a:buFontTx/>
              <a:buChar char="-"/>
            </a:pPr>
            <a:endParaRPr lang="cs-CZ" dirty="0"/>
          </a:p>
          <a:p>
            <a:pPr>
              <a:buFontTx/>
              <a:buChar char="-"/>
            </a:pPr>
            <a:endParaRPr lang="cs-CZ" dirty="0" smtClean="0"/>
          </a:p>
        </p:txBody>
      </p:sp>
      <p:sp>
        <p:nvSpPr>
          <p:cNvPr id="22" name="Zástupný symbol pro text 21"/>
          <p:cNvSpPr>
            <a:spLocks noGrp="1"/>
          </p:cNvSpPr>
          <p:nvPr>
            <p:ph type="body" sz="quarter" idx="12"/>
          </p:nvPr>
        </p:nvSpPr>
        <p:spPr>
          <a:xfrm>
            <a:off x="755576" y="548681"/>
            <a:ext cx="7920112" cy="144015"/>
          </a:xfrm>
        </p:spPr>
        <p:txBody>
          <a:bodyPr/>
          <a:lstStyle/>
          <a:p>
            <a:endParaRPr lang="cs-CZ" sz="3200" dirty="0"/>
          </a:p>
        </p:txBody>
      </p:sp>
      <p:sp>
        <p:nvSpPr>
          <p:cNvPr id="21" name="Zástupný symbol pro text 20"/>
          <p:cNvSpPr>
            <a:spLocks noGrp="1"/>
          </p:cNvSpPr>
          <p:nvPr>
            <p:ph type="body" sz="quarter" idx="11"/>
          </p:nvPr>
        </p:nvSpPr>
        <p:spPr>
          <a:xfrm>
            <a:off x="2339752" y="548680"/>
            <a:ext cx="5472683" cy="720079"/>
          </a:xfrm>
        </p:spPr>
        <p:txBody>
          <a:bodyPr/>
          <a:lstStyle/>
          <a:p>
            <a:r>
              <a:rPr lang="cs-CZ" sz="1400" dirty="0" smtClean="0"/>
              <a:t>Jihomoravský inspektorát ČŠI</a:t>
            </a:r>
            <a:endParaRPr lang="cs-CZ" sz="1400" dirty="0"/>
          </a:p>
        </p:txBody>
      </p:sp>
    </p:spTree>
    <p:extLst>
      <p:ext uri="{BB962C8B-B14F-4D97-AF65-F5344CB8AC3E}">
        <p14:creationId xmlns:p14="http://schemas.microsoft.com/office/powerpoint/2010/main" val="32116209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ástupný symbol pro text 19"/>
          <p:cNvSpPr>
            <a:spLocks noGrp="1"/>
          </p:cNvSpPr>
          <p:nvPr>
            <p:ph type="body" sz="quarter" idx="10"/>
          </p:nvPr>
        </p:nvSpPr>
        <p:spPr>
          <a:xfrm>
            <a:off x="759630" y="1052736"/>
            <a:ext cx="8208144" cy="5149228"/>
          </a:xfrm>
        </p:spPr>
        <p:txBody>
          <a:bodyPr/>
          <a:lstStyle/>
          <a:p>
            <a:pPr marL="0" indent="0" algn="just">
              <a:buNone/>
            </a:pPr>
            <a:r>
              <a:rPr lang="cs-CZ" sz="2800" dirty="0" smtClean="0">
                <a:solidFill>
                  <a:srgbClr val="0070C0"/>
                </a:solidFill>
              </a:rPr>
              <a:t>Výsledky </a:t>
            </a:r>
            <a:r>
              <a:rPr lang="cs-CZ" sz="2800" dirty="0">
                <a:solidFill>
                  <a:srgbClr val="0070C0"/>
                </a:solidFill>
              </a:rPr>
              <a:t>vzdělávání (pozitiva, </a:t>
            </a:r>
            <a:r>
              <a:rPr lang="cs-CZ" sz="2800" dirty="0">
                <a:solidFill>
                  <a:srgbClr val="7030A0"/>
                </a:solidFill>
              </a:rPr>
              <a:t>negativa</a:t>
            </a:r>
            <a:r>
              <a:rPr lang="cs-CZ" sz="2800" dirty="0" smtClean="0">
                <a:solidFill>
                  <a:srgbClr val="0070C0"/>
                </a:solidFill>
              </a:rPr>
              <a:t>):</a:t>
            </a:r>
            <a:endParaRPr lang="cs-CZ" sz="2800" dirty="0" smtClean="0">
              <a:solidFill>
                <a:srgbClr val="0070C0"/>
              </a:solidFill>
            </a:endParaRPr>
          </a:p>
          <a:p>
            <a:pPr marL="457200" lvl="1" indent="0">
              <a:buNone/>
            </a:pPr>
            <a:endParaRPr lang="cs-CZ" sz="1800" dirty="0" smtClean="0"/>
          </a:p>
          <a:p>
            <a:pPr marL="285750" lvl="1" algn="just">
              <a:buClr>
                <a:schemeClr val="tx2"/>
              </a:buClr>
              <a:buFont typeface="Wingdings" panose="05000000000000000000" pitchFamily="2" charset="2"/>
              <a:buChar char="ü"/>
            </a:pPr>
            <a:r>
              <a:rPr lang="cs-CZ" sz="1800" dirty="0" smtClean="0">
                <a:solidFill>
                  <a:srgbClr val="0070C0"/>
                </a:solidFill>
              </a:rPr>
              <a:t> školy výsledky vzdělávání důsledně sledují</a:t>
            </a:r>
          </a:p>
          <a:p>
            <a:pPr marL="285750" lvl="1" algn="just">
              <a:buClr>
                <a:schemeClr val="tx2"/>
              </a:buClr>
              <a:buFont typeface="Wingdings" panose="05000000000000000000" pitchFamily="2" charset="2"/>
              <a:buChar char="ü"/>
            </a:pPr>
            <a:r>
              <a:rPr lang="cs-CZ" sz="1800" dirty="0" smtClean="0">
                <a:solidFill>
                  <a:srgbClr val="0070C0"/>
                </a:solidFill>
              </a:rPr>
              <a:t>zpravidla </a:t>
            </a:r>
            <a:r>
              <a:rPr lang="cs-CZ" sz="1800" dirty="0">
                <a:solidFill>
                  <a:srgbClr val="0070C0"/>
                </a:solidFill>
              </a:rPr>
              <a:t>dobrá připravenost žáků v oblasti profesních dovedností.</a:t>
            </a:r>
          </a:p>
          <a:p>
            <a:pPr marL="285750" lvl="1" algn="just">
              <a:buClr>
                <a:schemeClr val="tx2"/>
              </a:buClr>
              <a:buFont typeface="Wingdings" panose="05000000000000000000" pitchFamily="2" charset="2"/>
              <a:buChar char="ü"/>
            </a:pPr>
            <a:r>
              <a:rPr lang="cs-CZ" sz="1800" dirty="0">
                <a:solidFill>
                  <a:srgbClr val="0070C0"/>
                </a:solidFill>
              </a:rPr>
              <a:t>počet žáků gymnázií neúspěšných v průběhu studia je </a:t>
            </a:r>
            <a:r>
              <a:rPr lang="cs-CZ" sz="1800" dirty="0" smtClean="0">
                <a:solidFill>
                  <a:srgbClr val="0070C0"/>
                </a:solidFill>
              </a:rPr>
              <a:t>nízký, úspěšnost v přijetí na VŠ vysoká (?)</a:t>
            </a:r>
            <a:endParaRPr lang="cs-CZ" sz="1800" dirty="0">
              <a:solidFill>
                <a:srgbClr val="0070C0"/>
              </a:solidFill>
            </a:endParaRPr>
          </a:p>
          <a:p>
            <a:pPr marL="285750" lvl="1" algn="just">
              <a:buClr>
                <a:schemeClr val="tx2"/>
              </a:buClr>
              <a:buFont typeface="Wingdings" panose="05000000000000000000" pitchFamily="2" charset="2"/>
              <a:buChar char="ü"/>
            </a:pPr>
            <a:r>
              <a:rPr lang="cs-CZ" sz="1800" dirty="0">
                <a:solidFill>
                  <a:srgbClr val="0070C0"/>
                </a:solidFill>
              </a:rPr>
              <a:t>velmi dobré výsledky žáků v oborových soutěžích </a:t>
            </a:r>
          </a:p>
          <a:p>
            <a:pPr marL="285750" lvl="1" algn="just">
              <a:buClr>
                <a:schemeClr val="tx2"/>
              </a:buClr>
              <a:buFont typeface="Wingdings" panose="05000000000000000000" pitchFamily="2" charset="2"/>
              <a:buChar char="ü"/>
            </a:pPr>
            <a:endParaRPr lang="cs-CZ" sz="1800" dirty="0" smtClean="0">
              <a:solidFill>
                <a:srgbClr val="0070C0"/>
              </a:solidFill>
            </a:endParaRPr>
          </a:p>
          <a:p>
            <a:pPr marL="0" lvl="0" indent="0">
              <a:buNone/>
            </a:pPr>
            <a:r>
              <a:rPr lang="cs-CZ" sz="1800" dirty="0" smtClean="0">
                <a:solidFill>
                  <a:srgbClr val="7030A0"/>
                </a:solidFill>
              </a:rPr>
              <a:t>-     rozdílná </a:t>
            </a:r>
            <a:r>
              <a:rPr lang="cs-CZ" sz="1800" dirty="0">
                <a:solidFill>
                  <a:srgbClr val="7030A0"/>
                </a:solidFill>
              </a:rPr>
              <a:t>úroveň dosahovaných výsledků mezi jednotlivými obory při ukončování </a:t>
            </a:r>
            <a:endParaRPr lang="cs-CZ" sz="1800" dirty="0" smtClean="0">
              <a:solidFill>
                <a:srgbClr val="7030A0"/>
              </a:solidFill>
            </a:endParaRPr>
          </a:p>
          <a:p>
            <a:pPr marL="0" lvl="0" indent="0">
              <a:buNone/>
            </a:pPr>
            <a:r>
              <a:rPr lang="cs-CZ" sz="1800" dirty="0">
                <a:solidFill>
                  <a:srgbClr val="7030A0"/>
                </a:solidFill>
              </a:rPr>
              <a:t> </a:t>
            </a:r>
            <a:r>
              <a:rPr lang="cs-CZ" sz="1800" dirty="0" smtClean="0">
                <a:solidFill>
                  <a:srgbClr val="7030A0"/>
                </a:solidFill>
              </a:rPr>
              <a:t>      vzdělávání </a:t>
            </a:r>
            <a:r>
              <a:rPr lang="cs-CZ" sz="1800" dirty="0">
                <a:solidFill>
                  <a:srgbClr val="7030A0"/>
                </a:solidFill>
              </a:rPr>
              <a:t>(MZ, ZZ). </a:t>
            </a:r>
            <a:endParaRPr lang="cs-CZ" sz="1800" dirty="0" smtClean="0">
              <a:solidFill>
                <a:srgbClr val="7030A0"/>
              </a:solidFill>
            </a:endParaRPr>
          </a:p>
          <a:p>
            <a:pPr lvl="0">
              <a:buFontTx/>
              <a:buChar char="-"/>
            </a:pPr>
            <a:r>
              <a:rPr lang="cs-CZ" sz="1800" dirty="0" smtClean="0">
                <a:solidFill>
                  <a:srgbClr val="7030A0"/>
                </a:solidFill>
              </a:rPr>
              <a:t>vysoká </a:t>
            </a:r>
            <a:r>
              <a:rPr lang="cs-CZ" sz="1800" dirty="0">
                <a:solidFill>
                  <a:srgbClr val="7030A0"/>
                </a:solidFill>
              </a:rPr>
              <a:t>absence žáků ve výuce ve středních odborných školách, </a:t>
            </a:r>
            <a:r>
              <a:rPr lang="cs-CZ" sz="1800" dirty="0" smtClean="0">
                <a:solidFill>
                  <a:srgbClr val="7030A0"/>
                </a:solidFill>
              </a:rPr>
              <a:t>případně</a:t>
            </a:r>
          </a:p>
          <a:p>
            <a:pPr marL="0" lvl="0" indent="0">
              <a:buNone/>
            </a:pPr>
            <a:r>
              <a:rPr lang="cs-CZ" sz="1800" dirty="0">
                <a:solidFill>
                  <a:srgbClr val="7030A0"/>
                </a:solidFill>
              </a:rPr>
              <a:t> </a:t>
            </a:r>
            <a:r>
              <a:rPr lang="cs-CZ" sz="1800" dirty="0" smtClean="0">
                <a:solidFill>
                  <a:srgbClr val="7030A0"/>
                </a:solidFill>
              </a:rPr>
              <a:t>      </a:t>
            </a:r>
            <a:r>
              <a:rPr lang="cs-CZ" sz="1800" dirty="0">
                <a:solidFill>
                  <a:srgbClr val="7030A0"/>
                </a:solidFill>
              </a:rPr>
              <a:t>záškoláctví negativně ovlivňují celkové výsledky vzdělávání. (Školám se zpravidla </a:t>
            </a:r>
            <a:endParaRPr lang="cs-CZ" sz="1800" dirty="0" smtClean="0">
              <a:solidFill>
                <a:srgbClr val="7030A0"/>
              </a:solidFill>
            </a:endParaRPr>
          </a:p>
          <a:p>
            <a:pPr marL="0" lvl="0" indent="0">
              <a:buNone/>
            </a:pPr>
            <a:r>
              <a:rPr lang="cs-CZ" sz="1800" dirty="0">
                <a:solidFill>
                  <a:srgbClr val="7030A0"/>
                </a:solidFill>
              </a:rPr>
              <a:t> </a:t>
            </a:r>
            <a:r>
              <a:rPr lang="cs-CZ" sz="1800" dirty="0" smtClean="0">
                <a:solidFill>
                  <a:srgbClr val="7030A0"/>
                </a:solidFill>
              </a:rPr>
              <a:t>      nedaří </a:t>
            </a:r>
            <a:r>
              <a:rPr lang="cs-CZ" sz="1800" dirty="0">
                <a:solidFill>
                  <a:srgbClr val="7030A0"/>
                </a:solidFill>
              </a:rPr>
              <a:t>ani na základě pravidel stanovených ve školním řádu eliminovat tento </a:t>
            </a:r>
            <a:r>
              <a:rPr lang="cs-CZ" sz="1800" dirty="0" smtClean="0">
                <a:solidFill>
                  <a:srgbClr val="7030A0"/>
                </a:solidFill>
              </a:rPr>
              <a:t>jev.)</a:t>
            </a:r>
            <a:endParaRPr lang="cs-CZ" sz="1800" dirty="0">
              <a:solidFill>
                <a:srgbClr val="7030A0"/>
              </a:solidFill>
            </a:endParaRPr>
          </a:p>
          <a:p>
            <a:pPr marL="285750" lvl="1" algn="just">
              <a:buClr>
                <a:schemeClr val="tx2"/>
              </a:buClr>
              <a:buFont typeface="Wingdings" panose="05000000000000000000" pitchFamily="2" charset="2"/>
              <a:buChar char="ü"/>
            </a:pPr>
            <a:endParaRPr lang="cs-CZ" sz="1800" dirty="0">
              <a:solidFill>
                <a:srgbClr val="FF0000"/>
              </a:solidFill>
            </a:endParaRPr>
          </a:p>
          <a:p>
            <a:pPr marL="0" lvl="1" indent="0">
              <a:buClr>
                <a:schemeClr val="tx2"/>
              </a:buClr>
              <a:buNone/>
            </a:pPr>
            <a:endParaRPr lang="cs-CZ" sz="1800" dirty="0"/>
          </a:p>
          <a:p>
            <a:pPr marL="285750" lvl="1">
              <a:buClr>
                <a:schemeClr val="tx2"/>
              </a:buClr>
              <a:buFont typeface="Wingdings" panose="05000000000000000000" pitchFamily="2" charset="2"/>
              <a:buChar char="ü"/>
            </a:pPr>
            <a:endParaRPr lang="cs-CZ" sz="1800" dirty="0"/>
          </a:p>
          <a:p>
            <a:pPr marL="285750" lvl="1">
              <a:buClr>
                <a:schemeClr val="tx2"/>
              </a:buClr>
              <a:buFont typeface="Wingdings" panose="05000000000000000000" pitchFamily="2" charset="2"/>
              <a:buChar char="ü"/>
            </a:pPr>
            <a:endParaRPr lang="cs-CZ" sz="1800" dirty="0"/>
          </a:p>
          <a:p>
            <a:pPr marL="0" lvl="1" indent="0">
              <a:buClr>
                <a:schemeClr val="tx2"/>
              </a:buClr>
              <a:buNone/>
            </a:pPr>
            <a:endParaRPr lang="cs-CZ" sz="2800" dirty="0" smtClean="0">
              <a:solidFill>
                <a:srgbClr val="0070C0"/>
              </a:solidFill>
            </a:endParaRPr>
          </a:p>
          <a:p>
            <a:pPr marL="0" indent="0">
              <a:buNone/>
            </a:pPr>
            <a:r>
              <a:rPr lang="cs-CZ" sz="1600" dirty="0" smtClean="0"/>
              <a:t> </a:t>
            </a:r>
          </a:p>
          <a:p>
            <a:pPr marL="0" indent="0">
              <a:buNone/>
            </a:pPr>
            <a:endParaRPr lang="cs-CZ" sz="1600" dirty="0">
              <a:solidFill>
                <a:srgbClr val="00B050"/>
              </a:solidFill>
            </a:endParaRPr>
          </a:p>
          <a:p>
            <a:pPr marL="0" indent="0">
              <a:buNone/>
            </a:pPr>
            <a:endParaRPr lang="cs-CZ" sz="1800" dirty="0" smtClean="0"/>
          </a:p>
          <a:p>
            <a:pPr>
              <a:buFontTx/>
              <a:buChar char="-"/>
            </a:pPr>
            <a:endParaRPr lang="cs-CZ" sz="1800" dirty="0"/>
          </a:p>
          <a:p>
            <a:pPr marL="0" indent="0">
              <a:buNone/>
            </a:pPr>
            <a:endParaRPr lang="cs-CZ" sz="1800" dirty="0" smtClean="0"/>
          </a:p>
          <a:p>
            <a:pPr marL="0" indent="0">
              <a:buNone/>
            </a:pPr>
            <a:r>
              <a:rPr lang="cs-CZ" sz="1800" dirty="0"/>
              <a:t> </a:t>
            </a:r>
            <a:r>
              <a:rPr lang="cs-CZ" sz="1800" dirty="0" smtClean="0"/>
              <a:t>       </a:t>
            </a:r>
          </a:p>
          <a:p>
            <a:pPr marL="0" indent="0">
              <a:buNone/>
            </a:pPr>
            <a:r>
              <a:rPr lang="cs-CZ" sz="2400" dirty="0"/>
              <a:t>	</a:t>
            </a:r>
          </a:p>
          <a:p>
            <a:pPr marL="0" indent="0">
              <a:buNone/>
            </a:pPr>
            <a:r>
              <a:rPr lang="cs-CZ" sz="2400" dirty="0"/>
              <a:t>	</a:t>
            </a:r>
            <a:r>
              <a:rPr lang="cs-CZ" sz="2400" dirty="0" smtClean="0"/>
              <a:t> </a:t>
            </a:r>
            <a:endParaRPr lang="cs-CZ" sz="2400" dirty="0"/>
          </a:p>
          <a:p>
            <a:pPr marL="0" indent="0">
              <a:buNone/>
            </a:pPr>
            <a:r>
              <a:rPr lang="cs-CZ" dirty="0"/>
              <a:t>	</a:t>
            </a:r>
          </a:p>
          <a:p>
            <a:pPr marL="0" indent="0">
              <a:buNone/>
            </a:pPr>
            <a:r>
              <a:rPr lang="cs-CZ" dirty="0"/>
              <a:t>	</a:t>
            </a:r>
          </a:p>
          <a:p>
            <a:endParaRPr lang="cs-CZ" dirty="0"/>
          </a:p>
          <a:p>
            <a:pPr>
              <a:buFontTx/>
              <a:buChar char="-"/>
            </a:pPr>
            <a:endParaRPr lang="cs-CZ" dirty="0"/>
          </a:p>
          <a:p>
            <a:pPr>
              <a:buFontTx/>
              <a:buChar char="-"/>
            </a:pPr>
            <a:endParaRPr lang="cs-CZ" dirty="0" smtClean="0"/>
          </a:p>
        </p:txBody>
      </p:sp>
      <p:sp>
        <p:nvSpPr>
          <p:cNvPr id="22" name="Zástupný symbol pro text 21"/>
          <p:cNvSpPr>
            <a:spLocks noGrp="1"/>
          </p:cNvSpPr>
          <p:nvPr>
            <p:ph type="body" sz="quarter" idx="12"/>
          </p:nvPr>
        </p:nvSpPr>
        <p:spPr>
          <a:xfrm>
            <a:off x="755576" y="548681"/>
            <a:ext cx="7920112" cy="144015"/>
          </a:xfrm>
        </p:spPr>
        <p:txBody>
          <a:bodyPr/>
          <a:lstStyle/>
          <a:p>
            <a:endParaRPr lang="cs-CZ" sz="3200" dirty="0"/>
          </a:p>
        </p:txBody>
      </p:sp>
      <p:sp>
        <p:nvSpPr>
          <p:cNvPr id="21" name="Zástupný symbol pro text 20"/>
          <p:cNvSpPr>
            <a:spLocks noGrp="1"/>
          </p:cNvSpPr>
          <p:nvPr>
            <p:ph type="body" sz="quarter" idx="11"/>
          </p:nvPr>
        </p:nvSpPr>
        <p:spPr>
          <a:xfrm>
            <a:off x="2339752" y="548680"/>
            <a:ext cx="5472683" cy="720079"/>
          </a:xfrm>
        </p:spPr>
        <p:txBody>
          <a:bodyPr/>
          <a:lstStyle/>
          <a:p>
            <a:r>
              <a:rPr lang="cs-CZ" sz="1400" dirty="0" smtClean="0"/>
              <a:t>Jihomoravský inspektorát ČŠI</a:t>
            </a:r>
            <a:endParaRPr lang="cs-CZ" sz="1400" dirty="0"/>
          </a:p>
        </p:txBody>
      </p:sp>
    </p:spTree>
    <p:extLst>
      <p:ext uri="{BB962C8B-B14F-4D97-AF65-F5344CB8AC3E}">
        <p14:creationId xmlns:p14="http://schemas.microsoft.com/office/powerpoint/2010/main" val="2222023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česká školní inspekce šablona">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5000" b="1" dirty="0" smtClean="0">
            <a:solidFill>
              <a:schemeClr val="bg1"/>
            </a:solidFill>
          </a:defRPr>
        </a:defPPr>
      </a:lstStyle>
    </a:txDef>
  </a:objectDefaults>
  <a:extraClrSchemeLst/>
  <a:extLst>
    <a:ext uri="{05A4C25C-085E-4340-85A3-A5531E510DB2}">
      <thm15:themeFamily xmlns:thm15="http://schemas.microsoft.com/office/thememl/2012/main" name="PPT prezentace ČŠI - vzor (2)" id="{58D6B30A-CA8E-4D9F-A069-018312819F3F}" vid="{BC3C9A63-A765-4694-B9CE-7B67BEE5F57E}"/>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98FAE616CDA1914E9A421E4EDDC669D5" ma:contentTypeVersion="0" ma:contentTypeDescription="Vytvoří nový dokument" ma:contentTypeScope="" ma:versionID="8a5e7e18357932c349c427c0b3f8dc07">
  <xsd:schema xmlns:xsd="http://www.w3.org/2001/XMLSchema" xmlns:xs="http://www.w3.org/2001/XMLSchema" xmlns:p="http://schemas.microsoft.com/office/2006/metadata/properties" targetNamespace="http://schemas.microsoft.com/office/2006/metadata/properties" ma:root="true" ma:fieldsID="e5030a4fb49af6ac1945304746faa32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409F1A-82EB-44D8-9EED-BB4A11FE9CB3}">
  <ds:schemaRefs>
    <ds:schemaRef ds:uri="http://schemas.microsoft.com/sharepoint/v3/contenttype/forms"/>
  </ds:schemaRefs>
</ds:datastoreItem>
</file>

<file path=customXml/itemProps2.xml><?xml version="1.0" encoding="utf-8"?>
<ds:datastoreItem xmlns:ds="http://schemas.openxmlformats.org/officeDocument/2006/customXml" ds:itemID="{68ACC47F-9378-48FC-A691-7D6EB0254D79}">
  <ds:schemaRefs>
    <ds:schemaRef ds:uri="http://schemas.microsoft.com/office/infopath/2007/PartnerControls"/>
    <ds:schemaRef ds:uri="http://schemas.microsoft.com/office/2006/metadata/properties"/>
    <ds:schemaRef ds:uri="http://purl.org/dc/terms/"/>
    <ds:schemaRef ds:uri="http://purl.org/dc/elements/1.1/"/>
    <ds:schemaRef ds:uri="http://schemas.microsoft.com/office/2006/documentManagement/types"/>
    <ds:schemaRef ds:uri="http://purl.org/dc/dcmitype/"/>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D563AE5-3B72-4F33-83AD-C0F5C8F953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PPT prezentace ČŠI - vzor (2)</Template>
  <TotalTime>1064</TotalTime>
  <Words>1047</Words>
  <Application>Microsoft Office PowerPoint</Application>
  <PresentationFormat>Předvádění na obrazovce (4:3)</PresentationFormat>
  <Paragraphs>279</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Arial</vt:lpstr>
      <vt:lpstr>Calibri</vt:lpstr>
      <vt:lpstr>Times New Roman</vt:lpstr>
      <vt:lpstr>Wingdings</vt:lpstr>
      <vt:lpstr>česká školní inspekce šablona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Picková Marie</dc:creator>
  <cp:lastModifiedBy>Borkovcová Irena</cp:lastModifiedBy>
  <cp:revision>93</cp:revision>
  <cp:lastPrinted>2014-08-26T08:53:24Z</cp:lastPrinted>
  <dcterms:created xsi:type="dcterms:W3CDTF">2014-01-14T12:07:55Z</dcterms:created>
  <dcterms:modified xsi:type="dcterms:W3CDTF">2014-11-07T15:26:11Z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0x01010098FAE616CDA1914E9A421E4EDDC669D5</vt:lpwstr>
  </property>
</Properties>
</file>