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4"/>
  </p:handoutMasterIdLst>
  <p:sldIdLst>
    <p:sldId id="258" r:id="rId2"/>
    <p:sldId id="267" r:id="rId3"/>
    <p:sldId id="256" r:id="rId4"/>
    <p:sldId id="260" r:id="rId5"/>
    <p:sldId id="259" r:id="rId6"/>
    <p:sldId id="262" r:id="rId7"/>
    <p:sldId id="261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CC7B2-69EF-4881-B408-D95A9A8A34A3}" type="datetimeFigureOut">
              <a:rPr lang="cs-CZ" smtClean="0"/>
              <a:t>10.11.2014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FF203-71C3-4CB1-AE2E-D31026CDC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587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mm.cz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2004" y="1519689"/>
            <a:ext cx="8825658" cy="2316481"/>
          </a:xfrm>
        </p:spPr>
        <p:txBody>
          <a:bodyPr/>
          <a:lstStyle/>
          <a:p>
            <a:r>
              <a:rPr lang="cs-CZ" b="1" dirty="0" smtClean="0"/>
              <a:t>M-HELP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2004" y="4472580"/>
            <a:ext cx="9004885" cy="86142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Projekt na podporu matematiky v JMK</a:t>
            </a:r>
            <a:endParaRPr lang="cs-CZ" sz="3200" b="1" dirty="0"/>
          </a:p>
        </p:txBody>
      </p:sp>
      <p:pic>
        <p:nvPicPr>
          <p:cNvPr id="4" name="Picture 2" descr="C:\Users\Miloš\Desktop\nové logo jcmm 2012\jcmm-logotype-positive-malin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53"/>
            <a:ext cx="2854694" cy="1426646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Z:\04_MARKETING\Loga\zakladatelé\JmK\nové logo_září 2010\LOGO_AJ oře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60" y="5638800"/>
            <a:ext cx="4331934" cy="777114"/>
          </a:xfrm>
          <a:prstGeom prst="rect">
            <a:avLst/>
          </a:prstGeom>
          <a:noFill/>
          <a:ln>
            <a:noFill/>
          </a:ln>
          <a:effectLst>
            <a:glow rad="203200">
              <a:schemeClr val="accent1">
                <a:alpha val="79000"/>
              </a:schemeClr>
            </a:glo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625642" y="1251284"/>
            <a:ext cx="10571747" cy="38308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269" y="1552092"/>
            <a:ext cx="3741124" cy="2668669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91228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6274" y="1752600"/>
            <a:ext cx="10571747" cy="3329581"/>
          </a:xfrm>
        </p:spPr>
        <p:txBody>
          <a:bodyPr/>
          <a:lstStyle/>
          <a:p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7. M-semináře pro učitele		</a:t>
            </a:r>
            <a:br>
              <a:rPr lang="cs-CZ" sz="2800" b="1" dirty="0" smtClean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 smtClean="0"/>
              <a:t>                                                 Cílová skupina: učitelé ZŠ a SŠ</a:t>
            </a:r>
            <a:br>
              <a:rPr lang="cs-CZ" sz="28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4" name="Picture 2" descr="C:\Users\Miloš\Desktop\nové logo jcmm 2012\jcmm-logotype-positive-malin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53"/>
            <a:ext cx="2854694" cy="1426646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74" y="3294228"/>
            <a:ext cx="3985459" cy="284296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337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6274" y="1752600"/>
            <a:ext cx="10571747" cy="3329581"/>
          </a:xfrm>
        </p:spPr>
        <p:txBody>
          <a:bodyPr/>
          <a:lstStyle/>
          <a:p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3600" b="1" dirty="0" smtClean="0"/>
              <a:t>Finanční rámec:</a:t>
            </a:r>
            <a:br>
              <a:rPr lang="cs-CZ" sz="3600" b="1" dirty="0" smtClean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 smtClean="0"/>
              <a:t>							</a:t>
            </a:r>
            <a:r>
              <a:rPr lang="cs-CZ" sz="2800" b="1" dirty="0" smtClean="0"/>
              <a:t>40 </a:t>
            </a:r>
            <a:r>
              <a:rPr lang="cs-CZ" sz="2800" b="1" dirty="0" smtClean="0"/>
              <a:t>mil. Kč / 3 roky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74619" y="5386982"/>
            <a:ext cx="8825658" cy="86142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" name="Picture 2" descr="C:\Users\Miloš\Desktop\nové logo jcmm 2012\jcmm-logotype-positive-malin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53"/>
            <a:ext cx="2854694" cy="1426646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038" y="1752600"/>
            <a:ext cx="3657600" cy="260908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24122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6274" y="1752600"/>
            <a:ext cx="10571747" cy="3329581"/>
          </a:xfrm>
        </p:spPr>
        <p:txBody>
          <a:bodyPr/>
          <a:lstStyle/>
          <a:p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4" name="Picture 2" descr="C:\Users\Miloš\Desktop\nové logo jcmm 2012\jcmm-logotype-positive-malin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53"/>
            <a:ext cx="2854694" cy="1426646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27584" y="1887344"/>
            <a:ext cx="76153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Miloš </a:t>
            </a:r>
            <a:r>
              <a:rPr lang="cs-CZ" sz="2400" dirty="0" err="1"/>
              <a:t>Šifalda</a:t>
            </a:r>
            <a:endParaRPr lang="cs-CZ" sz="2400" dirty="0"/>
          </a:p>
          <a:p>
            <a:r>
              <a:rPr lang="cs-CZ" sz="2400" dirty="0"/>
              <a:t> </a:t>
            </a:r>
          </a:p>
          <a:p>
            <a:r>
              <a:rPr lang="cs-CZ" sz="2400" dirty="0" smtClean="0"/>
              <a:t>Jihomoravské centrum pro mezinárodní mobilitu</a:t>
            </a:r>
            <a:endParaRPr lang="cs-CZ" sz="2400" dirty="0"/>
          </a:p>
          <a:p>
            <a:r>
              <a:rPr lang="en-GB" sz="2400" dirty="0" err="1"/>
              <a:t>Mezírka</a:t>
            </a:r>
            <a:r>
              <a:rPr lang="en-GB" sz="2400" dirty="0"/>
              <a:t> 1, 602 00 Brno</a:t>
            </a:r>
            <a:endParaRPr lang="cs-CZ" sz="2400" dirty="0"/>
          </a:p>
          <a:p>
            <a:r>
              <a:rPr lang="en-GB" sz="2400" dirty="0"/>
              <a:t>CZECH REPUBLIC</a:t>
            </a:r>
            <a:endParaRPr lang="cs-CZ" sz="2400" dirty="0"/>
          </a:p>
          <a:p>
            <a:r>
              <a:rPr lang="en-GB" sz="2400" dirty="0"/>
              <a:t>Tel</a:t>
            </a:r>
            <a:r>
              <a:rPr lang="en-GB" sz="2400" dirty="0" smtClean="0"/>
              <a:t>.</a:t>
            </a:r>
            <a:r>
              <a:rPr lang="cs-CZ" sz="2400" dirty="0" smtClean="0"/>
              <a:t> </a:t>
            </a:r>
            <a:r>
              <a:rPr lang="en-GB" sz="2400" dirty="0" smtClean="0"/>
              <a:t> </a:t>
            </a:r>
            <a:r>
              <a:rPr lang="cs-CZ" sz="2400" dirty="0" smtClean="0"/>
              <a:t>	</a:t>
            </a:r>
            <a:r>
              <a:rPr lang="en-GB" sz="2400" dirty="0" smtClean="0"/>
              <a:t>00420 </a:t>
            </a:r>
            <a:r>
              <a:rPr lang="en-GB" sz="2400" dirty="0"/>
              <a:t>541 211 043</a:t>
            </a:r>
            <a:endParaRPr lang="cs-CZ" sz="2400" dirty="0"/>
          </a:p>
          <a:p>
            <a:r>
              <a:rPr lang="en-GB" sz="2400" dirty="0"/>
              <a:t>GSM </a:t>
            </a:r>
            <a:r>
              <a:rPr lang="cs-CZ" sz="2400" dirty="0" smtClean="0"/>
              <a:t> 	</a:t>
            </a:r>
            <a:r>
              <a:rPr lang="en-GB" sz="2400" dirty="0" smtClean="0"/>
              <a:t>00420 </a:t>
            </a:r>
            <a:r>
              <a:rPr lang="en-GB" sz="2400" dirty="0"/>
              <a:t>606 769 097</a:t>
            </a:r>
            <a:endParaRPr lang="cs-CZ" sz="2400" dirty="0"/>
          </a:p>
          <a:p>
            <a:r>
              <a:rPr lang="en-GB" sz="2400" u="sng" dirty="0">
                <a:hlinkClick r:id="rId3"/>
              </a:rPr>
              <a:t>www.jcmm.cz</a:t>
            </a:r>
            <a:endParaRPr lang="cs-CZ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673" y="3242620"/>
            <a:ext cx="3162300" cy="2495550"/>
          </a:xfrm>
          <a:prstGeom prst="rect">
            <a:avLst/>
          </a:prstGeom>
          <a:noFill/>
          <a:ln>
            <a:noFill/>
          </a:ln>
          <a:effectLst>
            <a:softEdge rad="406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26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66274" y="1219200"/>
            <a:ext cx="10571747" cy="3862981"/>
          </a:xfrm>
        </p:spPr>
        <p:txBody>
          <a:bodyPr/>
          <a:lstStyle/>
          <a:p>
            <a:r>
              <a:rPr lang="cs-CZ" sz="3600" b="1" dirty="0" smtClean="0"/>
              <a:t>Cíl:</a:t>
            </a:r>
            <a:r>
              <a:rPr lang="cs-CZ" sz="2800" b="1" dirty="0" smtClean="0"/>
              <a:t> 	Zvýšení úrovně matematických dovedností žáků JMK</a:t>
            </a:r>
            <a:br>
              <a:rPr lang="cs-CZ" sz="2800" b="1" dirty="0" smtClean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3600" b="1" dirty="0" smtClean="0"/>
              <a:t>Metody</a:t>
            </a:r>
            <a:r>
              <a:rPr lang="cs-CZ" sz="3600" b="1" dirty="0"/>
              <a:t>:</a:t>
            </a: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800" b="1" dirty="0" smtClean="0"/>
              <a:t> 			- </a:t>
            </a:r>
            <a:r>
              <a:rPr lang="cs-CZ" sz="2400" b="1" dirty="0" smtClean="0"/>
              <a:t>Zvýšení kompetencí učitelů matematiky</a:t>
            </a:r>
            <a:br>
              <a:rPr lang="cs-CZ" sz="2400" b="1" dirty="0" smtClean="0"/>
            </a:br>
            <a:r>
              <a:rPr lang="cs-CZ" sz="2400" b="1" dirty="0" smtClean="0"/>
              <a:t>			- Transfer zkušeností mezi učiteli matematiky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			- Přiblížení matematiky žákům i dospělým inovativním 						přístupem a nástroji</a:t>
            </a:r>
            <a:br>
              <a:rPr lang="cs-CZ" sz="2400" b="1" dirty="0" smtClean="0"/>
            </a:br>
            <a:r>
              <a:rPr lang="cs-CZ" sz="2400" b="1" dirty="0" smtClean="0"/>
              <a:t>			- Pomoc žákům i dospělým se zvládnutím matematiky</a:t>
            </a:r>
            <a:br>
              <a:rPr lang="cs-CZ" sz="2400" b="1" dirty="0" smtClean="0"/>
            </a:br>
            <a:r>
              <a:rPr lang="cs-CZ" sz="2400" b="1" dirty="0" smtClean="0"/>
              <a:t>			- Zvýšení zájmu o matematiku</a:t>
            </a:r>
            <a:endParaRPr lang="cs-CZ" sz="2400" dirty="0"/>
          </a:p>
        </p:txBody>
      </p:sp>
      <p:pic>
        <p:nvPicPr>
          <p:cNvPr id="4" name="Picture 2" descr="C:\Users\Miloš\Desktop\nové logo jcmm 2012\jcmm-logotype-positive-malin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53"/>
            <a:ext cx="2854694" cy="1426646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172" y="4175678"/>
            <a:ext cx="3657600" cy="260908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18332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54955" y="1949244"/>
            <a:ext cx="8825658" cy="3329581"/>
          </a:xfrm>
        </p:spPr>
        <p:txBody>
          <a:bodyPr/>
          <a:lstStyle/>
          <a:p>
            <a:r>
              <a:rPr lang="cs-CZ" sz="3600" b="1" dirty="0" smtClean="0"/>
              <a:t>Oblasti podpory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1. M-kabinet</a:t>
            </a:r>
            <a:br>
              <a:rPr lang="cs-CZ" sz="2400" b="1" dirty="0" smtClean="0"/>
            </a:br>
            <a:r>
              <a:rPr lang="cs-CZ" sz="2400" b="1" dirty="0" smtClean="0"/>
              <a:t>2. M-stáže</a:t>
            </a:r>
            <a:br>
              <a:rPr lang="cs-CZ" sz="2400" b="1" dirty="0" smtClean="0"/>
            </a:br>
            <a:r>
              <a:rPr lang="cs-CZ" sz="2400" b="1" dirty="0" smtClean="0"/>
              <a:t>3. M-portál</a:t>
            </a:r>
            <a:br>
              <a:rPr lang="cs-CZ" sz="2400" b="1" dirty="0" smtClean="0"/>
            </a:br>
            <a:r>
              <a:rPr lang="cs-CZ" sz="2400" b="1" dirty="0" smtClean="0"/>
              <a:t>4. M-pomůcky</a:t>
            </a:r>
            <a:br>
              <a:rPr lang="cs-CZ" sz="2400" b="1" dirty="0" smtClean="0"/>
            </a:br>
            <a:r>
              <a:rPr lang="cs-CZ" sz="2400" b="1" dirty="0" smtClean="0"/>
              <a:t>5. M-tábory</a:t>
            </a:r>
            <a:br>
              <a:rPr lang="cs-CZ" sz="2400" b="1" dirty="0" smtClean="0"/>
            </a:br>
            <a:r>
              <a:rPr lang="cs-CZ" sz="2400" b="1" dirty="0" smtClean="0"/>
              <a:t>6. M-semináře pro studenty se zájmem o matematiku</a:t>
            </a:r>
            <a:br>
              <a:rPr lang="cs-CZ" sz="2400" b="1" dirty="0" smtClean="0"/>
            </a:br>
            <a:r>
              <a:rPr lang="cs-CZ" sz="2400" b="1" dirty="0" smtClean="0"/>
              <a:t>7. M-semináře pro učitele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4955" y="5780270"/>
            <a:ext cx="8825658" cy="861420"/>
          </a:xfrm>
        </p:spPr>
        <p:txBody>
          <a:bodyPr/>
          <a:lstStyle/>
          <a:p>
            <a:endParaRPr lang="cs-CZ"/>
          </a:p>
        </p:txBody>
      </p:sp>
      <p:pic>
        <p:nvPicPr>
          <p:cNvPr id="5" name="Picture 2" descr="C:\Users\Miloš\Desktop\nové logo jcmm 2012\jcmm-logotype-positive-malin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53"/>
            <a:ext cx="2854694" cy="1426646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52" y="1615916"/>
            <a:ext cx="3657600" cy="260908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0724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2062" y="1553657"/>
            <a:ext cx="10700084" cy="3959234"/>
          </a:xfrm>
        </p:spPr>
        <p:txBody>
          <a:bodyPr/>
          <a:lstStyle/>
          <a:p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800" b="1" dirty="0" smtClean="0"/>
              <a:t>1. M-kabinet						Cílová skupina: učitelé ZŠ a SŠ</a:t>
            </a:r>
            <a:br>
              <a:rPr lang="cs-CZ" sz="2800" b="1" dirty="0" smtClean="0"/>
            </a:br>
            <a:r>
              <a:rPr lang="cs-CZ" sz="2800" b="1" dirty="0"/>
              <a:t/>
            </a:r>
            <a:br>
              <a:rPr lang="cs-CZ" sz="2800" b="1" dirty="0"/>
            </a:br>
            <a:r>
              <a:rPr lang="cs-CZ" sz="2400" b="1" dirty="0" smtClean="0"/>
              <a:t>- Transfer zkušeností (včetně zkušeností ze zahraničních stáží)</a:t>
            </a:r>
            <a:br>
              <a:rPr lang="cs-CZ" sz="2400" b="1" dirty="0" smtClean="0"/>
            </a:br>
            <a:r>
              <a:rPr lang="cs-CZ" sz="2400" b="1" dirty="0" smtClean="0"/>
              <a:t>- Organizace seminářů pro učitele</a:t>
            </a:r>
            <a:br>
              <a:rPr lang="cs-CZ" sz="2400" b="1" dirty="0" smtClean="0"/>
            </a:br>
            <a:r>
              <a:rPr lang="cs-CZ" sz="2400" b="1" dirty="0" smtClean="0"/>
              <a:t>- Metodika práce v diferencovaných třídách</a:t>
            </a:r>
            <a:br>
              <a:rPr lang="cs-CZ" sz="2400" b="1" dirty="0" smtClean="0"/>
            </a:br>
            <a:r>
              <a:rPr lang="cs-CZ" sz="2400" b="1" dirty="0" smtClean="0"/>
              <a:t>- Tvorba metodik a metodická pomoc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96728" y="5516903"/>
            <a:ext cx="8825658" cy="861420"/>
          </a:xfrm>
        </p:spPr>
        <p:txBody>
          <a:bodyPr/>
          <a:lstStyle/>
          <a:p>
            <a:r>
              <a:rPr lang="cs-CZ" b="1" dirty="0" smtClean="0"/>
              <a:t>Centrální kabinet</a:t>
            </a:r>
          </a:p>
          <a:p>
            <a:r>
              <a:rPr lang="cs-CZ" b="1" dirty="0" smtClean="0"/>
              <a:t>Okresní kabinety</a:t>
            </a:r>
            <a:endParaRPr lang="cs-CZ" b="1" dirty="0"/>
          </a:p>
        </p:txBody>
      </p:sp>
      <p:pic>
        <p:nvPicPr>
          <p:cNvPr id="4" name="Picture 2" descr="C:\Users\Miloš\Desktop\nové logo jcmm 2012\jcmm-logotype-positive-malin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53"/>
            <a:ext cx="2854694" cy="1426646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941" y="3879116"/>
            <a:ext cx="3657600" cy="260908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500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5642" y="1251284"/>
            <a:ext cx="10571747" cy="3830897"/>
          </a:xfrm>
        </p:spPr>
        <p:txBody>
          <a:bodyPr/>
          <a:lstStyle/>
          <a:p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800" b="1" dirty="0" smtClean="0"/>
              <a:t>2. M-stáže 				Cílová skupina: učitelé ZŠ a SŠ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- zahraniční </a:t>
            </a:r>
            <a:r>
              <a:rPr lang="cs-CZ" sz="2400" b="1" dirty="0"/>
              <a:t>týdenní individuální </a:t>
            </a:r>
            <a:r>
              <a:rPr lang="cs-CZ" sz="2400" b="1" dirty="0" smtClean="0"/>
              <a:t>stáže pro učitele</a:t>
            </a:r>
            <a:br>
              <a:rPr lang="cs-CZ" sz="2400" b="1" dirty="0" smtClean="0"/>
            </a:br>
            <a:r>
              <a:rPr lang="cs-CZ" sz="2400" b="1" dirty="0" smtClean="0"/>
              <a:t>    do NL (Utrecht), GB (Leeds), Německo (Stuttgart)</a:t>
            </a:r>
            <a:br>
              <a:rPr lang="cs-CZ" sz="2400" b="1" dirty="0" smtClean="0"/>
            </a:br>
            <a:r>
              <a:rPr lang="cs-CZ" sz="2400" b="1" dirty="0" smtClean="0"/>
              <a:t>- účast 1-2 učitelů přímo ve výuce na dohodnutých školách</a:t>
            </a:r>
            <a:br>
              <a:rPr lang="cs-CZ" sz="2400" b="1" dirty="0" smtClean="0"/>
            </a:br>
            <a:r>
              <a:rPr lang="cs-CZ" sz="2400" b="1" dirty="0" smtClean="0"/>
              <a:t>- celkem cca 90 učitelů, 30 učitelů každý rok, tj. 10  ročně </a:t>
            </a:r>
            <a:br>
              <a:rPr lang="cs-CZ" sz="2400" b="1" dirty="0" smtClean="0"/>
            </a:br>
            <a:r>
              <a:rPr lang="cs-CZ" sz="2400" b="1" dirty="0"/>
              <a:t> </a:t>
            </a:r>
            <a:r>
              <a:rPr lang="cs-CZ" sz="2400" b="1" dirty="0" smtClean="0"/>
              <a:t>   v každé destinaci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4" name="Picture 2" descr="C:\Users\Miloš\Desktop\nové logo jcmm 2012\jcmm-logotype-positive-malin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53"/>
            <a:ext cx="2854694" cy="1426646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202" y="4077729"/>
            <a:ext cx="2672895" cy="267289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332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3767" y="1447800"/>
            <a:ext cx="10748211" cy="4134853"/>
          </a:xfrm>
        </p:spPr>
        <p:txBody>
          <a:bodyPr/>
          <a:lstStyle/>
          <a:p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800" b="1" dirty="0" smtClean="0"/>
              <a:t>3. M-portál	           </a:t>
            </a:r>
            <a:br>
              <a:rPr lang="cs-CZ" sz="2800" b="1" dirty="0" smtClean="0"/>
            </a:br>
            <a:r>
              <a:rPr lang="cs-CZ" sz="2800" b="1" dirty="0" smtClean="0"/>
              <a:t>									Cílová skupina: učitelé, žáci, rodiče</a:t>
            </a:r>
            <a:br>
              <a:rPr lang="cs-CZ" sz="2800" b="1" dirty="0" smtClean="0"/>
            </a:br>
            <a:r>
              <a:rPr lang="cs-CZ" sz="2800" b="1" dirty="0" smtClean="0"/>
              <a:t/>
            </a:r>
            <a:br>
              <a:rPr lang="cs-CZ" sz="2800" b="1" dirty="0" smtClean="0"/>
            </a:br>
            <a:r>
              <a:rPr lang="cs-CZ" sz="2800" b="1" dirty="0" smtClean="0"/>
              <a:t>   	</a:t>
            </a:r>
            <a:r>
              <a:rPr lang="cs-CZ" sz="2400" b="1" dirty="0" smtClean="0"/>
              <a:t>- „Živý“ portál soustřeďující již existující materiály a odkazy na ně</a:t>
            </a:r>
            <a:br>
              <a:rPr lang="cs-CZ" sz="2400" b="1" dirty="0" smtClean="0"/>
            </a:br>
            <a:r>
              <a:rPr lang="cs-CZ" sz="2400" b="1" dirty="0" smtClean="0"/>
              <a:t>          z oblasti využití matematiky</a:t>
            </a:r>
            <a:br>
              <a:rPr lang="cs-CZ" sz="2400" b="1" dirty="0" smtClean="0"/>
            </a:br>
            <a:r>
              <a:rPr lang="cs-CZ" sz="2400" b="1" dirty="0" smtClean="0"/>
              <a:t>	-  Nově vytvořené materiály a pomůcky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18071" y="5739908"/>
            <a:ext cx="8825658" cy="861420"/>
          </a:xfrm>
        </p:spPr>
        <p:txBody>
          <a:bodyPr/>
          <a:lstStyle/>
          <a:p>
            <a:r>
              <a:rPr lang="cs-CZ" b="1" dirty="0" smtClean="0"/>
              <a:t>Pozn.: Nutnost respektování autorských práv</a:t>
            </a:r>
            <a:endParaRPr lang="cs-CZ" b="1" dirty="0"/>
          </a:p>
        </p:txBody>
      </p:sp>
      <p:pic>
        <p:nvPicPr>
          <p:cNvPr id="4" name="Picture 2" descr="C:\Users\Miloš\Desktop\nové logo jcmm 2012\jcmm-logotype-positive-malin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53"/>
            <a:ext cx="2854694" cy="1426646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64" y="3656383"/>
            <a:ext cx="2096166" cy="300626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0804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31852" y="1596967"/>
            <a:ext cx="10764252" cy="3750686"/>
          </a:xfrm>
        </p:spPr>
        <p:txBody>
          <a:bodyPr/>
          <a:lstStyle/>
          <a:p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4. M-pomůcky</a:t>
            </a:r>
            <a:br>
              <a:rPr lang="cs-CZ" sz="2400" b="1" dirty="0" smtClean="0"/>
            </a:br>
            <a:r>
              <a:rPr lang="cs-CZ" sz="2400" dirty="0" smtClean="0"/>
              <a:t>											</a:t>
            </a:r>
            <a:r>
              <a:rPr lang="cs-CZ" sz="2400" b="1" dirty="0" smtClean="0"/>
              <a:t>Cílová </a:t>
            </a:r>
            <a:r>
              <a:rPr lang="cs-CZ" sz="2400" b="1" dirty="0"/>
              <a:t>skupina: učitelé, žáci, </a:t>
            </a:r>
            <a:r>
              <a:rPr lang="cs-CZ" sz="2400" b="1" dirty="0" smtClean="0"/>
              <a:t>rodiče</a:t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>- Studijní pomůcky k doplnění a osvěžení matematických dovedností</a:t>
            </a:r>
            <a:br>
              <a:rPr lang="cs-CZ" sz="2400" b="1" dirty="0"/>
            </a:br>
            <a:r>
              <a:rPr lang="cs-CZ" sz="2400" b="1" dirty="0" smtClean="0"/>
              <a:t>- žáci: možnost dohnat znalosti po nemoci</a:t>
            </a:r>
            <a:br>
              <a:rPr lang="cs-CZ" sz="2400" b="1" dirty="0" smtClean="0"/>
            </a:br>
            <a:r>
              <a:rPr lang="cs-CZ" sz="2400" b="1" dirty="0" smtClean="0"/>
              <a:t>- žáci: pomoc při přechodu na gymnázium, pomoc s přijímacími  </a:t>
            </a:r>
            <a:br>
              <a:rPr lang="cs-CZ" sz="2400" b="1" dirty="0" smtClean="0"/>
            </a:br>
            <a:r>
              <a:rPr lang="cs-CZ" sz="2400" b="1" dirty="0"/>
              <a:t> </a:t>
            </a:r>
            <a:r>
              <a:rPr lang="cs-CZ" sz="2400" b="1" dirty="0" smtClean="0"/>
              <a:t>     zkouškami, maturitou z matematiky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b="1" dirty="0" smtClean="0"/>
              <a:t>- dospělí: možnost získat nebo zopakovat si kompetence v matematice 	s cílem např. dodělat si maturitu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 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31852" y="5636411"/>
            <a:ext cx="8825658" cy="861420"/>
          </a:xfrm>
        </p:spPr>
        <p:txBody>
          <a:bodyPr/>
          <a:lstStyle/>
          <a:p>
            <a:r>
              <a:rPr lang="cs-CZ" b="1" dirty="0" smtClean="0"/>
              <a:t>výsledky aktivity jsou publikovány v aktivitě 3</a:t>
            </a:r>
            <a:endParaRPr lang="cs-CZ" b="1" dirty="0"/>
          </a:p>
        </p:txBody>
      </p:sp>
      <p:pic>
        <p:nvPicPr>
          <p:cNvPr id="4" name="Picture 2" descr="C:\Users\Miloš\Desktop\nové logo jcmm 2012\jcmm-logotype-positive-malin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53"/>
            <a:ext cx="2854694" cy="1426646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691" y="4181203"/>
            <a:ext cx="3270421" cy="2332900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49593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8455" y="1687010"/>
            <a:ext cx="10539663" cy="3670476"/>
          </a:xfrm>
        </p:spPr>
        <p:txBody>
          <a:bodyPr/>
          <a:lstStyle/>
          <a:p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800" b="1" dirty="0" smtClean="0"/>
              <a:t>5. M-tábory    </a:t>
            </a:r>
            <a:br>
              <a:rPr lang="cs-CZ" sz="2800" b="1" dirty="0" smtClean="0"/>
            </a:br>
            <a:r>
              <a:rPr lang="cs-CZ" sz="2800" b="1" dirty="0"/>
              <a:t> </a:t>
            </a:r>
            <a:r>
              <a:rPr lang="cs-CZ" sz="2800" b="1" dirty="0" smtClean="0"/>
              <a:t>                                                   Cílová skupina: žáci ZŠ a SŠ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- letní kempy nebo příměstské tábory pro „normální“ žáky</a:t>
            </a:r>
            <a:br>
              <a:rPr lang="cs-CZ" sz="2400" b="1" dirty="0" smtClean="0"/>
            </a:br>
            <a:r>
              <a:rPr lang="cs-CZ" sz="2400" b="1" dirty="0" smtClean="0"/>
              <a:t>- letní kempy nebo příměstské tábory pro „slabé“ žáky</a:t>
            </a:r>
            <a:br>
              <a:rPr lang="cs-CZ" sz="2400" b="1" dirty="0" smtClean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73442" y="5357485"/>
            <a:ext cx="8825658" cy="120373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/>
              <a:t>motivace </a:t>
            </a:r>
            <a:r>
              <a:rPr lang="cs-CZ" b="1" dirty="0"/>
              <a:t>pro rodiče – aktivita o prázdninách </a:t>
            </a:r>
            <a:r>
              <a:rPr lang="cs-CZ" b="1" dirty="0" smtClean="0"/>
              <a:t>zdarma</a:t>
            </a:r>
          </a:p>
          <a:p>
            <a:r>
              <a:rPr lang="cs-CZ" b="1" dirty="0" smtClean="0"/>
              <a:t>Každý tábor cca pro 30 dětí</a:t>
            </a:r>
          </a:p>
          <a:p>
            <a:r>
              <a:rPr lang="cs-CZ" b="1" dirty="0" smtClean="0"/>
              <a:t>Organizace po okresech</a:t>
            </a:r>
            <a:endParaRPr lang="cs-CZ" dirty="0"/>
          </a:p>
        </p:txBody>
      </p:sp>
      <p:pic>
        <p:nvPicPr>
          <p:cNvPr id="4" name="Picture 2" descr="C:\Users\Miloš\Desktop\nové logo jcmm 2012\jcmm-logotype-positive-malin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53"/>
            <a:ext cx="2854694" cy="1426646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65" y="4526932"/>
            <a:ext cx="2726740" cy="182834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16890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20860" y="1749625"/>
            <a:ext cx="10668000" cy="3686518"/>
          </a:xfrm>
        </p:spPr>
        <p:txBody>
          <a:bodyPr/>
          <a:lstStyle/>
          <a:p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800" b="1" dirty="0" smtClean="0"/>
              <a:t>6. M-semináře pro žáky se zájmem o matematiku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												</a:t>
            </a:r>
            <a:r>
              <a:rPr lang="cs-CZ" sz="2800" b="1" dirty="0" smtClean="0"/>
              <a:t>Cílová </a:t>
            </a:r>
            <a:r>
              <a:rPr lang="cs-CZ" sz="2800" b="1" dirty="0"/>
              <a:t>skupina: žáci ZŠ a SŠ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>- </a:t>
            </a:r>
            <a:r>
              <a:rPr lang="cs-CZ" sz="2400" b="1" dirty="0" smtClean="0"/>
              <a:t>Semináře a přednášky pro žáky se zájmem a nadáním na   </a:t>
            </a:r>
            <a:br>
              <a:rPr lang="cs-CZ" sz="2400" b="1" dirty="0" smtClean="0"/>
            </a:br>
            <a:r>
              <a:rPr lang="cs-CZ" sz="2400" b="1" dirty="0"/>
              <a:t> </a:t>
            </a:r>
            <a:r>
              <a:rPr lang="cs-CZ" sz="2400" b="1" dirty="0" smtClean="0"/>
              <a:t> matematiku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/>
          </a:p>
        </p:txBody>
      </p:sp>
      <p:pic>
        <p:nvPicPr>
          <p:cNvPr id="4" name="Picture 2" descr="C:\Users\Miloš\Desktop\nové logo jcmm 2012\jcmm-logotype-positive-malin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53"/>
            <a:ext cx="2854694" cy="1426646"/>
          </a:xfrm>
          <a:prstGeom prst="rect">
            <a:avLst/>
          </a:prstGeom>
          <a:noFill/>
          <a:ln>
            <a:noFill/>
          </a:ln>
          <a:effectLst>
            <a:softEdge rad="355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569" y="4187797"/>
            <a:ext cx="3611880" cy="249669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65025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510</TotalTime>
  <Words>47</Words>
  <Application>Microsoft Office PowerPoint</Application>
  <PresentationFormat>Širokoúhlá obrazovka</PresentationFormat>
  <Paragraphs>29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Ion</vt:lpstr>
      <vt:lpstr>M-HELP</vt:lpstr>
      <vt:lpstr>Cíl:  Zvýšení úrovně matematických dovedností žáků JMK  Metody:     - Zvýšení kompetencí učitelů matematiky    - Transfer zkušeností mezi učiteli matematiky    - Přiblížení matematiky žákům i dospělým inovativním       přístupem a nástroji    - Pomoc žákům i dospělým se zvládnutím matematiky    - Zvýšení zájmu o matematiku</vt:lpstr>
      <vt:lpstr>Oblasti podpory  1. M-kabinet 2. M-stáže 3. M-portál 4. M-pomůcky 5. M-tábory 6. M-semináře pro studenty se zájmem o matematiku 7. M-semináře pro učitele</vt:lpstr>
      <vt:lpstr>    1. M-kabinet      Cílová skupina: učitelé ZŠ a SŠ  - Transfer zkušeností (včetně zkušeností ze zahraničních stáží) - Organizace seminářů pro učitele - Metodika práce v diferencovaných třídách - Tvorba metodik a metodická pomoc   </vt:lpstr>
      <vt:lpstr>  2. M-stáže     Cílová skupina: učitelé ZŠ a SŠ  - zahraniční týdenní individuální stáže pro učitele     do NL (Utrecht), GB (Leeds), Německo (Stuttgart) - účast 1-2 učitelů přímo ve výuce na dohodnutých školách - celkem cca 90 učitelů, 30 učitelů každý rok, tj. 10  ročně      v každé destinaci </vt:lpstr>
      <vt:lpstr>  3. M-portál                      Cílová skupina: učitelé, žáci, rodiče      - „Živý“ portál soustřeďující již existující materiály a odkazy na ně           z oblasti využití matematiky  -  Nově vytvořené materiály a pomůcky    </vt:lpstr>
      <vt:lpstr>   4. M-pomůcky            Cílová skupina: učitelé, žáci, rodiče  - Studijní pomůcky k doplnění a osvěžení matematických dovedností - žáci: možnost dohnat znalosti po nemoci - žáci: pomoc při přechodu na gymnázium, pomoc s přijímacími         zkouškami, maturitou z matematiky - dospělí: možnost získat nebo zopakovat si kompetence v matematice  s cílem např. dodělat si maturitu  </vt:lpstr>
      <vt:lpstr> 5. M-tábory                                                         Cílová skupina: žáci ZŠ a SŠ   - letní kempy nebo příměstské tábory pro „normální“ žáky - letní kempy nebo příměstské tábory pro „slabé“ žáky   </vt:lpstr>
      <vt:lpstr> 6. M-semináře pro žáky se zájmem o matematiku              Cílová skupina: žáci ZŠ a SŠ   - Semináře a přednášky pro žáky se zájmem a nadáním na      matematiku   </vt:lpstr>
      <vt:lpstr> 7. M-semináře pro učitele                                                     Cílová skupina: učitelé ZŠ a SŠ     </vt:lpstr>
      <vt:lpstr> Finanční rámec:         40 mil. Kč / 3 roky    </vt:lpstr>
      <vt:lpstr>     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Milos</dc:creator>
  <cp:lastModifiedBy>Milos</cp:lastModifiedBy>
  <cp:revision>29</cp:revision>
  <cp:lastPrinted>2014-10-13T11:26:07Z</cp:lastPrinted>
  <dcterms:created xsi:type="dcterms:W3CDTF">2014-10-13T07:46:40Z</dcterms:created>
  <dcterms:modified xsi:type="dcterms:W3CDTF">2014-11-10T08:06:30Z</dcterms:modified>
</cp:coreProperties>
</file>