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3" r:id="rId4"/>
    <p:sldId id="264" r:id="rId5"/>
    <p:sldId id="266" r:id="rId6"/>
    <p:sldId id="258" r:id="rId7"/>
    <p:sldId id="265" r:id="rId8"/>
    <p:sldId id="267" r:id="rId9"/>
    <p:sldId id="268" r:id="rId10"/>
    <p:sldId id="269" r:id="rId11"/>
    <p:sldId id="270" r:id="rId12"/>
    <p:sldId id="274" r:id="rId13"/>
    <p:sldId id="262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97996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73" autoAdjust="0"/>
  </p:normalViewPr>
  <p:slideViewPr>
    <p:cSldViewPr>
      <p:cViewPr varScale="1">
        <p:scale>
          <a:sx n="84" d="100"/>
          <a:sy n="84" d="100"/>
        </p:scale>
        <p:origin x="869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1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Přehled oborů skupiny 23 v letech 2009 - 2013</a:t>
            </a:r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7.005964547350492E-2"/>
          <c:y val="6.7644027998291931E-2"/>
          <c:w val="0.92840500070783438"/>
          <c:h val="0.486189721766452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metadata!$B$1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metadata!$A$2:$A$13</c:f>
              <c:strCache>
                <c:ptCount val="12"/>
                <c:pt idx="0">
                  <c:v>Autolakýrník</c:v>
                </c:pt>
                <c:pt idx="1">
                  <c:v>Mechanik opravář motorových vozidel (Automechanik)</c:v>
                </c:pt>
                <c:pt idx="2">
                  <c:v>Dopravní prostředky (Silniční doprava)</c:v>
                </c:pt>
                <c:pt idx="3">
                  <c:v>Karosář (Klempíř  - strojírenská výroba)</c:v>
                </c:pt>
                <c:pt idx="4">
                  <c:v>Mechanik - seřizovač</c:v>
                </c:pt>
                <c:pt idx="5">
                  <c:v>Nástrojař</c:v>
                </c:pt>
                <c:pt idx="6">
                  <c:v>Obráběč kovů</c:v>
                </c:pt>
                <c:pt idx="7">
                  <c:v>Provozní technika (nástavbové studium)</c:v>
                </c:pt>
                <c:pt idx="8">
                  <c:v>Puškař</c:v>
                </c:pt>
                <c:pt idx="9">
                  <c:v>Strojírenské práce</c:v>
                </c:pt>
                <c:pt idx="10">
                  <c:v>Strojírenství</c:v>
                </c:pt>
                <c:pt idx="11">
                  <c:v>Strojní mechanik (Zámečník)</c:v>
                </c:pt>
              </c:strCache>
            </c:strRef>
          </c:cat>
          <c:val>
            <c:numRef>
              <c:f>metadata!$B$2:$B$13</c:f>
              <c:numCache>
                <c:formatCode>General</c:formatCode>
                <c:ptCount val="12"/>
                <c:pt idx="0">
                  <c:v>37</c:v>
                </c:pt>
                <c:pt idx="1">
                  <c:v>1106</c:v>
                </c:pt>
                <c:pt idx="2">
                  <c:v>438</c:v>
                </c:pt>
                <c:pt idx="3">
                  <c:v>254</c:v>
                </c:pt>
                <c:pt idx="4">
                  <c:v>758</c:v>
                </c:pt>
                <c:pt idx="5">
                  <c:v>84</c:v>
                </c:pt>
                <c:pt idx="6">
                  <c:v>581</c:v>
                </c:pt>
                <c:pt idx="7">
                  <c:v>391</c:v>
                </c:pt>
                <c:pt idx="8">
                  <c:v>65</c:v>
                </c:pt>
                <c:pt idx="9">
                  <c:v>73</c:v>
                </c:pt>
                <c:pt idx="10">
                  <c:v>1244</c:v>
                </c:pt>
                <c:pt idx="11">
                  <c:v>399</c:v>
                </c:pt>
              </c:numCache>
            </c:numRef>
          </c:val>
        </c:ser>
        <c:ser>
          <c:idx val="1"/>
          <c:order val="1"/>
          <c:tx>
            <c:strRef>
              <c:f>metadata!$C$1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metadata!$A$2:$A$13</c:f>
              <c:strCache>
                <c:ptCount val="12"/>
                <c:pt idx="0">
                  <c:v>Autolakýrník</c:v>
                </c:pt>
                <c:pt idx="1">
                  <c:v>Mechanik opravář motorových vozidel (Automechanik)</c:v>
                </c:pt>
                <c:pt idx="2">
                  <c:v>Dopravní prostředky (Silniční doprava)</c:v>
                </c:pt>
                <c:pt idx="3">
                  <c:v>Karosář (Klempíř  - strojírenská výroba)</c:v>
                </c:pt>
                <c:pt idx="4">
                  <c:v>Mechanik - seřizovač</c:v>
                </c:pt>
                <c:pt idx="5">
                  <c:v>Nástrojař</c:v>
                </c:pt>
                <c:pt idx="6">
                  <c:v>Obráběč kovů</c:v>
                </c:pt>
                <c:pt idx="7">
                  <c:v>Provozní technika (nástavbové studium)</c:v>
                </c:pt>
                <c:pt idx="8">
                  <c:v>Puškař</c:v>
                </c:pt>
                <c:pt idx="9">
                  <c:v>Strojírenské práce</c:v>
                </c:pt>
                <c:pt idx="10">
                  <c:v>Strojírenství</c:v>
                </c:pt>
                <c:pt idx="11">
                  <c:v>Strojní mechanik (Zámečník)</c:v>
                </c:pt>
              </c:strCache>
            </c:strRef>
          </c:cat>
          <c:val>
            <c:numRef>
              <c:f>metadata!$C$2:$C$13</c:f>
              <c:numCache>
                <c:formatCode>General</c:formatCode>
                <c:ptCount val="12"/>
                <c:pt idx="0">
                  <c:v>47</c:v>
                </c:pt>
                <c:pt idx="1">
                  <c:v>1141</c:v>
                </c:pt>
                <c:pt idx="2">
                  <c:v>455</c:v>
                </c:pt>
                <c:pt idx="3">
                  <c:v>223</c:v>
                </c:pt>
                <c:pt idx="4">
                  <c:v>571</c:v>
                </c:pt>
                <c:pt idx="5">
                  <c:v>82</c:v>
                </c:pt>
                <c:pt idx="6">
                  <c:v>490</c:v>
                </c:pt>
                <c:pt idx="7">
                  <c:v>367</c:v>
                </c:pt>
                <c:pt idx="8">
                  <c:v>70</c:v>
                </c:pt>
                <c:pt idx="9">
                  <c:v>62</c:v>
                </c:pt>
                <c:pt idx="10">
                  <c:v>1151</c:v>
                </c:pt>
                <c:pt idx="11">
                  <c:v>368</c:v>
                </c:pt>
              </c:numCache>
            </c:numRef>
          </c:val>
        </c:ser>
        <c:ser>
          <c:idx val="2"/>
          <c:order val="2"/>
          <c:tx>
            <c:strRef>
              <c:f>metadata!$D$1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cat>
            <c:strRef>
              <c:f>metadata!$A$2:$A$13</c:f>
              <c:strCache>
                <c:ptCount val="12"/>
                <c:pt idx="0">
                  <c:v>Autolakýrník</c:v>
                </c:pt>
                <c:pt idx="1">
                  <c:v>Mechanik opravář motorových vozidel (Automechanik)</c:v>
                </c:pt>
                <c:pt idx="2">
                  <c:v>Dopravní prostředky (Silniční doprava)</c:v>
                </c:pt>
                <c:pt idx="3">
                  <c:v>Karosář (Klempíř  - strojírenská výroba)</c:v>
                </c:pt>
                <c:pt idx="4">
                  <c:v>Mechanik - seřizovač</c:v>
                </c:pt>
                <c:pt idx="5">
                  <c:v>Nástrojař</c:v>
                </c:pt>
                <c:pt idx="6">
                  <c:v>Obráběč kovů</c:v>
                </c:pt>
                <c:pt idx="7">
                  <c:v>Provozní technika (nástavbové studium)</c:v>
                </c:pt>
                <c:pt idx="8">
                  <c:v>Puškař</c:v>
                </c:pt>
                <c:pt idx="9">
                  <c:v>Strojírenské práce</c:v>
                </c:pt>
                <c:pt idx="10">
                  <c:v>Strojírenství</c:v>
                </c:pt>
                <c:pt idx="11">
                  <c:v>Strojní mechanik (Zámečník)</c:v>
                </c:pt>
              </c:strCache>
            </c:strRef>
          </c:cat>
          <c:val>
            <c:numRef>
              <c:f>metadata!$D$2:$D$13</c:f>
              <c:numCache>
                <c:formatCode>General</c:formatCode>
                <c:ptCount val="12"/>
                <c:pt idx="0">
                  <c:v>57</c:v>
                </c:pt>
                <c:pt idx="1">
                  <c:v>1125</c:v>
                </c:pt>
                <c:pt idx="2">
                  <c:v>394</c:v>
                </c:pt>
                <c:pt idx="3">
                  <c:v>178</c:v>
                </c:pt>
                <c:pt idx="4">
                  <c:v>553</c:v>
                </c:pt>
                <c:pt idx="5">
                  <c:v>72</c:v>
                </c:pt>
                <c:pt idx="6">
                  <c:v>419</c:v>
                </c:pt>
                <c:pt idx="7">
                  <c:v>339</c:v>
                </c:pt>
                <c:pt idx="8">
                  <c:v>58</c:v>
                </c:pt>
                <c:pt idx="9">
                  <c:v>53</c:v>
                </c:pt>
                <c:pt idx="10">
                  <c:v>1067</c:v>
                </c:pt>
                <c:pt idx="11">
                  <c:v>389</c:v>
                </c:pt>
              </c:numCache>
            </c:numRef>
          </c:val>
        </c:ser>
        <c:ser>
          <c:idx val="3"/>
          <c:order val="3"/>
          <c:tx>
            <c:strRef>
              <c:f>metadata!$E$1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cat>
            <c:strRef>
              <c:f>metadata!$A$2:$A$13</c:f>
              <c:strCache>
                <c:ptCount val="12"/>
                <c:pt idx="0">
                  <c:v>Autolakýrník</c:v>
                </c:pt>
                <c:pt idx="1">
                  <c:v>Mechanik opravář motorových vozidel (Automechanik)</c:v>
                </c:pt>
                <c:pt idx="2">
                  <c:v>Dopravní prostředky (Silniční doprava)</c:v>
                </c:pt>
                <c:pt idx="3">
                  <c:v>Karosář (Klempíř  - strojírenská výroba)</c:v>
                </c:pt>
                <c:pt idx="4">
                  <c:v>Mechanik - seřizovač</c:v>
                </c:pt>
                <c:pt idx="5">
                  <c:v>Nástrojař</c:v>
                </c:pt>
                <c:pt idx="6">
                  <c:v>Obráběč kovů</c:v>
                </c:pt>
                <c:pt idx="7">
                  <c:v>Provozní technika (nástavbové studium)</c:v>
                </c:pt>
                <c:pt idx="8">
                  <c:v>Puškař</c:v>
                </c:pt>
                <c:pt idx="9">
                  <c:v>Strojírenské práce</c:v>
                </c:pt>
                <c:pt idx="10">
                  <c:v>Strojírenství</c:v>
                </c:pt>
                <c:pt idx="11">
                  <c:v>Strojní mechanik (Zámečník)</c:v>
                </c:pt>
              </c:strCache>
            </c:strRef>
          </c:cat>
          <c:val>
            <c:numRef>
              <c:f>metadata!$E$2:$E$13</c:f>
              <c:numCache>
                <c:formatCode>General</c:formatCode>
                <c:ptCount val="12"/>
                <c:pt idx="0">
                  <c:v>53</c:v>
                </c:pt>
                <c:pt idx="1">
                  <c:v>1103</c:v>
                </c:pt>
                <c:pt idx="2">
                  <c:v>258</c:v>
                </c:pt>
                <c:pt idx="3">
                  <c:v>200</c:v>
                </c:pt>
                <c:pt idx="4">
                  <c:v>498</c:v>
                </c:pt>
                <c:pt idx="5">
                  <c:v>70</c:v>
                </c:pt>
                <c:pt idx="6">
                  <c:v>383</c:v>
                </c:pt>
                <c:pt idx="7">
                  <c:v>295</c:v>
                </c:pt>
                <c:pt idx="8">
                  <c:v>53</c:v>
                </c:pt>
                <c:pt idx="9">
                  <c:v>57</c:v>
                </c:pt>
                <c:pt idx="10">
                  <c:v>960</c:v>
                </c:pt>
                <c:pt idx="11">
                  <c:v>396</c:v>
                </c:pt>
              </c:numCache>
            </c:numRef>
          </c:val>
        </c:ser>
        <c:ser>
          <c:idx val="4"/>
          <c:order val="4"/>
          <c:tx>
            <c:strRef>
              <c:f>metadata!$F$1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metadata!$A$2:$A$13</c:f>
              <c:strCache>
                <c:ptCount val="12"/>
                <c:pt idx="0">
                  <c:v>Autolakýrník</c:v>
                </c:pt>
                <c:pt idx="1">
                  <c:v>Mechanik opravář motorových vozidel (Automechanik)</c:v>
                </c:pt>
                <c:pt idx="2">
                  <c:v>Dopravní prostředky (Silniční doprava)</c:v>
                </c:pt>
                <c:pt idx="3">
                  <c:v>Karosář (Klempíř  - strojírenská výroba)</c:v>
                </c:pt>
                <c:pt idx="4">
                  <c:v>Mechanik - seřizovač</c:v>
                </c:pt>
                <c:pt idx="5">
                  <c:v>Nástrojař</c:v>
                </c:pt>
                <c:pt idx="6">
                  <c:v>Obráběč kovů</c:v>
                </c:pt>
                <c:pt idx="7">
                  <c:v>Provozní technika (nástavbové studium)</c:v>
                </c:pt>
                <c:pt idx="8">
                  <c:v>Puškař</c:v>
                </c:pt>
                <c:pt idx="9">
                  <c:v>Strojírenské práce</c:v>
                </c:pt>
                <c:pt idx="10">
                  <c:v>Strojírenství</c:v>
                </c:pt>
                <c:pt idx="11">
                  <c:v>Strojní mechanik (Zámečník)</c:v>
                </c:pt>
              </c:strCache>
            </c:strRef>
          </c:cat>
          <c:val>
            <c:numRef>
              <c:f>metadata!$F$2:$F$13</c:f>
              <c:numCache>
                <c:formatCode>General</c:formatCode>
                <c:ptCount val="12"/>
                <c:pt idx="0">
                  <c:v>60</c:v>
                </c:pt>
                <c:pt idx="1">
                  <c:v>1048</c:v>
                </c:pt>
                <c:pt idx="2">
                  <c:v>191</c:v>
                </c:pt>
                <c:pt idx="3">
                  <c:v>178</c:v>
                </c:pt>
                <c:pt idx="4">
                  <c:v>478</c:v>
                </c:pt>
                <c:pt idx="5">
                  <c:v>84</c:v>
                </c:pt>
                <c:pt idx="6">
                  <c:v>447</c:v>
                </c:pt>
                <c:pt idx="7">
                  <c:v>274</c:v>
                </c:pt>
                <c:pt idx="8">
                  <c:v>52</c:v>
                </c:pt>
                <c:pt idx="9">
                  <c:v>63</c:v>
                </c:pt>
                <c:pt idx="10">
                  <c:v>915</c:v>
                </c:pt>
                <c:pt idx="11">
                  <c:v>392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418495832"/>
        <c:axId val="420423040"/>
      </c:barChart>
      <c:catAx>
        <c:axId val="418495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cs-CZ"/>
          </a:p>
        </c:txPr>
        <c:crossAx val="420423040"/>
        <c:crosses val="autoZero"/>
        <c:auto val="1"/>
        <c:lblAlgn val="ctr"/>
        <c:lblOffset val="100"/>
        <c:tickMarkSkip val="1"/>
        <c:noMultiLvlLbl val="0"/>
      </c:catAx>
      <c:valAx>
        <c:axId val="420423040"/>
        <c:scaling>
          <c:orientation val="minMax"/>
          <c:max val="1300"/>
          <c:min val="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418495832"/>
        <c:crosses val="autoZero"/>
        <c:crossBetween val="between"/>
        <c:majorUnit val="100"/>
        <c:minorUnit val="50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Obory skupiny 23 podle druhu zakončení studia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metadata!$B$16</c:f>
              <c:strCache>
                <c:ptCount val="1"/>
                <c:pt idx="0">
                  <c:v>2009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metadata!$A$17:$A$18</c:f>
              <c:strCache>
                <c:ptCount val="2"/>
                <c:pt idx="0">
                  <c:v>s výučním listem</c:v>
                </c:pt>
                <c:pt idx="1">
                  <c:v>s maturitní zkouškou</c:v>
                </c:pt>
              </c:strCache>
            </c:strRef>
          </c:cat>
          <c:val>
            <c:numRef>
              <c:f>metadata!$B$17:$B$18</c:f>
              <c:numCache>
                <c:formatCode>General</c:formatCode>
                <c:ptCount val="2"/>
                <c:pt idx="0">
                  <c:v>2599</c:v>
                </c:pt>
                <c:pt idx="1">
                  <c:v>2831</c:v>
                </c:pt>
              </c:numCache>
            </c:numRef>
          </c:val>
        </c:ser>
        <c:ser>
          <c:idx val="1"/>
          <c:order val="1"/>
          <c:tx>
            <c:strRef>
              <c:f>metadata!$C$16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metadata!$A$17:$A$18</c:f>
              <c:strCache>
                <c:ptCount val="2"/>
                <c:pt idx="0">
                  <c:v>s výučním listem</c:v>
                </c:pt>
                <c:pt idx="1">
                  <c:v>s maturitní zkouškou</c:v>
                </c:pt>
              </c:strCache>
            </c:strRef>
          </c:cat>
          <c:val>
            <c:numRef>
              <c:f>metadata!$C$17:$C$18</c:f>
              <c:numCache>
                <c:formatCode>General</c:formatCode>
                <c:ptCount val="2"/>
                <c:pt idx="0">
                  <c:v>2483</c:v>
                </c:pt>
                <c:pt idx="1">
                  <c:v>2544</c:v>
                </c:pt>
              </c:numCache>
            </c:numRef>
          </c:val>
        </c:ser>
        <c:ser>
          <c:idx val="2"/>
          <c:order val="2"/>
          <c:tx>
            <c:strRef>
              <c:f>metadata!$D$16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metadata!$A$17:$A$18</c:f>
              <c:strCache>
                <c:ptCount val="2"/>
                <c:pt idx="0">
                  <c:v>s výučním listem</c:v>
                </c:pt>
                <c:pt idx="1">
                  <c:v>s maturitní zkouškou</c:v>
                </c:pt>
              </c:strCache>
            </c:strRef>
          </c:cat>
          <c:val>
            <c:numRef>
              <c:f>metadata!$D$17:$D$18</c:f>
              <c:numCache>
                <c:formatCode>General</c:formatCode>
                <c:ptCount val="2"/>
                <c:pt idx="0">
                  <c:v>2351</c:v>
                </c:pt>
                <c:pt idx="1">
                  <c:v>2353</c:v>
                </c:pt>
              </c:numCache>
            </c:numRef>
          </c:val>
        </c:ser>
        <c:ser>
          <c:idx val="3"/>
          <c:order val="3"/>
          <c:tx>
            <c:strRef>
              <c:f>metadata!$E$16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metadata!$A$17:$A$18</c:f>
              <c:strCache>
                <c:ptCount val="2"/>
                <c:pt idx="0">
                  <c:v>s výučním listem</c:v>
                </c:pt>
                <c:pt idx="1">
                  <c:v>s maturitní zkouškou</c:v>
                </c:pt>
              </c:strCache>
            </c:strRef>
          </c:cat>
          <c:val>
            <c:numRef>
              <c:f>metadata!$E$17:$E$18</c:f>
              <c:numCache>
                <c:formatCode>General</c:formatCode>
                <c:ptCount val="2"/>
                <c:pt idx="0">
                  <c:v>2315</c:v>
                </c:pt>
                <c:pt idx="1">
                  <c:v>2011</c:v>
                </c:pt>
              </c:numCache>
            </c:numRef>
          </c:val>
        </c:ser>
        <c:ser>
          <c:idx val="4"/>
          <c:order val="4"/>
          <c:tx>
            <c:strRef>
              <c:f>metadata!$F$16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metadata!$A$17:$A$18</c:f>
              <c:strCache>
                <c:ptCount val="2"/>
                <c:pt idx="0">
                  <c:v>s výučním listem</c:v>
                </c:pt>
                <c:pt idx="1">
                  <c:v>s maturitní zkouškou</c:v>
                </c:pt>
              </c:strCache>
            </c:strRef>
          </c:cat>
          <c:val>
            <c:numRef>
              <c:f>metadata!$F$17:$F$18</c:f>
              <c:numCache>
                <c:formatCode>General</c:formatCode>
                <c:ptCount val="2"/>
                <c:pt idx="0">
                  <c:v>2324</c:v>
                </c:pt>
                <c:pt idx="1">
                  <c:v>1858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420419120"/>
        <c:axId val="420424216"/>
      </c:barChart>
      <c:catAx>
        <c:axId val="420419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cs-CZ"/>
          </a:p>
        </c:txPr>
        <c:crossAx val="420424216"/>
        <c:crosses val="autoZero"/>
        <c:auto val="1"/>
        <c:lblAlgn val="ctr"/>
        <c:lblOffset val="100"/>
        <c:noMultiLvlLbl val="0"/>
      </c:catAx>
      <c:valAx>
        <c:axId val="420424216"/>
        <c:scaling>
          <c:orientation val="minMax"/>
        </c:scaling>
        <c:delete val="0"/>
        <c:axPos val="l"/>
        <c:majorGridlines/>
        <c:min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420419120"/>
        <c:crosses val="autoZero"/>
        <c:crossBetween val="between"/>
        <c:majorUnit val="500"/>
        <c:minorUnit val="100"/>
      </c:valAx>
    </c:plotArea>
    <c:legend>
      <c:legendPos val="b"/>
      <c:layout/>
      <c:overlay val="0"/>
      <c:txPr>
        <a:bodyPr/>
        <a:lstStyle/>
        <a:p>
          <a:pPr>
            <a:defRPr sz="1200"/>
          </a:pPr>
          <a:endParaRPr lang="cs-CZ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pivotSource>
    <c:name>[Výsledná tabulka škol.xlsx]KT1!Kontingenční tabulka 4</c:name>
    <c:fmtId val="-1"/>
  </c:pivotSource>
  <c:chart>
    <c:autoTitleDeleted val="0"/>
    <c:pivotFmts>
      <c:pivotFmt>
        <c:idx val="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'KT1'!$D$7</c:f>
              <c:strCache>
                <c:ptCount val="1"/>
                <c:pt idx="0">
                  <c:v>Součet z 2009</c:v>
                </c:pt>
              </c:strCache>
            </c:strRef>
          </c:tx>
          <c:spPr>
            <a:solidFill>
              <a:schemeClr val="accent3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'KT1'!$A$8:$C$32</c:f>
              <c:strCache>
                <c:ptCount val="24"/>
                <c:pt idx="0">
                  <c:v>Gymnázium, SOŠ a SOU, Mikulov, Komenského 7</c:v>
                </c:pt>
                <c:pt idx="1">
                  <c:v>Integrovaná střední škola, Hodonín, Lipová alej 21</c:v>
                </c:pt>
                <c:pt idx="2">
                  <c:v>Integrovaná střední škola, Slavkov u Brna, Tyršova 479</c:v>
                </c:pt>
                <c:pt idx="3">
                  <c:v>ISŠ automobilní, Brno, Křižíkova 15</c:v>
                </c:pt>
                <c:pt idx="4">
                  <c:v>OA a SOŠ, Veselí nad Moravou, Kollárova</c:v>
                </c:pt>
                <c:pt idx="5">
                  <c:v>Odborné učiliště a Praktická škola, Brno, Lomená 44</c:v>
                </c:pt>
                <c:pt idx="6">
                  <c:v>SOŠ a SOU André Citroëna, Boskovice, nám. 9. května 2a</c:v>
                </c:pt>
                <c:pt idx="7">
                  <c:v>SOŠ a SOU automobilní, Kyjov, Nádražní 471</c:v>
                </c:pt>
                <c:pt idx="8">
                  <c:v>SOŠ a SOU dopravní a mechanizační, Ivančice, Krumlovská 25</c:v>
                </c:pt>
                <c:pt idx="9">
                  <c:v>SOŠ a SOU stavební , Brno - Bosonohy, Pražská 38b</c:v>
                </c:pt>
                <c:pt idx="10">
                  <c:v>SOŠ a SOU, Hustopeče, Masarykovo nám. 1</c:v>
                </c:pt>
                <c:pt idx="11">
                  <c:v>SOŠ a SOU, Vyškov, Sochorova 15</c:v>
                </c:pt>
                <c:pt idx="12">
                  <c:v>SPŠ a VOŠ technická, Brno, Sokolská 1</c:v>
                </c:pt>
                <c:pt idx="13">
                  <c:v>SŠ dopravy, obchodu a služeb, Moravský Krumlov, nám. Klášterní 127</c:v>
                </c:pt>
                <c:pt idx="14">
                  <c:v>SŠ TEGA, Blansko, Bezručova 33</c:v>
                </c:pt>
                <c:pt idx="15">
                  <c:v>SŠ technická a ekonomická 2012, Brno, Olomoucká 61</c:v>
                </c:pt>
                <c:pt idx="16">
                  <c:v>Střední odborné učiliště , Kyjov, Havlíčkova 1223/17</c:v>
                </c:pt>
                <c:pt idx="17">
                  <c:v>Střední průmyslová škola E. Beneše a Obchodní akademie, Břeclav, nábř. Komenského 1</c:v>
                </c:pt>
                <c:pt idx="18">
                  <c:v>Střední průmyslová škola, Jedovnice, Na Větřáku 463</c:v>
                </c:pt>
                <c:pt idx="19">
                  <c:v>Střední škola a Základní škola, Tišnov, nám. Míru 22</c:v>
                </c:pt>
                <c:pt idx="20">
                  <c:v>Střední škola pro tělesně postižené , Brno, Křižíkova 11/1694</c:v>
                </c:pt>
                <c:pt idx="21">
                  <c:v>Střední škola Strážnice, Strážnice, J. Skácela </c:v>
                </c:pt>
                <c:pt idx="22">
                  <c:v>Střední škola strojírenská a elektrotechnická, Brno, Trnkova 113</c:v>
                </c:pt>
                <c:pt idx="23">
                  <c:v>Střední škola technická, Znojmo, Uhelná 6</c:v>
                </c:pt>
              </c:strCache>
            </c:strRef>
          </c:cat>
          <c:val>
            <c:numRef>
              <c:f>'KT1'!$D$8:$D$32</c:f>
              <c:numCache>
                <c:formatCode>General</c:formatCode>
                <c:ptCount val="24"/>
                <c:pt idx="0">
                  <c:v>423</c:v>
                </c:pt>
                <c:pt idx="1">
                  <c:v>957</c:v>
                </c:pt>
                <c:pt idx="2">
                  <c:v>799</c:v>
                </c:pt>
                <c:pt idx="3">
                  <c:v>1136</c:v>
                </c:pt>
                <c:pt idx="4">
                  <c:v>632</c:v>
                </c:pt>
                <c:pt idx="5">
                  <c:v>430</c:v>
                </c:pt>
                <c:pt idx="6">
                  <c:v>823</c:v>
                </c:pt>
                <c:pt idx="7">
                  <c:v>356</c:v>
                </c:pt>
                <c:pt idx="8">
                  <c:v>419</c:v>
                </c:pt>
                <c:pt idx="9">
                  <c:v>631</c:v>
                </c:pt>
                <c:pt idx="10">
                  <c:v>399</c:v>
                </c:pt>
                <c:pt idx="11">
                  <c:v>437</c:v>
                </c:pt>
                <c:pt idx="12">
                  <c:v>1255</c:v>
                </c:pt>
                <c:pt idx="13">
                  <c:v>762</c:v>
                </c:pt>
                <c:pt idx="14">
                  <c:v>425</c:v>
                </c:pt>
                <c:pt idx="15">
                  <c:v>1485</c:v>
                </c:pt>
                <c:pt idx="16">
                  <c:v>608</c:v>
                </c:pt>
                <c:pt idx="17">
                  <c:v>1249</c:v>
                </c:pt>
                <c:pt idx="18">
                  <c:v>324</c:v>
                </c:pt>
                <c:pt idx="19">
                  <c:v>301</c:v>
                </c:pt>
                <c:pt idx="20">
                  <c:v>246</c:v>
                </c:pt>
                <c:pt idx="21">
                  <c:v>375</c:v>
                </c:pt>
                <c:pt idx="22">
                  <c:v>992</c:v>
                </c:pt>
                <c:pt idx="23">
                  <c:v>530</c:v>
                </c:pt>
              </c:numCache>
            </c:numRef>
          </c:val>
        </c:ser>
        <c:ser>
          <c:idx val="1"/>
          <c:order val="1"/>
          <c:tx>
            <c:strRef>
              <c:f>'KT1'!$E$7</c:f>
              <c:strCache>
                <c:ptCount val="1"/>
                <c:pt idx="0">
                  <c:v>Součet z 2010</c:v>
                </c:pt>
              </c:strCache>
            </c:strRef>
          </c:tx>
          <c:spPr>
            <a:solidFill>
              <a:schemeClr val="accent3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'KT1'!$A$8:$C$32</c:f>
              <c:strCache>
                <c:ptCount val="24"/>
                <c:pt idx="0">
                  <c:v>Gymnázium, SOŠ a SOU, Mikulov, Komenského 7</c:v>
                </c:pt>
                <c:pt idx="1">
                  <c:v>Integrovaná střední škola, Hodonín, Lipová alej 21</c:v>
                </c:pt>
                <c:pt idx="2">
                  <c:v>Integrovaná střední škola, Slavkov u Brna, Tyršova 479</c:v>
                </c:pt>
                <c:pt idx="3">
                  <c:v>ISŠ automobilní, Brno, Křižíkova 15</c:v>
                </c:pt>
                <c:pt idx="4">
                  <c:v>OA a SOŠ, Veselí nad Moravou, Kollárova</c:v>
                </c:pt>
                <c:pt idx="5">
                  <c:v>Odborné učiliště a Praktická škola, Brno, Lomená 44</c:v>
                </c:pt>
                <c:pt idx="6">
                  <c:v>SOŠ a SOU André Citroëna, Boskovice, nám. 9. května 2a</c:v>
                </c:pt>
                <c:pt idx="7">
                  <c:v>SOŠ a SOU automobilní, Kyjov, Nádražní 471</c:v>
                </c:pt>
                <c:pt idx="8">
                  <c:v>SOŠ a SOU dopravní a mechanizační, Ivančice, Krumlovská 25</c:v>
                </c:pt>
                <c:pt idx="9">
                  <c:v>SOŠ a SOU stavební , Brno - Bosonohy, Pražská 38b</c:v>
                </c:pt>
                <c:pt idx="10">
                  <c:v>SOŠ a SOU, Hustopeče, Masarykovo nám. 1</c:v>
                </c:pt>
                <c:pt idx="11">
                  <c:v>SOŠ a SOU, Vyškov, Sochorova 15</c:v>
                </c:pt>
                <c:pt idx="12">
                  <c:v>SPŠ a VOŠ technická, Brno, Sokolská 1</c:v>
                </c:pt>
                <c:pt idx="13">
                  <c:v>SŠ dopravy, obchodu a služeb, Moravský Krumlov, nám. Klášterní 127</c:v>
                </c:pt>
                <c:pt idx="14">
                  <c:v>SŠ TEGA, Blansko, Bezručova 33</c:v>
                </c:pt>
                <c:pt idx="15">
                  <c:v>SŠ technická a ekonomická 2012, Brno, Olomoucká 61</c:v>
                </c:pt>
                <c:pt idx="16">
                  <c:v>Střední odborné učiliště , Kyjov, Havlíčkova 1223/17</c:v>
                </c:pt>
                <c:pt idx="17">
                  <c:v>Střední průmyslová škola E. Beneše a Obchodní akademie, Břeclav, nábř. Komenského 1</c:v>
                </c:pt>
                <c:pt idx="18">
                  <c:v>Střední průmyslová škola, Jedovnice, Na Větřáku 463</c:v>
                </c:pt>
                <c:pt idx="19">
                  <c:v>Střední škola a Základní škola, Tišnov, nám. Míru 22</c:v>
                </c:pt>
                <c:pt idx="20">
                  <c:v>Střední škola pro tělesně postižené , Brno, Křižíkova 11/1694</c:v>
                </c:pt>
                <c:pt idx="21">
                  <c:v>Střední škola Strážnice, Strážnice, J. Skácela </c:v>
                </c:pt>
                <c:pt idx="22">
                  <c:v>Střední škola strojírenská a elektrotechnická, Brno, Trnkova 113</c:v>
                </c:pt>
                <c:pt idx="23">
                  <c:v>Střední škola technická, Znojmo, Uhelná 6</c:v>
                </c:pt>
              </c:strCache>
            </c:strRef>
          </c:cat>
          <c:val>
            <c:numRef>
              <c:f>'KT1'!$E$8:$E$32</c:f>
              <c:numCache>
                <c:formatCode>General</c:formatCode>
                <c:ptCount val="24"/>
                <c:pt idx="0">
                  <c:v>435</c:v>
                </c:pt>
                <c:pt idx="1">
                  <c:v>862</c:v>
                </c:pt>
                <c:pt idx="2">
                  <c:v>739</c:v>
                </c:pt>
                <c:pt idx="3">
                  <c:v>1118</c:v>
                </c:pt>
                <c:pt idx="4">
                  <c:v>530</c:v>
                </c:pt>
                <c:pt idx="5">
                  <c:v>409</c:v>
                </c:pt>
                <c:pt idx="6">
                  <c:v>853</c:v>
                </c:pt>
                <c:pt idx="7">
                  <c:v>334</c:v>
                </c:pt>
                <c:pt idx="8">
                  <c:v>382</c:v>
                </c:pt>
                <c:pt idx="9">
                  <c:v>900</c:v>
                </c:pt>
                <c:pt idx="10">
                  <c:v>405</c:v>
                </c:pt>
                <c:pt idx="11">
                  <c:v>432</c:v>
                </c:pt>
                <c:pt idx="12">
                  <c:v>1157</c:v>
                </c:pt>
                <c:pt idx="13">
                  <c:v>708</c:v>
                </c:pt>
                <c:pt idx="14">
                  <c:v>373</c:v>
                </c:pt>
                <c:pt idx="15">
                  <c:v>1318</c:v>
                </c:pt>
                <c:pt idx="16">
                  <c:v>588</c:v>
                </c:pt>
                <c:pt idx="17">
                  <c:v>1115</c:v>
                </c:pt>
                <c:pt idx="18">
                  <c:v>267</c:v>
                </c:pt>
                <c:pt idx="19">
                  <c:v>302</c:v>
                </c:pt>
                <c:pt idx="20">
                  <c:v>227</c:v>
                </c:pt>
                <c:pt idx="21">
                  <c:v>348</c:v>
                </c:pt>
                <c:pt idx="22">
                  <c:v>806</c:v>
                </c:pt>
                <c:pt idx="23">
                  <c:v>501</c:v>
                </c:pt>
              </c:numCache>
            </c:numRef>
          </c:val>
        </c:ser>
        <c:ser>
          <c:idx val="2"/>
          <c:order val="2"/>
          <c:tx>
            <c:strRef>
              <c:f>'KT1'!$F$7</c:f>
              <c:strCache>
                <c:ptCount val="1"/>
                <c:pt idx="0">
                  <c:v>Součet z 2011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'KT1'!$A$8:$C$32</c:f>
              <c:strCache>
                <c:ptCount val="24"/>
                <c:pt idx="0">
                  <c:v>Gymnázium, SOŠ a SOU, Mikulov, Komenského 7</c:v>
                </c:pt>
                <c:pt idx="1">
                  <c:v>Integrovaná střední škola, Hodonín, Lipová alej 21</c:v>
                </c:pt>
                <c:pt idx="2">
                  <c:v>Integrovaná střední škola, Slavkov u Brna, Tyršova 479</c:v>
                </c:pt>
                <c:pt idx="3">
                  <c:v>ISŠ automobilní, Brno, Křižíkova 15</c:v>
                </c:pt>
                <c:pt idx="4">
                  <c:v>OA a SOŠ, Veselí nad Moravou, Kollárova</c:v>
                </c:pt>
                <c:pt idx="5">
                  <c:v>Odborné učiliště a Praktická škola, Brno, Lomená 44</c:v>
                </c:pt>
                <c:pt idx="6">
                  <c:v>SOŠ a SOU André Citroëna, Boskovice, nám. 9. května 2a</c:v>
                </c:pt>
                <c:pt idx="7">
                  <c:v>SOŠ a SOU automobilní, Kyjov, Nádražní 471</c:v>
                </c:pt>
                <c:pt idx="8">
                  <c:v>SOŠ a SOU dopravní a mechanizační, Ivančice, Krumlovská 25</c:v>
                </c:pt>
                <c:pt idx="9">
                  <c:v>SOŠ a SOU stavební , Brno - Bosonohy, Pražská 38b</c:v>
                </c:pt>
                <c:pt idx="10">
                  <c:v>SOŠ a SOU, Hustopeče, Masarykovo nám. 1</c:v>
                </c:pt>
                <c:pt idx="11">
                  <c:v>SOŠ a SOU, Vyškov, Sochorova 15</c:v>
                </c:pt>
                <c:pt idx="12">
                  <c:v>SPŠ a VOŠ technická, Brno, Sokolská 1</c:v>
                </c:pt>
                <c:pt idx="13">
                  <c:v>SŠ dopravy, obchodu a služeb, Moravský Krumlov, nám. Klášterní 127</c:v>
                </c:pt>
                <c:pt idx="14">
                  <c:v>SŠ TEGA, Blansko, Bezručova 33</c:v>
                </c:pt>
                <c:pt idx="15">
                  <c:v>SŠ technická a ekonomická 2012, Brno, Olomoucká 61</c:v>
                </c:pt>
                <c:pt idx="16">
                  <c:v>Střední odborné učiliště , Kyjov, Havlíčkova 1223/17</c:v>
                </c:pt>
                <c:pt idx="17">
                  <c:v>Střední průmyslová škola E. Beneše a Obchodní akademie, Břeclav, nábř. Komenského 1</c:v>
                </c:pt>
                <c:pt idx="18">
                  <c:v>Střední průmyslová škola, Jedovnice, Na Větřáku 463</c:v>
                </c:pt>
                <c:pt idx="19">
                  <c:v>Střední škola a Základní škola, Tišnov, nám. Míru 22</c:v>
                </c:pt>
                <c:pt idx="20">
                  <c:v>Střední škola pro tělesně postižené , Brno, Křižíkova 11/1694</c:v>
                </c:pt>
                <c:pt idx="21">
                  <c:v>Střední škola Strážnice, Strážnice, J. Skácela </c:v>
                </c:pt>
                <c:pt idx="22">
                  <c:v>Střední škola strojírenská a elektrotechnická, Brno, Trnkova 113</c:v>
                </c:pt>
                <c:pt idx="23">
                  <c:v>Střední škola technická, Znojmo, Uhelná 6</c:v>
                </c:pt>
              </c:strCache>
            </c:strRef>
          </c:cat>
          <c:val>
            <c:numRef>
              <c:f>'KT1'!$F$8:$F$32</c:f>
              <c:numCache>
                <c:formatCode>General</c:formatCode>
                <c:ptCount val="24"/>
                <c:pt idx="0">
                  <c:v>371</c:v>
                </c:pt>
                <c:pt idx="1">
                  <c:v>760</c:v>
                </c:pt>
                <c:pt idx="2">
                  <c:v>648</c:v>
                </c:pt>
                <c:pt idx="3">
                  <c:v>1089</c:v>
                </c:pt>
                <c:pt idx="4">
                  <c:v>479</c:v>
                </c:pt>
                <c:pt idx="5">
                  <c:v>392</c:v>
                </c:pt>
                <c:pt idx="6">
                  <c:v>798</c:v>
                </c:pt>
                <c:pt idx="7">
                  <c:v>312</c:v>
                </c:pt>
                <c:pt idx="8">
                  <c:v>351</c:v>
                </c:pt>
                <c:pt idx="9">
                  <c:v>798</c:v>
                </c:pt>
                <c:pt idx="10">
                  <c:v>364</c:v>
                </c:pt>
                <c:pt idx="11">
                  <c:v>421</c:v>
                </c:pt>
                <c:pt idx="12">
                  <c:v>1087</c:v>
                </c:pt>
                <c:pt idx="13">
                  <c:v>642</c:v>
                </c:pt>
                <c:pt idx="14">
                  <c:v>339</c:v>
                </c:pt>
                <c:pt idx="15">
                  <c:v>1352</c:v>
                </c:pt>
                <c:pt idx="16">
                  <c:v>567</c:v>
                </c:pt>
                <c:pt idx="17">
                  <c:v>1068</c:v>
                </c:pt>
                <c:pt idx="18">
                  <c:v>225</c:v>
                </c:pt>
                <c:pt idx="19">
                  <c:v>301</c:v>
                </c:pt>
                <c:pt idx="20">
                  <c:v>220</c:v>
                </c:pt>
                <c:pt idx="21">
                  <c:v>314</c:v>
                </c:pt>
                <c:pt idx="22">
                  <c:v>771</c:v>
                </c:pt>
                <c:pt idx="23">
                  <c:v>458</c:v>
                </c:pt>
              </c:numCache>
            </c:numRef>
          </c:val>
        </c:ser>
        <c:ser>
          <c:idx val="3"/>
          <c:order val="3"/>
          <c:tx>
            <c:strRef>
              <c:f>'KT1'!$G$7</c:f>
              <c:strCache>
                <c:ptCount val="1"/>
                <c:pt idx="0">
                  <c:v>Součet z 2012</c:v>
                </c:pt>
              </c:strCache>
            </c:strRef>
          </c:tx>
          <c:spPr>
            <a:solidFill>
              <a:schemeClr val="accent3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'KT1'!$A$8:$C$32</c:f>
              <c:strCache>
                <c:ptCount val="24"/>
                <c:pt idx="0">
                  <c:v>Gymnázium, SOŠ a SOU, Mikulov, Komenského 7</c:v>
                </c:pt>
                <c:pt idx="1">
                  <c:v>Integrovaná střední škola, Hodonín, Lipová alej 21</c:v>
                </c:pt>
                <c:pt idx="2">
                  <c:v>Integrovaná střední škola, Slavkov u Brna, Tyršova 479</c:v>
                </c:pt>
                <c:pt idx="3">
                  <c:v>ISŠ automobilní, Brno, Křižíkova 15</c:v>
                </c:pt>
                <c:pt idx="4">
                  <c:v>OA a SOŠ, Veselí nad Moravou, Kollárova</c:v>
                </c:pt>
                <c:pt idx="5">
                  <c:v>Odborné učiliště a Praktická škola, Brno, Lomená 44</c:v>
                </c:pt>
                <c:pt idx="6">
                  <c:v>SOŠ a SOU André Citroëna, Boskovice, nám. 9. května 2a</c:v>
                </c:pt>
                <c:pt idx="7">
                  <c:v>SOŠ a SOU automobilní, Kyjov, Nádražní 471</c:v>
                </c:pt>
                <c:pt idx="8">
                  <c:v>SOŠ a SOU dopravní a mechanizační, Ivančice, Krumlovská 25</c:v>
                </c:pt>
                <c:pt idx="9">
                  <c:v>SOŠ a SOU stavební , Brno - Bosonohy, Pražská 38b</c:v>
                </c:pt>
                <c:pt idx="10">
                  <c:v>SOŠ a SOU, Hustopeče, Masarykovo nám. 1</c:v>
                </c:pt>
                <c:pt idx="11">
                  <c:v>SOŠ a SOU, Vyškov, Sochorova 15</c:v>
                </c:pt>
                <c:pt idx="12">
                  <c:v>SPŠ a VOŠ technická, Brno, Sokolská 1</c:v>
                </c:pt>
                <c:pt idx="13">
                  <c:v>SŠ dopravy, obchodu a služeb, Moravský Krumlov, nám. Klášterní 127</c:v>
                </c:pt>
                <c:pt idx="14">
                  <c:v>SŠ TEGA, Blansko, Bezručova 33</c:v>
                </c:pt>
                <c:pt idx="15">
                  <c:v>SŠ technická a ekonomická 2012, Brno, Olomoucká 61</c:v>
                </c:pt>
                <c:pt idx="16">
                  <c:v>Střední odborné učiliště , Kyjov, Havlíčkova 1223/17</c:v>
                </c:pt>
                <c:pt idx="17">
                  <c:v>Střední průmyslová škola E. Beneše a Obchodní akademie, Břeclav, nábř. Komenského 1</c:v>
                </c:pt>
                <c:pt idx="18">
                  <c:v>Střední průmyslová škola, Jedovnice, Na Větřáku 463</c:v>
                </c:pt>
                <c:pt idx="19">
                  <c:v>Střední škola a Základní škola, Tišnov, nám. Míru 22</c:v>
                </c:pt>
                <c:pt idx="20">
                  <c:v>Střední škola pro tělesně postižené , Brno, Křižíkova 11/1694</c:v>
                </c:pt>
                <c:pt idx="21">
                  <c:v>Střední škola Strážnice, Strážnice, J. Skácela </c:v>
                </c:pt>
                <c:pt idx="22">
                  <c:v>Střední škola strojírenská a elektrotechnická, Brno, Trnkova 113</c:v>
                </c:pt>
                <c:pt idx="23">
                  <c:v>Střední škola technická, Znojmo, Uhelná 6</c:v>
                </c:pt>
              </c:strCache>
            </c:strRef>
          </c:cat>
          <c:val>
            <c:numRef>
              <c:f>'KT1'!$G$8:$G$32</c:f>
              <c:numCache>
                <c:formatCode>General</c:formatCode>
                <c:ptCount val="24"/>
                <c:pt idx="0">
                  <c:v>565</c:v>
                </c:pt>
                <c:pt idx="1">
                  <c:v>610</c:v>
                </c:pt>
                <c:pt idx="2">
                  <c:v>576</c:v>
                </c:pt>
                <c:pt idx="3">
                  <c:v>1029</c:v>
                </c:pt>
                <c:pt idx="4">
                  <c:v>413</c:v>
                </c:pt>
                <c:pt idx="5">
                  <c:v>389</c:v>
                </c:pt>
                <c:pt idx="6">
                  <c:v>756</c:v>
                </c:pt>
                <c:pt idx="7">
                  <c:v>297</c:v>
                </c:pt>
                <c:pt idx="8">
                  <c:v>0</c:v>
                </c:pt>
                <c:pt idx="9">
                  <c:v>758</c:v>
                </c:pt>
                <c:pt idx="10">
                  <c:v>368</c:v>
                </c:pt>
                <c:pt idx="11">
                  <c:v>379</c:v>
                </c:pt>
                <c:pt idx="12">
                  <c:v>975</c:v>
                </c:pt>
                <c:pt idx="13">
                  <c:v>858</c:v>
                </c:pt>
                <c:pt idx="14">
                  <c:v>330</c:v>
                </c:pt>
                <c:pt idx="15">
                  <c:v>1291</c:v>
                </c:pt>
                <c:pt idx="16">
                  <c:v>541</c:v>
                </c:pt>
                <c:pt idx="17">
                  <c:v>1263</c:v>
                </c:pt>
                <c:pt idx="18">
                  <c:v>189</c:v>
                </c:pt>
                <c:pt idx="19">
                  <c:v>289</c:v>
                </c:pt>
                <c:pt idx="20">
                  <c:v>239</c:v>
                </c:pt>
                <c:pt idx="21">
                  <c:v>632</c:v>
                </c:pt>
                <c:pt idx="22">
                  <c:v>719</c:v>
                </c:pt>
                <c:pt idx="23">
                  <c:v>407</c:v>
                </c:pt>
              </c:numCache>
            </c:numRef>
          </c:val>
        </c:ser>
        <c:ser>
          <c:idx val="4"/>
          <c:order val="4"/>
          <c:tx>
            <c:strRef>
              <c:f>'KT1'!$H$7</c:f>
              <c:strCache>
                <c:ptCount val="1"/>
                <c:pt idx="0">
                  <c:v>Součet z 2013</c:v>
                </c:pt>
              </c:strCache>
            </c:strRef>
          </c:tx>
          <c:spPr>
            <a:solidFill>
              <a:schemeClr val="accent3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'KT1'!$A$8:$C$32</c:f>
              <c:strCache>
                <c:ptCount val="24"/>
                <c:pt idx="0">
                  <c:v>Gymnázium, SOŠ a SOU, Mikulov, Komenského 7</c:v>
                </c:pt>
                <c:pt idx="1">
                  <c:v>Integrovaná střední škola, Hodonín, Lipová alej 21</c:v>
                </c:pt>
                <c:pt idx="2">
                  <c:v>Integrovaná střední škola, Slavkov u Brna, Tyršova 479</c:v>
                </c:pt>
                <c:pt idx="3">
                  <c:v>ISŠ automobilní, Brno, Křižíkova 15</c:v>
                </c:pt>
                <c:pt idx="4">
                  <c:v>OA a SOŠ, Veselí nad Moravou, Kollárova</c:v>
                </c:pt>
                <c:pt idx="5">
                  <c:v>Odborné učiliště a Praktická škola, Brno, Lomená 44</c:v>
                </c:pt>
                <c:pt idx="6">
                  <c:v>SOŠ a SOU André Citroëna, Boskovice, nám. 9. května 2a</c:v>
                </c:pt>
                <c:pt idx="7">
                  <c:v>SOŠ a SOU automobilní, Kyjov, Nádražní 471</c:v>
                </c:pt>
                <c:pt idx="8">
                  <c:v>SOŠ a SOU dopravní a mechanizační, Ivančice, Krumlovská 25</c:v>
                </c:pt>
                <c:pt idx="9">
                  <c:v>SOŠ a SOU stavební , Brno - Bosonohy, Pražská 38b</c:v>
                </c:pt>
                <c:pt idx="10">
                  <c:v>SOŠ a SOU, Hustopeče, Masarykovo nám. 1</c:v>
                </c:pt>
                <c:pt idx="11">
                  <c:v>SOŠ a SOU, Vyškov, Sochorova 15</c:v>
                </c:pt>
                <c:pt idx="12">
                  <c:v>SPŠ a VOŠ technická, Brno, Sokolská 1</c:v>
                </c:pt>
                <c:pt idx="13">
                  <c:v>SŠ dopravy, obchodu a služeb, Moravský Krumlov, nám. Klášterní 127</c:v>
                </c:pt>
                <c:pt idx="14">
                  <c:v>SŠ TEGA, Blansko, Bezručova 33</c:v>
                </c:pt>
                <c:pt idx="15">
                  <c:v>SŠ technická a ekonomická 2012, Brno, Olomoucká 61</c:v>
                </c:pt>
                <c:pt idx="16">
                  <c:v>Střední odborné učiliště , Kyjov, Havlíčkova 1223/17</c:v>
                </c:pt>
                <c:pt idx="17">
                  <c:v>Střední průmyslová škola E. Beneše a Obchodní akademie, Břeclav, nábř. Komenského 1</c:v>
                </c:pt>
                <c:pt idx="18">
                  <c:v>Střední průmyslová škola, Jedovnice, Na Větřáku 463</c:v>
                </c:pt>
                <c:pt idx="19">
                  <c:v>Střední škola a Základní škola, Tišnov, nám. Míru 22</c:v>
                </c:pt>
                <c:pt idx="20">
                  <c:v>Střední škola pro tělesně postižené , Brno, Křižíkova 11/1694</c:v>
                </c:pt>
                <c:pt idx="21">
                  <c:v>Střední škola Strážnice, Strážnice, J. Skácela </c:v>
                </c:pt>
                <c:pt idx="22">
                  <c:v>Střední škola strojírenská a elektrotechnická, Brno, Trnkova 113</c:v>
                </c:pt>
                <c:pt idx="23">
                  <c:v>Střední škola technická, Znojmo, Uhelná 6</c:v>
                </c:pt>
              </c:strCache>
            </c:strRef>
          </c:cat>
          <c:val>
            <c:numRef>
              <c:f>'KT1'!$H$8:$H$32</c:f>
              <c:numCache>
                <c:formatCode>General</c:formatCode>
                <c:ptCount val="24"/>
                <c:pt idx="0">
                  <c:v>539</c:v>
                </c:pt>
                <c:pt idx="1">
                  <c:v>559</c:v>
                </c:pt>
                <c:pt idx="2">
                  <c:v>539</c:v>
                </c:pt>
                <c:pt idx="3">
                  <c:v>988</c:v>
                </c:pt>
                <c:pt idx="4">
                  <c:v>370</c:v>
                </c:pt>
                <c:pt idx="5">
                  <c:v>388</c:v>
                </c:pt>
                <c:pt idx="6">
                  <c:v>693</c:v>
                </c:pt>
                <c:pt idx="7">
                  <c:v>260</c:v>
                </c:pt>
                <c:pt idx="8">
                  <c:v>0</c:v>
                </c:pt>
                <c:pt idx="9">
                  <c:v>719</c:v>
                </c:pt>
                <c:pt idx="10">
                  <c:v>363</c:v>
                </c:pt>
                <c:pt idx="11">
                  <c:v>374</c:v>
                </c:pt>
                <c:pt idx="12">
                  <c:v>922</c:v>
                </c:pt>
                <c:pt idx="13">
                  <c:v>758</c:v>
                </c:pt>
                <c:pt idx="14">
                  <c:v>316</c:v>
                </c:pt>
                <c:pt idx="15">
                  <c:v>1287</c:v>
                </c:pt>
                <c:pt idx="16">
                  <c:v>497</c:v>
                </c:pt>
                <c:pt idx="17">
                  <c:v>1142</c:v>
                </c:pt>
                <c:pt idx="18">
                  <c:v>183</c:v>
                </c:pt>
                <c:pt idx="19">
                  <c:v>295</c:v>
                </c:pt>
                <c:pt idx="20">
                  <c:v>236</c:v>
                </c:pt>
                <c:pt idx="21">
                  <c:v>533</c:v>
                </c:pt>
                <c:pt idx="22">
                  <c:v>693</c:v>
                </c:pt>
                <c:pt idx="23">
                  <c:v>377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0424608"/>
        <c:axId val="420420296"/>
      </c:barChart>
      <c:catAx>
        <c:axId val="420424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0420296"/>
        <c:crosses val="autoZero"/>
        <c:auto val="1"/>
        <c:lblAlgn val="ctr"/>
        <c:lblOffset val="100"/>
        <c:noMultiLvlLbl val="0"/>
      </c:catAx>
      <c:valAx>
        <c:axId val="420420296"/>
        <c:scaling>
          <c:orientation val="minMax"/>
        </c:scaling>
        <c:delete val="0"/>
        <c:axPos val="l"/>
        <c:majorGridlines>
          <c:spPr>
            <a:ln w="3175" cap="flat" cmpd="sng" algn="ctr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ysDash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04246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lrMapOvr bg1="lt1" tx1="dk1" bg2="lt2" tx2="dk2" accent1="accent1" accent2="accent2" accent3="accent3" accent4="accent4" accent5="accent5" accent6="accent6" hlink="hlink" folHlink="folHlink"/>
  <c:pivotSource>
    <c:name>[Výsledná tabulka škol.xlsx]KT1!Kontingenční tabulka 4</c:name>
    <c:fmtId val="-1"/>
  </c:pivotSource>
  <c:chart>
    <c:autoTitleDeleted val="0"/>
    <c:pivotFmts>
      <c:pivotFmt>
        <c:idx val="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3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'KT1'!$D$7</c:f>
              <c:strCache>
                <c:ptCount val="1"/>
                <c:pt idx="0">
                  <c:v>Součet z 2009</c:v>
                </c:pt>
              </c:strCache>
            </c:strRef>
          </c:tx>
          <c:spPr>
            <a:solidFill>
              <a:schemeClr val="accent3">
                <a:shade val="53000"/>
              </a:schemeClr>
            </a:solidFill>
            <a:ln>
              <a:noFill/>
            </a:ln>
            <a:effectLst/>
          </c:spPr>
          <c:invertIfNegative val="0"/>
          <c:cat>
            <c:strRef>
              <c:f>'KT1'!$A$8:$C$32</c:f>
              <c:strCache>
                <c:ptCount val="24"/>
                <c:pt idx="0">
                  <c:v>Gymnázium, SOŠ a SOU, Mikulov, Komenského 7</c:v>
                </c:pt>
                <c:pt idx="1">
                  <c:v>Integrovaná střední škola, Hodonín, Lipová alej 21</c:v>
                </c:pt>
                <c:pt idx="2">
                  <c:v>Integrovaná střední škola, Slavkov u Brna, Tyršova 479</c:v>
                </c:pt>
                <c:pt idx="3">
                  <c:v>ISŠ automobilní, Brno, Křižíkova 15</c:v>
                </c:pt>
                <c:pt idx="4">
                  <c:v>OA a SOŠ, Veselí nad Moravou, Kollárova</c:v>
                </c:pt>
                <c:pt idx="5">
                  <c:v>Odborné učiliště a Praktická škola, Brno, Lomená 44</c:v>
                </c:pt>
                <c:pt idx="6">
                  <c:v>SOŠ a SOU André Citroëna, Boskovice, nám. 9. května 2a</c:v>
                </c:pt>
                <c:pt idx="7">
                  <c:v>SOŠ a SOU automobilní, Kyjov, Nádražní 471</c:v>
                </c:pt>
                <c:pt idx="8">
                  <c:v>SOŠ a SOU dopravní a mechanizační, Ivančice, Krumlovská 25</c:v>
                </c:pt>
                <c:pt idx="9">
                  <c:v>SOŠ a SOU stavební , Brno - Bosonohy, Pražská 38b</c:v>
                </c:pt>
                <c:pt idx="10">
                  <c:v>SOŠ a SOU, Hustopeče, Masarykovo nám. 1</c:v>
                </c:pt>
                <c:pt idx="11">
                  <c:v>SOŠ a SOU, Vyškov, Sochorova 15</c:v>
                </c:pt>
                <c:pt idx="12">
                  <c:v>SPŠ a VOŠ technická, Brno, Sokolská 1</c:v>
                </c:pt>
                <c:pt idx="13">
                  <c:v>SŠ dopravy, obchodu a služeb, Moravský Krumlov, nám. Klášterní 127</c:v>
                </c:pt>
                <c:pt idx="14">
                  <c:v>SŠ TEGA, Blansko, Bezručova 33</c:v>
                </c:pt>
                <c:pt idx="15">
                  <c:v>SŠ technická a ekonomická 2012, Brno, Olomoucká 61</c:v>
                </c:pt>
                <c:pt idx="16">
                  <c:v>Střední odborné učiliště , Kyjov, Havlíčkova 1223/17</c:v>
                </c:pt>
                <c:pt idx="17">
                  <c:v>Střední průmyslová škola E. Beneše a Obchodní akademie, Břeclav, nábř. Komenského 1</c:v>
                </c:pt>
                <c:pt idx="18">
                  <c:v>Střední průmyslová škola, Jedovnice, Na Větřáku 463</c:v>
                </c:pt>
                <c:pt idx="19">
                  <c:v>Střední škola a Základní škola, Tišnov, nám. Míru 22</c:v>
                </c:pt>
                <c:pt idx="20">
                  <c:v>Střední škola pro tělesně postižené , Brno, Křižíkova 11/1694</c:v>
                </c:pt>
                <c:pt idx="21">
                  <c:v>Střední škola Strážnice, Strážnice, J. Skácela </c:v>
                </c:pt>
                <c:pt idx="22">
                  <c:v>Střední škola strojírenská a elektrotechnická, Brno, Trnkova 113</c:v>
                </c:pt>
                <c:pt idx="23">
                  <c:v>Střední škola technická, Znojmo, Uhelná 6</c:v>
                </c:pt>
              </c:strCache>
            </c:strRef>
          </c:cat>
          <c:val>
            <c:numRef>
              <c:f>'KT1'!$D$8:$D$32</c:f>
              <c:numCache>
                <c:formatCode>General</c:formatCode>
                <c:ptCount val="24"/>
                <c:pt idx="0">
                  <c:v>45</c:v>
                </c:pt>
                <c:pt idx="1">
                  <c:v>114</c:v>
                </c:pt>
                <c:pt idx="2">
                  <c:v>179</c:v>
                </c:pt>
                <c:pt idx="3">
                  <c:v>762</c:v>
                </c:pt>
                <c:pt idx="4">
                  <c:v>96</c:v>
                </c:pt>
                <c:pt idx="5">
                  <c:v>42</c:v>
                </c:pt>
                <c:pt idx="6">
                  <c:v>297</c:v>
                </c:pt>
                <c:pt idx="7">
                  <c:v>246</c:v>
                </c:pt>
                <c:pt idx="8">
                  <c:v>238</c:v>
                </c:pt>
                <c:pt idx="9">
                  <c:v>37</c:v>
                </c:pt>
                <c:pt idx="10">
                  <c:v>26</c:v>
                </c:pt>
                <c:pt idx="11">
                  <c:v>129</c:v>
                </c:pt>
                <c:pt idx="12">
                  <c:v>652</c:v>
                </c:pt>
                <c:pt idx="13">
                  <c:v>211</c:v>
                </c:pt>
                <c:pt idx="14">
                  <c:v>170</c:v>
                </c:pt>
                <c:pt idx="15">
                  <c:v>540</c:v>
                </c:pt>
                <c:pt idx="16">
                  <c:v>67</c:v>
                </c:pt>
                <c:pt idx="17">
                  <c:v>297</c:v>
                </c:pt>
                <c:pt idx="18">
                  <c:v>93</c:v>
                </c:pt>
                <c:pt idx="19">
                  <c:v>67</c:v>
                </c:pt>
                <c:pt idx="20">
                  <c:v>8</c:v>
                </c:pt>
                <c:pt idx="21">
                  <c:v>140</c:v>
                </c:pt>
                <c:pt idx="22">
                  <c:v>393</c:v>
                </c:pt>
                <c:pt idx="23">
                  <c:v>136</c:v>
                </c:pt>
              </c:numCache>
            </c:numRef>
          </c:val>
        </c:ser>
        <c:ser>
          <c:idx val="1"/>
          <c:order val="1"/>
          <c:tx>
            <c:strRef>
              <c:f>'KT1'!$E$7</c:f>
              <c:strCache>
                <c:ptCount val="1"/>
                <c:pt idx="0">
                  <c:v>Součet z 2010</c:v>
                </c:pt>
              </c:strCache>
            </c:strRef>
          </c:tx>
          <c:spPr>
            <a:solidFill>
              <a:schemeClr val="accent3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strRef>
              <c:f>'KT1'!$A$8:$C$32</c:f>
              <c:strCache>
                <c:ptCount val="24"/>
                <c:pt idx="0">
                  <c:v>Gymnázium, SOŠ a SOU, Mikulov, Komenského 7</c:v>
                </c:pt>
                <c:pt idx="1">
                  <c:v>Integrovaná střední škola, Hodonín, Lipová alej 21</c:v>
                </c:pt>
                <c:pt idx="2">
                  <c:v>Integrovaná střední škola, Slavkov u Brna, Tyršova 479</c:v>
                </c:pt>
                <c:pt idx="3">
                  <c:v>ISŠ automobilní, Brno, Křižíkova 15</c:v>
                </c:pt>
                <c:pt idx="4">
                  <c:v>OA a SOŠ, Veselí nad Moravou, Kollárova</c:v>
                </c:pt>
                <c:pt idx="5">
                  <c:v>Odborné učiliště a Praktická škola, Brno, Lomená 44</c:v>
                </c:pt>
                <c:pt idx="6">
                  <c:v>SOŠ a SOU André Citroëna, Boskovice, nám. 9. května 2a</c:v>
                </c:pt>
                <c:pt idx="7">
                  <c:v>SOŠ a SOU automobilní, Kyjov, Nádražní 471</c:v>
                </c:pt>
                <c:pt idx="8">
                  <c:v>SOŠ a SOU dopravní a mechanizační, Ivančice, Krumlovská 25</c:v>
                </c:pt>
                <c:pt idx="9">
                  <c:v>SOŠ a SOU stavební , Brno - Bosonohy, Pražská 38b</c:v>
                </c:pt>
                <c:pt idx="10">
                  <c:v>SOŠ a SOU, Hustopeče, Masarykovo nám. 1</c:v>
                </c:pt>
                <c:pt idx="11">
                  <c:v>SOŠ a SOU, Vyškov, Sochorova 15</c:v>
                </c:pt>
                <c:pt idx="12">
                  <c:v>SPŠ a VOŠ technická, Brno, Sokolská 1</c:v>
                </c:pt>
                <c:pt idx="13">
                  <c:v>SŠ dopravy, obchodu a služeb, Moravský Krumlov, nám. Klášterní 127</c:v>
                </c:pt>
                <c:pt idx="14">
                  <c:v>SŠ TEGA, Blansko, Bezručova 33</c:v>
                </c:pt>
                <c:pt idx="15">
                  <c:v>SŠ technická a ekonomická 2012, Brno, Olomoucká 61</c:v>
                </c:pt>
                <c:pt idx="16">
                  <c:v>Střední odborné učiliště , Kyjov, Havlíčkova 1223/17</c:v>
                </c:pt>
                <c:pt idx="17">
                  <c:v>Střední průmyslová škola E. Beneše a Obchodní akademie, Břeclav, nábř. Komenského 1</c:v>
                </c:pt>
                <c:pt idx="18">
                  <c:v>Střední průmyslová škola, Jedovnice, Na Větřáku 463</c:v>
                </c:pt>
                <c:pt idx="19">
                  <c:v>Střední škola a Základní škola, Tišnov, nám. Míru 22</c:v>
                </c:pt>
                <c:pt idx="20">
                  <c:v>Střední škola pro tělesně postižené , Brno, Křižíkova 11/1694</c:v>
                </c:pt>
                <c:pt idx="21">
                  <c:v>Střední škola Strážnice, Strážnice, J. Skácela </c:v>
                </c:pt>
                <c:pt idx="22">
                  <c:v>Střední škola strojírenská a elektrotechnická, Brno, Trnkova 113</c:v>
                </c:pt>
                <c:pt idx="23">
                  <c:v>Střední škola technická, Znojmo, Uhelná 6</c:v>
                </c:pt>
              </c:strCache>
            </c:strRef>
          </c:cat>
          <c:val>
            <c:numRef>
              <c:f>'KT1'!$E$8:$E$32</c:f>
              <c:numCache>
                <c:formatCode>General</c:formatCode>
                <c:ptCount val="24"/>
                <c:pt idx="0">
                  <c:v>50</c:v>
                </c:pt>
                <c:pt idx="1">
                  <c:v>95</c:v>
                </c:pt>
                <c:pt idx="2">
                  <c:v>169</c:v>
                </c:pt>
                <c:pt idx="3">
                  <c:v>749</c:v>
                </c:pt>
                <c:pt idx="4">
                  <c:v>83</c:v>
                </c:pt>
                <c:pt idx="5">
                  <c:v>41</c:v>
                </c:pt>
                <c:pt idx="6">
                  <c:v>338</c:v>
                </c:pt>
                <c:pt idx="7">
                  <c:v>227</c:v>
                </c:pt>
                <c:pt idx="8">
                  <c:v>237</c:v>
                </c:pt>
                <c:pt idx="9">
                  <c:v>41</c:v>
                </c:pt>
                <c:pt idx="10">
                  <c:v>32</c:v>
                </c:pt>
                <c:pt idx="11">
                  <c:v>115</c:v>
                </c:pt>
                <c:pt idx="12">
                  <c:v>610</c:v>
                </c:pt>
                <c:pt idx="13">
                  <c:v>143</c:v>
                </c:pt>
                <c:pt idx="14">
                  <c:v>132</c:v>
                </c:pt>
                <c:pt idx="15">
                  <c:v>450</c:v>
                </c:pt>
                <c:pt idx="16">
                  <c:v>61</c:v>
                </c:pt>
                <c:pt idx="17">
                  <c:v>244</c:v>
                </c:pt>
                <c:pt idx="18">
                  <c:v>77</c:v>
                </c:pt>
                <c:pt idx="19">
                  <c:v>62</c:v>
                </c:pt>
                <c:pt idx="20">
                  <c:v>5</c:v>
                </c:pt>
                <c:pt idx="21">
                  <c:v>140</c:v>
                </c:pt>
                <c:pt idx="22">
                  <c:v>289</c:v>
                </c:pt>
                <c:pt idx="23">
                  <c:v>85</c:v>
                </c:pt>
              </c:numCache>
            </c:numRef>
          </c:val>
        </c:ser>
        <c:ser>
          <c:idx val="2"/>
          <c:order val="2"/>
          <c:tx>
            <c:strRef>
              <c:f>'KT1'!$F$7</c:f>
              <c:strCache>
                <c:ptCount val="1"/>
                <c:pt idx="0">
                  <c:v>Součet z 2011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'KT1'!$A$8:$C$32</c:f>
              <c:strCache>
                <c:ptCount val="24"/>
                <c:pt idx="0">
                  <c:v>Gymnázium, SOŠ a SOU, Mikulov, Komenského 7</c:v>
                </c:pt>
                <c:pt idx="1">
                  <c:v>Integrovaná střední škola, Hodonín, Lipová alej 21</c:v>
                </c:pt>
                <c:pt idx="2">
                  <c:v>Integrovaná střední škola, Slavkov u Brna, Tyršova 479</c:v>
                </c:pt>
                <c:pt idx="3">
                  <c:v>ISŠ automobilní, Brno, Křižíkova 15</c:v>
                </c:pt>
                <c:pt idx="4">
                  <c:v>OA a SOŠ, Veselí nad Moravou, Kollárova</c:v>
                </c:pt>
                <c:pt idx="5">
                  <c:v>Odborné učiliště a Praktická škola, Brno, Lomená 44</c:v>
                </c:pt>
                <c:pt idx="6">
                  <c:v>SOŠ a SOU André Citroëna, Boskovice, nám. 9. května 2a</c:v>
                </c:pt>
                <c:pt idx="7">
                  <c:v>SOŠ a SOU automobilní, Kyjov, Nádražní 471</c:v>
                </c:pt>
                <c:pt idx="8">
                  <c:v>SOŠ a SOU dopravní a mechanizační, Ivančice, Krumlovská 25</c:v>
                </c:pt>
                <c:pt idx="9">
                  <c:v>SOŠ a SOU stavební , Brno - Bosonohy, Pražská 38b</c:v>
                </c:pt>
                <c:pt idx="10">
                  <c:v>SOŠ a SOU, Hustopeče, Masarykovo nám. 1</c:v>
                </c:pt>
                <c:pt idx="11">
                  <c:v>SOŠ a SOU, Vyškov, Sochorova 15</c:v>
                </c:pt>
                <c:pt idx="12">
                  <c:v>SPŠ a VOŠ technická, Brno, Sokolská 1</c:v>
                </c:pt>
                <c:pt idx="13">
                  <c:v>SŠ dopravy, obchodu a služeb, Moravský Krumlov, nám. Klášterní 127</c:v>
                </c:pt>
                <c:pt idx="14">
                  <c:v>SŠ TEGA, Blansko, Bezručova 33</c:v>
                </c:pt>
                <c:pt idx="15">
                  <c:v>SŠ technická a ekonomická 2012, Brno, Olomoucká 61</c:v>
                </c:pt>
                <c:pt idx="16">
                  <c:v>Střední odborné učiliště , Kyjov, Havlíčkova 1223/17</c:v>
                </c:pt>
                <c:pt idx="17">
                  <c:v>Střední průmyslová škola E. Beneše a Obchodní akademie, Břeclav, nábř. Komenského 1</c:v>
                </c:pt>
                <c:pt idx="18">
                  <c:v>Střední průmyslová škola, Jedovnice, Na Větřáku 463</c:v>
                </c:pt>
                <c:pt idx="19">
                  <c:v>Střední škola a Základní škola, Tišnov, nám. Míru 22</c:v>
                </c:pt>
                <c:pt idx="20">
                  <c:v>Střední škola pro tělesně postižené , Brno, Křižíkova 11/1694</c:v>
                </c:pt>
                <c:pt idx="21">
                  <c:v>Střední škola Strážnice, Strážnice, J. Skácela </c:v>
                </c:pt>
                <c:pt idx="22">
                  <c:v>Střední škola strojírenská a elektrotechnická, Brno, Trnkova 113</c:v>
                </c:pt>
                <c:pt idx="23">
                  <c:v>Střední škola technická, Znojmo, Uhelná 6</c:v>
                </c:pt>
              </c:strCache>
            </c:strRef>
          </c:cat>
          <c:val>
            <c:numRef>
              <c:f>'KT1'!$F$8:$F$32</c:f>
              <c:numCache>
                <c:formatCode>General</c:formatCode>
                <c:ptCount val="24"/>
                <c:pt idx="0">
                  <c:v>49</c:v>
                </c:pt>
                <c:pt idx="1">
                  <c:v>85</c:v>
                </c:pt>
                <c:pt idx="2">
                  <c:v>137</c:v>
                </c:pt>
                <c:pt idx="3">
                  <c:v>731</c:v>
                </c:pt>
                <c:pt idx="4">
                  <c:v>75</c:v>
                </c:pt>
                <c:pt idx="5">
                  <c:v>34</c:v>
                </c:pt>
                <c:pt idx="6">
                  <c:v>336</c:v>
                </c:pt>
                <c:pt idx="7">
                  <c:v>210</c:v>
                </c:pt>
                <c:pt idx="8">
                  <c:v>212</c:v>
                </c:pt>
                <c:pt idx="9">
                  <c:v>37</c:v>
                </c:pt>
                <c:pt idx="10">
                  <c:v>25</c:v>
                </c:pt>
                <c:pt idx="11">
                  <c:v>111</c:v>
                </c:pt>
                <c:pt idx="12">
                  <c:v>560</c:v>
                </c:pt>
                <c:pt idx="13">
                  <c:v>129</c:v>
                </c:pt>
                <c:pt idx="14">
                  <c:v>115</c:v>
                </c:pt>
                <c:pt idx="15">
                  <c:v>455</c:v>
                </c:pt>
                <c:pt idx="16">
                  <c:v>53</c:v>
                </c:pt>
                <c:pt idx="17">
                  <c:v>195</c:v>
                </c:pt>
                <c:pt idx="18">
                  <c:v>71</c:v>
                </c:pt>
                <c:pt idx="19">
                  <c:v>59</c:v>
                </c:pt>
                <c:pt idx="20">
                  <c:v>5</c:v>
                </c:pt>
                <c:pt idx="21">
                  <c:v>142</c:v>
                </c:pt>
                <c:pt idx="22">
                  <c:v>252</c:v>
                </c:pt>
                <c:pt idx="23">
                  <c:v>83</c:v>
                </c:pt>
              </c:numCache>
            </c:numRef>
          </c:val>
        </c:ser>
        <c:ser>
          <c:idx val="3"/>
          <c:order val="3"/>
          <c:tx>
            <c:strRef>
              <c:f>'KT1'!$G$7</c:f>
              <c:strCache>
                <c:ptCount val="1"/>
                <c:pt idx="0">
                  <c:v>Součet z 2012</c:v>
                </c:pt>
              </c:strCache>
            </c:strRef>
          </c:tx>
          <c:spPr>
            <a:solidFill>
              <a:schemeClr val="accent3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strRef>
              <c:f>'KT1'!$A$8:$C$32</c:f>
              <c:strCache>
                <c:ptCount val="24"/>
                <c:pt idx="0">
                  <c:v>Gymnázium, SOŠ a SOU, Mikulov, Komenského 7</c:v>
                </c:pt>
                <c:pt idx="1">
                  <c:v>Integrovaná střední škola, Hodonín, Lipová alej 21</c:v>
                </c:pt>
                <c:pt idx="2">
                  <c:v>Integrovaná střední škola, Slavkov u Brna, Tyršova 479</c:v>
                </c:pt>
                <c:pt idx="3">
                  <c:v>ISŠ automobilní, Brno, Křižíkova 15</c:v>
                </c:pt>
                <c:pt idx="4">
                  <c:v>OA a SOŠ, Veselí nad Moravou, Kollárova</c:v>
                </c:pt>
                <c:pt idx="5">
                  <c:v>Odborné učiliště a Praktická škola, Brno, Lomená 44</c:v>
                </c:pt>
                <c:pt idx="6">
                  <c:v>SOŠ a SOU André Citroëna, Boskovice, nám. 9. května 2a</c:v>
                </c:pt>
                <c:pt idx="7">
                  <c:v>SOŠ a SOU automobilní, Kyjov, Nádražní 471</c:v>
                </c:pt>
                <c:pt idx="8">
                  <c:v>SOŠ a SOU dopravní a mechanizační, Ivančice, Krumlovská 25</c:v>
                </c:pt>
                <c:pt idx="9">
                  <c:v>SOŠ a SOU stavební , Brno - Bosonohy, Pražská 38b</c:v>
                </c:pt>
                <c:pt idx="10">
                  <c:v>SOŠ a SOU, Hustopeče, Masarykovo nám. 1</c:v>
                </c:pt>
                <c:pt idx="11">
                  <c:v>SOŠ a SOU, Vyškov, Sochorova 15</c:v>
                </c:pt>
                <c:pt idx="12">
                  <c:v>SPŠ a VOŠ technická, Brno, Sokolská 1</c:v>
                </c:pt>
                <c:pt idx="13">
                  <c:v>SŠ dopravy, obchodu a služeb, Moravský Krumlov, nám. Klášterní 127</c:v>
                </c:pt>
                <c:pt idx="14">
                  <c:v>SŠ TEGA, Blansko, Bezručova 33</c:v>
                </c:pt>
                <c:pt idx="15">
                  <c:v>SŠ technická a ekonomická 2012, Brno, Olomoucká 61</c:v>
                </c:pt>
                <c:pt idx="16">
                  <c:v>Střední odborné učiliště , Kyjov, Havlíčkova 1223/17</c:v>
                </c:pt>
                <c:pt idx="17">
                  <c:v>Střední průmyslová škola E. Beneše a Obchodní akademie, Břeclav, nábř. Komenského 1</c:v>
                </c:pt>
                <c:pt idx="18">
                  <c:v>Střední průmyslová škola, Jedovnice, Na Větřáku 463</c:v>
                </c:pt>
                <c:pt idx="19">
                  <c:v>Střední škola a Základní škola, Tišnov, nám. Míru 22</c:v>
                </c:pt>
                <c:pt idx="20">
                  <c:v>Střední škola pro tělesně postižené , Brno, Křižíkova 11/1694</c:v>
                </c:pt>
                <c:pt idx="21">
                  <c:v>Střední škola Strážnice, Strážnice, J. Skácela </c:v>
                </c:pt>
                <c:pt idx="22">
                  <c:v>Střední škola strojírenská a elektrotechnická, Brno, Trnkova 113</c:v>
                </c:pt>
                <c:pt idx="23">
                  <c:v>Střední škola technická, Znojmo, Uhelná 6</c:v>
                </c:pt>
              </c:strCache>
            </c:strRef>
          </c:cat>
          <c:val>
            <c:numRef>
              <c:f>'KT1'!$G$8:$G$32</c:f>
              <c:numCache>
                <c:formatCode>General</c:formatCode>
                <c:ptCount val="24"/>
                <c:pt idx="0">
                  <c:v>0</c:v>
                </c:pt>
                <c:pt idx="1">
                  <c:v>67</c:v>
                </c:pt>
                <c:pt idx="2">
                  <c:v>123</c:v>
                </c:pt>
                <c:pt idx="3">
                  <c:v>665</c:v>
                </c:pt>
                <c:pt idx="4">
                  <c:v>64</c:v>
                </c:pt>
                <c:pt idx="5">
                  <c:v>36</c:v>
                </c:pt>
                <c:pt idx="6">
                  <c:v>337</c:v>
                </c:pt>
                <c:pt idx="7">
                  <c:v>206</c:v>
                </c:pt>
                <c:pt idx="8">
                  <c:v>0</c:v>
                </c:pt>
                <c:pt idx="9">
                  <c:v>57</c:v>
                </c:pt>
                <c:pt idx="10">
                  <c:v>12</c:v>
                </c:pt>
                <c:pt idx="11">
                  <c:v>100</c:v>
                </c:pt>
                <c:pt idx="12">
                  <c:v>502</c:v>
                </c:pt>
                <c:pt idx="13">
                  <c:v>283</c:v>
                </c:pt>
                <c:pt idx="14">
                  <c:v>125</c:v>
                </c:pt>
                <c:pt idx="15">
                  <c:v>428</c:v>
                </c:pt>
                <c:pt idx="16">
                  <c:v>49</c:v>
                </c:pt>
                <c:pt idx="17">
                  <c:v>167</c:v>
                </c:pt>
                <c:pt idx="18">
                  <c:v>58</c:v>
                </c:pt>
                <c:pt idx="19">
                  <c:v>37</c:v>
                </c:pt>
                <c:pt idx="20">
                  <c:v>8</c:v>
                </c:pt>
                <c:pt idx="21">
                  <c:v>157</c:v>
                </c:pt>
                <c:pt idx="22">
                  <c:v>218</c:v>
                </c:pt>
                <c:pt idx="23">
                  <c:v>79</c:v>
                </c:pt>
              </c:numCache>
            </c:numRef>
          </c:val>
        </c:ser>
        <c:ser>
          <c:idx val="4"/>
          <c:order val="4"/>
          <c:tx>
            <c:strRef>
              <c:f>'KT1'!$H$7</c:f>
              <c:strCache>
                <c:ptCount val="1"/>
                <c:pt idx="0">
                  <c:v>Součet z 2013</c:v>
                </c:pt>
              </c:strCache>
            </c:strRef>
          </c:tx>
          <c:spPr>
            <a:solidFill>
              <a:schemeClr val="accent3">
                <a:tint val="54000"/>
              </a:schemeClr>
            </a:solidFill>
            <a:ln>
              <a:noFill/>
            </a:ln>
            <a:effectLst/>
          </c:spPr>
          <c:invertIfNegative val="0"/>
          <c:cat>
            <c:strRef>
              <c:f>'KT1'!$A$8:$C$32</c:f>
              <c:strCache>
                <c:ptCount val="24"/>
                <c:pt idx="0">
                  <c:v>Gymnázium, SOŠ a SOU, Mikulov, Komenského 7</c:v>
                </c:pt>
                <c:pt idx="1">
                  <c:v>Integrovaná střední škola, Hodonín, Lipová alej 21</c:v>
                </c:pt>
                <c:pt idx="2">
                  <c:v>Integrovaná střední škola, Slavkov u Brna, Tyršova 479</c:v>
                </c:pt>
                <c:pt idx="3">
                  <c:v>ISŠ automobilní, Brno, Křižíkova 15</c:v>
                </c:pt>
                <c:pt idx="4">
                  <c:v>OA a SOŠ, Veselí nad Moravou, Kollárova</c:v>
                </c:pt>
                <c:pt idx="5">
                  <c:v>Odborné učiliště a Praktická škola, Brno, Lomená 44</c:v>
                </c:pt>
                <c:pt idx="6">
                  <c:v>SOŠ a SOU André Citroëna, Boskovice, nám. 9. května 2a</c:v>
                </c:pt>
                <c:pt idx="7">
                  <c:v>SOŠ a SOU automobilní, Kyjov, Nádražní 471</c:v>
                </c:pt>
                <c:pt idx="8">
                  <c:v>SOŠ a SOU dopravní a mechanizační, Ivančice, Krumlovská 25</c:v>
                </c:pt>
                <c:pt idx="9">
                  <c:v>SOŠ a SOU stavební , Brno - Bosonohy, Pražská 38b</c:v>
                </c:pt>
                <c:pt idx="10">
                  <c:v>SOŠ a SOU, Hustopeče, Masarykovo nám. 1</c:v>
                </c:pt>
                <c:pt idx="11">
                  <c:v>SOŠ a SOU, Vyškov, Sochorova 15</c:v>
                </c:pt>
                <c:pt idx="12">
                  <c:v>SPŠ a VOŠ technická, Brno, Sokolská 1</c:v>
                </c:pt>
                <c:pt idx="13">
                  <c:v>SŠ dopravy, obchodu a služeb, Moravský Krumlov, nám. Klášterní 127</c:v>
                </c:pt>
                <c:pt idx="14">
                  <c:v>SŠ TEGA, Blansko, Bezručova 33</c:v>
                </c:pt>
                <c:pt idx="15">
                  <c:v>SŠ technická a ekonomická 2012, Brno, Olomoucká 61</c:v>
                </c:pt>
                <c:pt idx="16">
                  <c:v>Střední odborné učiliště , Kyjov, Havlíčkova 1223/17</c:v>
                </c:pt>
                <c:pt idx="17">
                  <c:v>Střední průmyslová škola E. Beneše a Obchodní akademie, Břeclav, nábř. Komenského 1</c:v>
                </c:pt>
                <c:pt idx="18">
                  <c:v>Střední průmyslová škola, Jedovnice, Na Větřáku 463</c:v>
                </c:pt>
                <c:pt idx="19">
                  <c:v>Střední škola a Základní škola, Tišnov, nám. Míru 22</c:v>
                </c:pt>
                <c:pt idx="20">
                  <c:v>Střední škola pro tělesně postižené , Brno, Křižíkova 11/1694</c:v>
                </c:pt>
                <c:pt idx="21">
                  <c:v>Střední škola Strážnice, Strážnice, J. Skácela </c:v>
                </c:pt>
                <c:pt idx="22">
                  <c:v>Střední škola strojírenská a elektrotechnická, Brno, Trnkova 113</c:v>
                </c:pt>
                <c:pt idx="23">
                  <c:v>Střední škola technická, Znojmo, Uhelná 6</c:v>
                </c:pt>
              </c:strCache>
            </c:strRef>
          </c:cat>
          <c:val>
            <c:numRef>
              <c:f>'KT1'!$H$8:$H$32</c:f>
              <c:numCache>
                <c:formatCode>General</c:formatCode>
                <c:ptCount val="24"/>
                <c:pt idx="0">
                  <c:v>0</c:v>
                </c:pt>
                <c:pt idx="1">
                  <c:v>64</c:v>
                </c:pt>
                <c:pt idx="2">
                  <c:v>114</c:v>
                </c:pt>
                <c:pt idx="3">
                  <c:v>634</c:v>
                </c:pt>
                <c:pt idx="4">
                  <c:v>60</c:v>
                </c:pt>
                <c:pt idx="5">
                  <c:v>42</c:v>
                </c:pt>
                <c:pt idx="6">
                  <c:v>341</c:v>
                </c:pt>
                <c:pt idx="7">
                  <c:v>163</c:v>
                </c:pt>
                <c:pt idx="8">
                  <c:v>0</c:v>
                </c:pt>
                <c:pt idx="9">
                  <c:v>65</c:v>
                </c:pt>
                <c:pt idx="10">
                  <c:v>18</c:v>
                </c:pt>
                <c:pt idx="11">
                  <c:v>103</c:v>
                </c:pt>
                <c:pt idx="12">
                  <c:v>495</c:v>
                </c:pt>
                <c:pt idx="13">
                  <c:v>253</c:v>
                </c:pt>
                <c:pt idx="14">
                  <c:v>122</c:v>
                </c:pt>
                <c:pt idx="15">
                  <c:v>462</c:v>
                </c:pt>
                <c:pt idx="16">
                  <c:v>48</c:v>
                </c:pt>
                <c:pt idx="17">
                  <c:v>157</c:v>
                </c:pt>
                <c:pt idx="18">
                  <c:v>64</c:v>
                </c:pt>
                <c:pt idx="19">
                  <c:v>19</c:v>
                </c:pt>
                <c:pt idx="20">
                  <c:v>6</c:v>
                </c:pt>
                <c:pt idx="21">
                  <c:v>137</c:v>
                </c:pt>
                <c:pt idx="22">
                  <c:v>205</c:v>
                </c:pt>
                <c:pt idx="23">
                  <c:v>89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22236312"/>
        <c:axId val="422240624"/>
      </c:barChart>
      <c:catAx>
        <c:axId val="422236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2240624"/>
        <c:crosses val="autoZero"/>
        <c:auto val="1"/>
        <c:lblAlgn val="ctr"/>
        <c:lblOffset val="100"/>
        <c:noMultiLvlLbl val="0"/>
      </c:catAx>
      <c:valAx>
        <c:axId val="422240624"/>
        <c:scaling>
          <c:orientation val="minMax"/>
        </c:scaling>
        <c:delete val="0"/>
        <c:axPos val="l"/>
        <c:majorGridlines>
          <c:spPr>
            <a:ln w="3175" cap="flat" cmpd="sng" algn="ctr">
              <a:gradFill>
                <a:gsLst>
                  <a:gs pos="0">
                    <a:schemeClr val="accent1">
                      <a:lumMod val="5000"/>
                      <a:lumOff val="95000"/>
                    </a:schemeClr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  <a:prstDash val="sysDash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22236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4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B9EAC6-48A7-4ECB-8558-A829A61306C5}" type="datetimeFigureOut">
              <a:rPr lang="cs-CZ" smtClean="0"/>
              <a:t>19. 10. 2014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3AA56-2813-4EFD-AE22-1709E3467F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98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0E4C87-77F1-4CDD-B103-8F1D5D7B944A}" type="datetimeFigureOut">
              <a:rPr lang="cs-CZ" smtClean="0"/>
              <a:t>19. 10. 2014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46ACAF-1545-4879-88F3-08DCB65023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76835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Z:\Jic\Ris4\Komunikace_2013_2014\PPT\zdr\RIS4_Komunikace_2014_1_01g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424936" cy="1944216"/>
          </a:xfrm>
        </p:spPr>
        <p:txBody>
          <a:bodyPr/>
          <a:lstStyle>
            <a:lvl1pPr>
              <a:lnSpc>
                <a:spcPts val="6800"/>
              </a:lnSpc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5013176"/>
            <a:ext cx="8424936" cy="1224136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243" y="6032194"/>
            <a:ext cx="2114237" cy="63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75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9" name="Picture 7" descr="Z:\Jic\Ris4\Komunikace_2013_2014\PPT\zdr\RIS4_Komunikace_2014_1_04g kopie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406900"/>
            <a:ext cx="8243193" cy="1362075"/>
          </a:xfrm>
        </p:spPr>
        <p:txBody>
          <a:bodyPr anchor="t">
            <a:noAutofit/>
          </a:bodyPr>
          <a:lstStyle>
            <a:lvl1pPr algn="l">
              <a:defRPr sz="54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1520" y="2906713"/>
            <a:ext cx="8243193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441" y="6381178"/>
            <a:ext cx="1087322" cy="3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7729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22683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1520" y="1700808"/>
            <a:ext cx="4248472" cy="442535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1700808"/>
            <a:ext cx="4248472" cy="442535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25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6098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1521" y="1535113"/>
            <a:ext cx="4248472" cy="639762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51521" y="2276871"/>
            <a:ext cx="4248472" cy="38492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4008" y="1535113"/>
            <a:ext cx="4248472" cy="639762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4008" y="2276871"/>
            <a:ext cx="4248472" cy="384929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813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4800600"/>
            <a:ext cx="7056784" cy="356592"/>
          </a:xfrm>
          <a:solidFill>
            <a:schemeClr val="tx1"/>
          </a:solidFill>
          <a:ln>
            <a:noFill/>
          </a:ln>
        </p:spPr>
        <p:txBody>
          <a:bodyPr lIns="72000" anchor="ctr" anchorCtr="0">
            <a:noAutofit/>
          </a:bodyPr>
          <a:lstStyle>
            <a:lvl1pPr algn="l">
              <a:lnSpc>
                <a:spcPct val="100000"/>
              </a:lnSpc>
              <a:defRPr sz="1600" b="0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51520" y="188640"/>
            <a:ext cx="7056784" cy="45389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51520" y="5157192"/>
            <a:ext cx="7056784" cy="720080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949484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6398184"/>
            <a:ext cx="966508" cy="2880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1143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1520" y="1700808"/>
            <a:ext cx="8640960" cy="442535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cxnSp>
        <p:nvCxnSpPr>
          <p:cNvPr id="5" name="Přímá spojnice se šipkou 4"/>
          <p:cNvCxnSpPr/>
          <p:nvPr userDrawn="1"/>
        </p:nvCxnSpPr>
        <p:spPr>
          <a:xfrm flipV="1">
            <a:off x="1403648" y="6538913"/>
            <a:ext cx="5760640" cy="32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 userDrawn="1"/>
        </p:nvSpPr>
        <p:spPr>
          <a:xfrm>
            <a:off x="7279159" y="6446193"/>
            <a:ext cx="1656184" cy="1692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100" dirty="0" smtClean="0">
                <a:solidFill>
                  <a:srgbClr val="000000"/>
                </a:solidFill>
              </a:rPr>
              <a:t>Regionální inovační strategie</a:t>
            </a:r>
          </a:p>
        </p:txBody>
      </p:sp>
    </p:spTree>
    <p:extLst>
      <p:ext uri="{BB962C8B-B14F-4D97-AF65-F5344CB8AC3E}">
        <p14:creationId xmlns:p14="http://schemas.microsoft.com/office/powerpoint/2010/main" val="36743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cs-CZ" sz="3000" b="0" kern="1200" dirty="0" smtClean="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rgbClr val="4D4D4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4D4D4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rgbClr val="4D4D4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rgbClr val="4D4D4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901610" cy="1296144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</a:pPr>
            <a:r>
              <a:rPr lang="cs-CZ" sz="4800" b="1" dirty="0" smtClean="0">
                <a:latin typeface="Corbel"/>
              </a:rPr>
              <a:t>Centrum odborného vzdělávání pro strojírenství</a:t>
            </a:r>
            <a:endParaRPr lang="cs-CZ" sz="4800" b="1" dirty="0"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795665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1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75" y="1556792"/>
            <a:ext cx="7131050" cy="4235673"/>
          </a:xfr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7132320" cy="648048"/>
          </a:xfrm>
        </p:spPr>
        <p:txBody>
          <a:bodyPr>
            <a:normAutofit fontScale="90000"/>
          </a:bodyPr>
          <a:lstStyle/>
          <a:p>
            <a:pPr algn="ctr">
              <a:spcBef>
                <a:spcPts val="0"/>
              </a:spcBef>
            </a:pPr>
            <a:r>
              <a:rPr lang="cs-CZ" dirty="0" smtClean="0">
                <a:solidFill>
                  <a:srgbClr val="263050">
                    <a:lumMod val="75000"/>
                  </a:srgbClr>
                </a:solidFill>
                <a:latin typeface="Corbel"/>
              </a:rPr>
              <a:t>Schéma vzdělávání, stávající a při realizaci projektu</a:t>
            </a:r>
            <a:endParaRPr lang="cs-CZ" dirty="0">
              <a:solidFill>
                <a:srgbClr val="263050">
                  <a:lumMod val="75000"/>
                </a:srgbClr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57637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260648"/>
            <a:ext cx="4685743" cy="6192609"/>
          </a:xfrm>
          <a:prstGeom prst="rect">
            <a:avLst/>
          </a:prstGeom>
        </p:spPr>
      </p:pic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539552" y="1196752"/>
            <a:ext cx="3221916" cy="1368128"/>
          </a:xfrm>
        </p:spPr>
        <p:txBody>
          <a:bodyPr>
            <a:noAutofit/>
          </a:bodyPr>
          <a:lstStyle/>
          <a:p>
            <a:pPr algn="ctr"/>
            <a:r>
              <a:rPr lang="cs-CZ" sz="2000" dirty="0" smtClean="0"/>
              <a:t>Zařazení pilotního projektu do širšího kontextu, strategické dokumenty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539552" y="3140968"/>
            <a:ext cx="322191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>
                <a:solidFill>
                  <a:srgbClr val="000000"/>
                </a:solidFill>
              </a:rPr>
              <a:t>Znalostní (High tech) domény z RIS JMK:</a:t>
            </a:r>
            <a:endParaRPr lang="cs-CZ" sz="1400" dirty="0">
              <a:solidFill>
                <a:srgbClr val="000000"/>
              </a:solidFill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0000"/>
                </a:solidFill>
              </a:rPr>
              <a:t>Pokročilé výrobní a strojírenské technologie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0000"/>
                </a:solidFill>
              </a:rPr>
              <a:t>Přesné přístroje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0000"/>
                </a:solidFill>
              </a:rPr>
              <a:t>Vývoj SW a HW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0000"/>
                </a:solidFill>
              </a:rPr>
              <a:t>Léčiva, lékařská péče a diagnostika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rgbClr val="000000"/>
                </a:solidFill>
              </a:rPr>
              <a:t>Technologie pro letecký průmysl</a:t>
            </a:r>
          </a:p>
        </p:txBody>
      </p:sp>
    </p:spTree>
    <p:extLst>
      <p:ext uri="{BB962C8B-B14F-4D97-AF65-F5344CB8AC3E}">
        <p14:creationId xmlns:p14="http://schemas.microsoft.com/office/powerpoint/2010/main" val="344211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801400"/>
          </a:xfrm>
        </p:spPr>
        <p:txBody>
          <a:bodyPr/>
          <a:lstStyle/>
          <a:p>
            <a:r>
              <a:rPr lang="cs-CZ" dirty="0" smtClean="0"/>
              <a:t>Návrh postupu řešení (předpokládaný)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005840" y="1484785"/>
            <a:ext cx="7132320" cy="4544796"/>
          </a:xfrm>
        </p:spPr>
        <p:txBody>
          <a:bodyPr>
            <a:normAutofit/>
          </a:bodyPr>
          <a:lstStyle/>
          <a:p>
            <a:r>
              <a:rPr lang="cs-CZ" sz="1800" dirty="0" smtClean="0"/>
              <a:t>Strategické dokumenty potřebné pro realizaci (RIS, DZ, KAP….) 2/3 již realizované, KAP pravděpodobně březen 2015</a:t>
            </a:r>
          </a:p>
          <a:p>
            <a:r>
              <a:rPr lang="cs-CZ" sz="1800" dirty="0" smtClean="0"/>
              <a:t>Připravit základní kostru a harmonogram projektu září, říjen 2014</a:t>
            </a:r>
          </a:p>
          <a:p>
            <a:r>
              <a:rPr lang="cs-CZ" sz="1800" dirty="0" smtClean="0"/>
              <a:t>Připravit projektové záměry pro KAP – do konce listopadu 2014</a:t>
            </a:r>
            <a:br>
              <a:rPr lang="cs-CZ" sz="1800" dirty="0" smtClean="0"/>
            </a:br>
            <a:r>
              <a:rPr lang="cs-CZ" sz="1800" dirty="0" smtClean="0"/>
              <a:t>(jednotlivé projekty – personální zajištění, materiální zajištění, studijní programy, zapojení partnerů ….)</a:t>
            </a:r>
          </a:p>
          <a:p>
            <a:r>
              <a:rPr lang="cs-CZ" sz="1800" dirty="0" smtClean="0"/>
              <a:t>Schválení projektu a dílčích subprojektů květen, červen 2015</a:t>
            </a:r>
          </a:p>
          <a:p>
            <a:r>
              <a:rPr lang="cs-CZ" sz="1800" dirty="0" smtClean="0"/>
              <a:t>Vlastní realizace projektu – 5/2015 – 8/2016 – první fáze (část pro praktickou výuku, pro podporu ZŠ, SŠ.</a:t>
            </a:r>
          </a:p>
          <a:p>
            <a:r>
              <a:rPr lang="cs-CZ" sz="1800" dirty="0" smtClean="0"/>
              <a:t>Evaluace první fáze 7-8/2016</a:t>
            </a:r>
          </a:p>
          <a:p>
            <a:r>
              <a:rPr lang="cs-CZ" sz="1800" dirty="0" smtClean="0"/>
              <a:t>9/2016 – 8/2018 – druhá fáze, finalizační s následnou plnou realizací s akceptací připomínek z evaluace první fáze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3785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pic>
        <p:nvPicPr>
          <p:cNvPr id="11" name="Picture 2" descr="Z:\Jic\Ris4\Komunikace_2013_2014\PPT\zdr\3_viz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125" y="0"/>
            <a:ext cx="1261875" cy="1165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93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Jic\Ris4\Komunikace_2013_2014\PPT\zdr\3_viz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2125" y="0"/>
            <a:ext cx="1261875" cy="1165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683568" y="582931"/>
            <a:ext cx="6858000" cy="82581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4800" dirty="0" smtClean="0">
                <a:latin typeface="Corbel"/>
              </a:rPr>
              <a:t>Myšlenky projektu</a:t>
            </a:r>
            <a:endParaRPr lang="cs-CZ" sz="4800" dirty="0">
              <a:latin typeface="Corbel"/>
            </a:endParaRPr>
          </a:p>
        </p:txBody>
      </p:sp>
      <p:sp>
        <p:nvSpPr>
          <p:cNvPr id="9" name="Zástupný symbol pro obsah 2"/>
          <p:cNvSpPr>
            <a:spLocks noGrp="1"/>
          </p:cNvSpPr>
          <p:nvPr>
            <p:ph type="body" idx="1"/>
          </p:nvPr>
        </p:nvSpPr>
        <p:spPr>
          <a:xfrm>
            <a:off x="680003" y="1628800"/>
            <a:ext cx="7651260" cy="4032448"/>
          </a:xfrm>
        </p:spPr>
        <p:txBody>
          <a:bodyPr>
            <a:noAutofit/>
          </a:bodyPr>
          <a:lstStyle/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cs-CZ" sz="2000" b="1" dirty="0" smtClean="0"/>
              <a:t>Vytvořit </a:t>
            </a:r>
            <a:r>
              <a:rPr lang="cs-CZ" sz="2000" b="1" dirty="0"/>
              <a:t>technické centrum podpory výuky odborných předmětů pro vybrané školy JmK.</a:t>
            </a:r>
            <a:r>
              <a:rPr lang="cs-CZ" sz="2000" dirty="0"/>
              <a:t> </a:t>
            </a:r>
            <a:r>
              <a:rPr lang="cs-CZ" sz="2000" b="1" dirty="0"/>
              <a:t>Pilotní projekt</a:t>
            </a:r>
            <a:r>
              <a:rPr lang="cs-CZ" sz="2000" dirty="0"/>
              <a:t>.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cs-CZ" sz="2000" b="1" dirty="0"/>
              <a:t>Vytvořit komplexní systém výchovy a vzdělávání v polytechnických a čistě technických předmětech a oborech pro věkovou skupinu 3 – 99 let. </a:t>
            </a:r>
          </a:p>
          <a:p>
            <a:pPr marL="285750" lvl="0" indent="-285750" algn="l">
              <a:buFont typeface="Arial" panose="020B0604020202020204" pitchFamily="34" charset="0"/>
              <a:buChar char="•"/>
            </a:pPr>
            <a:r>
              <a:rPr lang="cs-CZ" sz="2000" b="1" dirty="0" smtClean="0"/>
              <a:t>Připravit </a:t>
            </a:r>
            <a:r>
              <a:rPr lang="cs-CZ" sz="2000" b="1" dirty="0"/>
              <a:t>komplexní podporu předškolního (zapojení „technických mateřských školek), primárního (zapojením další fáze projektu „technický nižší stupeň ZŠ“ – pokračování projektu „technické mateřské školy“, zapojení </a:t>
            </a:r>
            <a:r>
              <a:rPr lang="cs-CZ" sz="2000" b="1" dirty="0" smtClean="0"/>
              <a:t>vyššího stupně ZŠ), </a:t>
            </a:r>
            <a:r>
              <a:rPr lang="cs-CZ" sz="2000" b="1" dirty="0"/>
              <a:t>sekundárního (spolupracující střední odborné technické </a:t>
            </a:r>
            <a:r>
              <a:rPr lang="cs-CZ" sz="2000" b="1" dirty="0" smtClean="0"/>
              <a:t>školy JmK) </a:t>
            </a:r>
            <a:r>
              <a:rPr lang="cs-CZ" sz="2000" b="1" dirty="0"/>
              <a:t>a terciálního vzdělávání (zapojení VOŠ a VUT). Samozřejmostí je vzdělávání dospělých v kvalifikačních a rekvalifikačních kurzech</a:t>
            </a:r>
            <a:r>
              <a:rPr lang="cs-CZ" sz="2000" b="1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9107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67544" y="579919"/>
            <a:ext cx="7132320" cy="57604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3600" dirty="0" smtClean="0">
                <a:latin typeface="Corbel"/>
              </a:rPr>
              <a:t>Vize projektu, primární cíle</a:t>
            </a:r>
            <a:endParaRPr lang="cs-CZ" sz="3600" dirty="0">
              <a:latin typeface="Corbel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467544" y="1340768"/>
            <a:ext cx="8140432" cy="424847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b="1" dirty="0" smtClean="0"/>
              <a:t>Zvýšit kvalitu výstupu sekundárního vzdělávání </a:t>
            </a:r>
            <a:r>
              <a:rPr lang="cs-CZ" sz="1700" dirty="0" smtClean="0"/>
              <a:t>s ohledem na požadavky zaměstnavatelů a univerzit.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 smtClean="0"/>
              <a:t>Zajistit neformální i formální vzdělávání v přírodovědných a polytechnických předmětech v předškolním a primárním vzdělávání s možností exitu i do netechnických oborů. </a:t>
            </a:r>
            <a:r>
              <a:rPr lang="cs-CZ" sz="1700" b="1" dirty="0" smtClean="0"/>
              <a:t>Nejdůležitějším aspektem je zvýšení kvality výstupu všech stupňů vzdělávání.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 smtClean="0"/>
              <a:t>Koordinovat a zefektivnit kvalifikační a rekvalifikační vzdělávání v oblasti dalšího vzdělávání.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 smtClean="0"/>
              <a:t>Koordinovat a efektivně využívat investiční zdroje JmK a průmyslových podniků a firem.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 smtClean="0"/>
              <a:t>Na základě pilotního projektu připravit fundament pro další centra odborného vzdělávání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b="1" dirty="0" smtClean="0"/>
              <a:t>Vytvořením moderního centra se špičkovým technickým a personálním zajištěním postupně změnit mediální obraz technických oborů a profesí a zvýšit zájem o ně.</a:t>
            </a:r>
            <a:endParaRPr lang="cs-CZ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b="1" dirty="0" smtClean="0"/>
              <a:t>Plné využití technického o personálního potenciálu všech partnerů a nositelů projektu pro podporu vzdělávacího systému v oboru strojírenství a příbuzných oborech.</a:t>
            </a:r>
            <a:endParaRPr lang="cs-CZ" sz="17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700" dirty="0" smtClean="0"/>
              <a:t>Zlepšit využití výstupů z již realizovaných projektů, zlepšit koordinaci nových projektů.</a:t>
            </a:r>
            <a:endParaRPr lang="cs-CZ" sz="1700" dirty="0"/>
          </a:p>
        </p:txBody>
      </p:sp>
    </p:spTree>
    <p:extLst>
      <p:ext uri="{BB962C8B-B14F-4D97-AF65-F5344CB8AC3E}">
        <p14:creationId xmlns:p14="http://schemas.microsoft.com/office/powerpoint/2010/main" val="202970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971600" y="548680"/>
            <a:ext cx="7132320" cy="576040"/>
          </a:xfrm>
        </p:spPr>
        <p:txBody>
          <a:bodyPr/>
          <a:lstStyle/>
          <a:p>
            <a:pPr algn="ctr">
              <a:spcBef>
                <a:spcPts val="0"/>
              </a:spcBef>
            </a:pPr>
            <a:r>
              <a:rPr lang="cs-CZ" sz="2800" b="1" dirty="0" smtClean="0">
                <a:latin typeface="Corbel"/>
              </a:rPr>
              <a:t>Cílová skupina projektu, partneři</a:t>
            </a:r>
            <a:endParaRPr lang="cs-CZ" sz="2800" b="1" dirty="0">
              <a:latin typeface="Corbel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1368526" y="2492896"/>
            <a:ext cx="6338468" cy="4104456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23 středních škol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2318 žáků středních škol oborů skupiny 23 (výuční list, maturitní zkouška bez auto-oborů)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10 Rámcových vzdělávacích programů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Pedagogičtí pracovníci uvedených škol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JmK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VUT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HK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Zástupci firemní sféry (TOS Kuřim, ČKD ….)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/>
              <a:t>CMM, JIC, ……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69744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971600" y="395352"/>
            <a:ext cx="7132320" cy="51336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cs-CZ" sz="2800" dirty="0" smtClean="0">
                <a:latin typeface="Corbel"/>
              </a:rPr>
              <a:t>Vzdělávání v oborech skupiny 23 v JmK</a:t>
            </a:r>
            <a:endParaRPr lang="cs-CZ" sz="2800" dirty="0">
              <a:latin typeface="Corbel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23528" y="908720"/>
            <a:ext cx="8316416" cy="5583425"/>
          </a:xfrm>
          <a:prstGeom prst="rect">
            <a:avLst/>
          </a:prstGeom>
          <a:noFill/>
        </p:spPr>
        <p:txBody>
          <a:bodyPr wrap="none" numCol="2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škola technická a gastronomická </a:t>
            </a:r>
            <a:r>
              <a:rPr lang="cs-CZ" sz="1400" dirty="0" smtClean="0">
                <a:solidFill>
                  <a:schemeClr val="bg1"/>
                </a:solidFill>
                <a:latin typeface="Corbel"/>
              </a:rPr>
              <a:t>Blansko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 smtClean="0">
                <a:solidFill>
                  <a:schemeClr val="bg1"/>
                </a:solidFill>
                <a:latin typeface="Corbel"/>
              </a:rPr>
              <a:t>Střední </a:t>
            </a:r>
            <a:r>
              <a:rPr lang="cs-CZ" sz="1400" dirty="0">
                <a:solidFill>
                  <a:schemeClr val="bg1"/>
                </a:solidFill>
                <a:latin typeface="Corbel"/>
              </a:rPr>
              <a:t>odborné učiliště, Kyjov, Havlíčkova 1223/17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škola </a:t>
            </a:r>
            <a:r>
              <a:rPr lang="cs-CZ" sz="1400" dirty="0" smtClean="0">
                <a:solidFill>
                  <a:schemeClr val="bg1"/>
                </a:solidFill>
                <a:latin typeface="Corbel"/>
              </a:rPr>
              <a:t>Strážnice</a:t>
            </a:r>
            <a:endParaRPr lang="cs-CZ" sz="1400" dirty="0">
              <a:solidFill>
                <a:schemeClr val="bg1"/>
              </a:solidFill>
              <a:latin typeface="Corbe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Obchodní akademie a Střední odborné učiliště Veselí nad Moravou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Gymnázium, Střední odborná škola  a Střední odborné učiliště, Mikulov, Komenského 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škola F.D.Roosevelta pro tělesně postižené, Brno, Křižíkova 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Integrovaná střední škola automobilní, Brno, Křižíkova 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odborná škola a Střední odborné učiliště Kuřim, s.r.o.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Integrovaná střední škola, Hodonín, Lipová alej 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Odborné učiliště a Praktická škola, Brno, Lomená 44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odborná škola a Střední odborné učiliště, Hustopeče, Masarykovo nám.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průmyslová škola, Jedovnice, Na Větřáku 463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průmyslová škola E. Beneše a Obchodní akademie Břeclav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odborná škola a Střední odborné učiliště automobilní, Kyjov, Nádražní 471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odborná škola a Střední odborné učiliště André Citroëna, Boskovice, nám. 9. května 2a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škola dopravy, obchodu a služeb (Moravský Krumlov)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škola a Základní škola Tišnov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škola technická a ekonomická, Brno, Olomoucká 61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škola stavebních řemesel Brno-Bosonohy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odborné učiliště a Střední odborná škola SČMSD Znojmo, s.r.o.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odborná škola a Střední odborné učiliště, Vyškov, Sochorova 15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průmyslová škola a Vyšší odborná škola technická, Brno, Sokolská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škola strojírenská a elektrotechnická, Brno, Trnkova 113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Integrovaná střední škola, Slavkov u Brna, Tyršova 479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Střední škola technická Znojmo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solidFill>
                  <a:schemeClr val="bg1"/>
                </a:solidFill>
                <a:latin typeface="Corbel"/>
              </a:rPr>
              <a:t>Soukromá střední průmyslová škola Břeclav, spol. s r.o. </a:t>
            </a:r>
            <a:r>
              <a:rPr lang="cs-CZ" sz="1400" dirty="0" smtClean="0">
                <a:solidFill>
                  <a:schemeClr val="bg1"/>
                </a:solidFill>
                <a:latin typeface="Corbel"/>
              </a:rPr>
              <a:t>CULTUS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400" dirty="0">
              <a:solidFill>
                <a:schemeClr val="bg1"/>
              </a:solidFill>
              <a:latin typeface="Corbe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chemeClr val="bg1"/>
                </a:solidFill>
                <a:latin typeface="Corbel"/>
              </a:rPr>
              <a:t>Celkem 26 škol, z toho 2 soukromé</a:t>
            </a:r>
            <a:endParaRPr lang="cs-CZ" b="1" dirty="0">
              <a:solidFill>
                <a:schemeClr val="bg1"/>
              </a:solid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661961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f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099135"/>
              </p:ext>
            </p:extLst>
          </p:nvPr>
        </p:nvGraphicFramePr>
        <p:xfrm>
          <a:off x="467544" y="764704"/>
          <a:ext cx="8271709" cy="5276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9507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177137"/>
              </p:ext>
            </p:extLst>
          </p:nvPr>
        </p:nvGraphicFramePr>
        <p:xfrm>
          <a:off x="467544" y="908720"/>
          <a:ext cx="8316416" cy="5339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362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893408"/>
              </p:ext>
            </p:extLst>
          </p:nvPr>
        </p:nvGraphicFramePr>
        <p:xfrm>
          <a:off x="107504" y="477520"/>
          <a:ext cx="8986109" cy="601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7132320" cy="44133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Naplněnost škol – všechny obory, všechny druhy studia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7816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af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869775"/>
              </p:ext>
            </p:extLst>
          </p:nvPr>
        </p:nvGraphicFramePr>
        <p:xfrm>
          <a:off x="179511" y="404664"/>
          <a:ext cx="8860513" cy="601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7132320" cy="44133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Naplněnost škol – jen obory skupiny 23, 3-4 leté, denní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6431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Vlastní 7">
      <a:dk1>
        <a:srgbClr val="4EA8D4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Banded_Design_Blue">
    <a:dk1>
      <a:srgbClr val="404040"/>
    </a:dk1>
    <a:lt1>
      <a:sysClr val="window" lastClr="FFFFFF"/>
    </a:lt1>
    <a:dk2>
      <a:srgbClr val="263050"/>
    </a:dk2>
    <a:lt2>
      <a:srgbClr val="E5E8E8"/>
    </a:lt2>
    <a:accent1>
      <a:srgbClr val="77B142"/>
    </a:accent1>
    <a:accent2>
      <a:srgbClr val="E3C01E"/>
    </a:accent2>
    <a:accent3>
      <a:srgbClr val="0070C0"/>
    </a:accent3>
    <a:accent4>
      <a:srgbClr val="7556A4"/>
    </a:accent4>
    <a:accent5>
      <a:srgbClr val="F08F1E"/>
    </a:accent5>
    <a:accent6>
      <a:srgbClr val="CB3E3A"/>
    </a:accent6>
    <a:hlink>
      <a:srgbClr val="0070C0"/>
    </a:hlink>
    <a:folHlink>
      <a:srgbClr val="7556A4"/>
    </a:folHlink>
  </a:clrScheme>
  <a:fontScheme name="Module">
    <a:maj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57000"/>
              <a:satMod val="101000"/>
            </a:schemeClr>
          </a:gs>
          <a:gs pos="50000">
            <a:schemeClr val="phClr">
              <a:lumMod val="137000"/>
              <a:satMod val="103000"/>
            </a:schemeClr>
          </a:gs>
          <a:gs pos="100000">
            <a:schemeClr val="phClr">
              <a:lumMod val="115000"/>
              <a:satMod val="109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18000"/>
            </a:schemeClr>
          </a:gs>
          <a:gs pos="50000">
            <a:schemeClr val="phClr">
              <a:satMod val="89000"/>
              <a:lumMod val="91000"/>
            </a:schemeClr>
          </a:gs>
          <a:gs pos="100000">
            <a:schemeClr val="phClr">
              <a:lumMod val="69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</a:ln>
      <a:ln w="127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gradFill>
        <a:gsLst>
          <a:gs pos="0">
            <a:schemeClr val="phClr">
              <a:lumMod val="0"/>
              <a:lumOff val="100000"/>
            </a:schemeClr>
          </a:gs>
          <a:gs pos="72000">
            <a:schemeClr val="phClr"/>
          </a:gs>
          <a:gs pos="100000">
            <a:schemeClr val="phClr">
              <a:lumMod val="90000"/>
            </a:schemeClr>
          </a:gs>
        </a:gsLst>
        <a:lin ang="5400000" scaled="1"/>
      </a:gradFill>
      <a:gradFill flip="none" rotWithShape="1">
        <a:gsLst>
          <a:gs pos="32000">
            <a:schemeClr val="phClr"/>
          </a:gs>
          <a:gs pos="100000">
            <a:schemeClr val="phClr">
              <a:lumMod val="75000"/>
            </a:schemeClr>
          </a:gs>
        </a:gsLst>
        <a:path path="circle">
          <a:fillToRect l="50000" t="50000" r="50000" b="50000"/>
        </a:path>
        <a:tileRect/>
      </a:gradFill>
    </a:bgFillStyleLst>
  </a:fmtScheme>
</a:themeOverride>
</file>

<file path=ppt/theme/themeOverride2.xml><?xml version="1.0" encoding="utf-8"?>
<a:themeOverride xmlns:a="http://schemas.openxmlformats.org/drawingml/2006/main">
  <a:clrScheme name="Banded_Design_Blue">
    <a:dk1>
      <a:srgbClr val="404040"/>
    </a:dk1>
    <a:lt1>
      <a:sysClr val="window" lastClr="FFFFFF"/>
    </a:lt1>
    <a:dk2>
      <a:srgbClr val="263050"/>
    </a:dk2>
    <a:lt2>
      <a:srgbClr val="E5E8E8"/>
    </a:lt2>
    <a:accent1>
      <a:srgbClr val="77B142"/>
    </a:accent1>
    <a:accent2>
      <a:srgbClr val="E3C01E"/>
    </a:accent2>
    <a:accent3>
      <a:srgbClr val="0070C0"/>
    </a:accent3>
    <a:accent4>
      <a:srgbClr val="7556A4"/>
    </a:accent4>
    <a:accent5>
      <a:srgbClr val="F08F1E"/>
    </a:accent5>
    <a:accent6>
      <a:srgbClr val="CB3E3A"/>
    </a:accent6>
    <a:hlink>
      <a:srgbClr val="0070C0"/>
    </a:hlink>
    <a:folHlink>
      <a:srgbClr val="7556A4"/>
    </a:folHlink>
  </a:clrScheme>
  <a:fontScheme name="Module">
    <a:maj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57000"/>
              <a:satMod val="101000"/>
            </a:schemeClr>
          </a:gs>
          <a:gs pos="50000">
            <a:schemeClr val="phClr">
              <a:lumMod val="137000"/>
              <a:satMod val="103000"/>
            </a:schemeClr>
          </a:gs>
          <a:gs pos="100000">
            <a:schemeClr val="phClr">
              <a:lumMod val="115000"/>
              <a:satMod val="109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18000"/>
            </a:schemeClr>
          </a:gs>
          <a:gs pos="50000">
            <a:schemeClr val="phClr">
              <a:satMod val="89000"/>
              <a:lumMod val="91000"/>
            </a:schemeClr>
          </a:gs>
          <a:gs pos="100000">
            <a:schemeClr val="phClr">
              <a:lumMod val="69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</a:ln>
      <a:ln w="127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gradFill>
        <a:gsLst>
          <a:gs pos="0">
            <a:schemeClr val="phClr">
              <a:lumMod val="0"/>
              <a:lumOff val="100000"/>
            </a:schemeClr>
          </a:gs>
          <a:gs pos="72000">
            <a:schemeClr val="phClr"/>
          </a:gs>
          <a:gs pos="100000">
            <a:schemeClr val="phClr">
              <a:lumMod val="90000"/>
            </a:schemeClr>
          </a:gs>
        </a:gsLst>
        <a:lin ang="5400000" scaled="1"/>
      </a:gradFill>
      <a:gradFill flip="none" rotWithShape="1">
        <a:gsLst>
          <a:gs pos="32000">
            <a:schemeClr val="phClr"/>
          </a:gs>
          <a:gs pos="100000">
            <a:schemeClr val="phClr">
              <a:lumMod val="75000"/>
            </a:schemeClr>
          </a:gs>
        </a:gsLst>
        <a:path path="circle">
          <a:fillToRect l="50000" t="50000" r="50000" b="50000"/>
        </a:path>
        <a:tileRect/>
      </a:gradFill>
    </a:bgFillStyleLst>
  </a:fmtScheme>
</a:themeOverride>
</file>

<file path=ppt/theme/themeOverride3.xml><?xml version="1.0" encoding="utf-8"?>
<a:themeOverride xmlns:a="http://schemas.openxmlformats.org/drawingml/2006/main">
  <a:clrScheme name="Banded_Design_Blue">
    <a:dk1>
      <a:srgbClr val="404040"/>
    </a:dk1>
    <a:lt1>
      <a:sysClr val="window" lastClr="FFFFFF"/>
    </a:lt1>
    <a:dk2>
      <a:srgbClr val="263050"/>
    </a:dk2>
    <a:lt2>
      <a:srgbClr val="E5E8E8"/>
    </a:lt2>
    <a:accent1>
      <a:srgbClr val="77B142"/>
    </a:accent1>
    <a:accent2>
      <a:srgbClr val="E3C01E"/>
    </a:accent2>
    <a:accent3>
      <a:srgbClr val="0070C0"/>
    </a:accent3>
    <a:accent4>
      <a:srgbClr val="7556A4"/>
    </a:accent4>
    <a:accent5>
      <a:srgbClr val="F08F1E"/>
    </a:accent5>
    <a:accent6>
      <a:srgbClr val="CB3E3A"/>
    </a:accent6>
    <a:hlink>
      <a:srgbClr val="0070C0"/>
    </a:hlink>
    <a:folHlink>
      <a:srgbClr val="7556A4"/>
    </a:folHlink>
  </a:clrScheme>
  <a:fontScheme name="Module">
    <a:maj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57000"/>
              <a:satMod val="101000"/>
            </a:schemeClr>
          </a:gs>
          <a:gs pos="50000">
            <a:schemeClr val="phClr">
              <a:lumMod val="137000"/>
              <a:satMod val="103000"/>
            </a:schemeClr>
          </a:gs>
          <a:gs pos="100000">
            <a:schemeClr val="phClr">
              <a:lumMod val="115000"/>
              <a:satMod val="109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18000"/>
            </a:schemeClr>
          </a:gs>
          <a:gs pos="50000">
            <a:schemeClr val="phClr">
              <a:satMod val="89000"/>
              <a:lumMod val="91000"/>
            </a:schemeClr>
          </a:gs>
          <a:gs pos="100000">
            <a:schemeClr val="phClr">
              <a:lumMod val="69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</a:ln>
      <a:ln w="127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gradFill>
        <a:gsLst>
          <a:gs pos="0">
            <a:schemeClr val="phClr">
              <a:lumMod val="0"/>
              <a:lumOff val="100000"/>
            </a:schemeClr>
          </a:gs>
          <a:gs pos="72000">
            <a:schemeClr val="phClr"/>
          </a:gs>
          <a:gs pos="100000">
            <a:schemeClr val="phClr">
              <a:lumMod val="90000"/>
            </a:schemeClr>
          </a:gs>
        </a:gsLst>
        <a:lin ang="5400000" scaled="1"/>
      </a:gradFill>
      <a:gradFill flip="none" rotWithShape="1">
        <a:gsLst>
          <a:gs pos="32000">
            <a:schemeClr val="phClr"/>
          </a:gs>
          <a:gs pos="100000">
            <a:schemeClr val="phClr">
              <a:lumMod val="75000"/>
            </a:schemeClr>
          </a:gs>
        </a:gsLst>
        <a:path path="circle">
          <a:fillToRect l="50000" t="50000" r="50000" b="50000"/>
        </a:path>
        <a:tileRect/>
      </a:gradFill>
    </a:bgFillStyleLst>
  </a:fmtScheme>
</a:themeOverride>
</file>

<file path=ppt/theme/themeOverride4.xml><?xml version="1.0" encoding="utf-8"?>
<a:themeOverride xmlns:a="http://schemas.openxmlformats.org/drawingml/2006/main">
  <a:clrScheme name="Banded_Design_Blue">
    <a:dk1>
      <a:srgbClr val="404040"/>
    </a:dk1>
    <a:lt1>
      <a:sysClr val="window" lastClr="FFFFFF"/>
    </a:lt1>
    <a:dk2>
      <a:srgbClr val="263050"/>
    </a:dk2>
    <a:lt2>
      <a:srgbClr val="E5E8E8"/>
    </a:lt2>
    <a:accent1>
      <a:srgbClr val="77B142"/>
    </a:accent1>
    <a:accent2>
      <a:srgbClr val="E3C01E"/>
    </a:accent2>
    <a:accent3>
      <a:srgbClr val="0070C0"/>
    </a:accent3>
    <a:accent4>
      <a:srgbClr val="7556A4"/>
    </a:accent4>
    <a:accent5>
      <a:srgbClr val="F08F1E"/>
    </a:accent5>
    <a:accent6>
      <a:srgbClr val="CB3E3A"/>
    </a:accent6>
    <a:hlink>
      <a:srgbClr val="0070C0"/>
    </a:hlink>
    <a:folHlink>
      <a:srgbClr val="7556A4"/>
    </a:folHlink>
  </a:clrScheme>
  <a:fontScheme name="Module">
    <a:maj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Corbel"/>
      <a:ea typeface=""/>
      <a:cs typeface=""/>
      <a:font script="Jpan" typeface="HGｺﾞｼｯｸM"/>
      <a:font script="Hang" typeface="HY엽서L"/>
      <a:font script="Hans" typeface="华文楷体"/>
      <a:font script="Hant" typeface="新細明體"/>
      <a:font script="Arab" typeface="Tahoma"/>
      <a:font script="Hebr" typeface="Miriam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57000"/>
              <a:satMod val="101000"/>
            </a:schemeClr>
          </a:gs>
          <a:gs pos="50000">
            <a:schemeClr val="phClr">
              <a:lumMod val="137000"/>
              <a:satMod val="103000"/>
            </a:schemeClr>
          </a:gs>
          <a:gs pos="100000">
            <a:schemeClr val="phClr">
              <a:lumMod val="115000"/>
              <a:satMod val="109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18000"/>
            </a:schemeClr>
          </a:gs>
          <a:gs pos="50000">
            <a:schemeClr val="phClr">
              <a:satMod val="89000"/>
              <a:lumMod val="91000"/>
            </a:schemeClr>
          </a:gs>
          <a:gs pos="100000">
            <a:schemeClr val="phClr">
              <a:lumMod val="69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</a:ln>
      <a:ln w="12700" cap="flat" cmpd="sng" algn="ctr">
        <a:solidFill>
          <a:schemeClr val="phClr"/>
        </a:solidFill>
        <a:prstDash val="solid"/>
      </a:ln>
      <a:ln w="19050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gradFill>
        <a:gsLst>
          <a:gs pos="0">
            <a:schemeClr val="phClr">
              <a:lumMod val="0"/>
              <a:lumOff val="100000"/>
            </a:schemeClr>
          </a:gs>
          <a:gs pos="72000">
            <a:schemeClr val="phClr"/>
          </a:gs>
          <a:gs pos="100000">
            <a:schemeClr val="phClr">
              <a:lumMod val="90000"/>
            </a:schemeClr>
          </a:gs>
        </a:gsLst>
        <a:lin ang="5400000" scaled="1"/>
      </a:gradFill>
      <a:gradFill flip="none" rotWithShape="1">
        <a:gsLst>
          <a:gs pos="32000">
            <a:schemeClr val="phClr"/>
          </a:gs>
          <a:gs pos="100000">
            <a:schemeClr val="phClr">
              <a:lumMod val="75000"/>
            </a:schemeClr>
          </a:gs>
        </a:gsLst>
        <a:path path="circle">
          <a:fillToRect l="50000" t="50000" r="50000" b="50000"/>
        </a:path>
        <a:tileRect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487</Words>
  <Application>Microsoft Office PowerPoint</Application>
  <PresentationFormat>Předvádění na obrazovce (4:3)</PresentationFormat>
  <Paragraphs>76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Corbel</vt:lpstr>
      <vt:lpstr>Motiv systému Office</vt:lpstr>
      <vt:lpstr>Centrum odborného vzdělávání pro strojírenství</vt:lpstr>
      <vt:lpstr>Myšlenky projektu</vt:lpstr>
      <vt:lpstr>Vize projektu, primární cíle</vt:lpstr>
      <vt:lpstr>Cílová skupina projektu, partneři</vt:lpstr>
      <vt:lpstr>Vzdělávání v oborech skupiny 23 v JmK</vt:lpstr>
      <vt:lpstr>Prezentace aplikace PowerPoint</vt:lpstr>
      <vt:lpstr>Prezentace aplikace PowerPoint</vt:lpstr>
      <vt:lpstr>Naplněnost škol – všechny obory, všechny druhy studia</vt:lpstr>
      <vt:lpstr>Naplněnost škol – jen obory skupiny 23, 3-4 leté, denní</vt:lpstr>
      <vt:lpstr>Schéma vzdělávání, stávající a při realizaci projektu</vt:lpstr>
      <vt:lpstr>Zařazení pilotního projektu do širšího kontextu, strategické dokumenty</vt:lpstr>
      <vt:lpstr>Návrh postupu řešení (předpokládaný)</vt:lpstr>
      <vt:lpstr>Děkuji za pozornost!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apoka</dc:creator>
  <cp:lastModifiedBy>Ladislav Němec</cp:lastModifiedBy>
  <cp:revision>62</cp:revision>
  <dcterms:created xsi:type="dcterms:W3CDTF">2013-12-05T09:50:36Z</dcterms:created>
  <dcterms:modified xsi:type="dcterms:W3CDTF">2014-10-19T14:27:14Z</dcterms:modified>
</cp:coreProperties>
</file>