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57" r:id="rId4"/>
    <p:sldId id="296" r:id="rId5"/>
    <p:sldId id="259" r:id="rId6"/>
    <p:sldId id="260" r:id="rId7"/>
    <p:sldId id="280" r:id="rId8"/>
    <p:sldId id="289" r:id="rId9"/>
    <p:sldId id="278" r:id="rId10"/>
    <p:sldId id="279" r:id="rId11"/>
    <p:sldId id="281" r:id="rId12"/>
    <p:sldId id="294" r:id="rId13"/>
    <p:sldId id="282" r:id="rId14"/>
    <p:sldId id="264" r:id="rId15"/>
    <p:sldId id="265" r:id="rId16"/>
    <p:sldId id="266" r:id="rId17"/>
    <p:sldId id="283" r:id="rId18"/>
    <p:sldId id="290" r:id="rId19"/>
    <p:sldId id="267" r:id="rId20"/>
    <p:sldId id="268" r:id="rId21"/>
    <p:sldId id="291" r:id="rId22"/>
    <p:sldId id="285" r:id="rId23"/>
    <p:sldId id="292" r:id="rId24"/>
    <p:sldId id="272" r:id="rId25"/>
    <p:sldId id="270" r:id="rId26"/>
    <p:sldId id="271" r:id="rId27"/>
    <p:sldId id="273" r:id="rId28"/>
    <p:sldId id="274" r:id="rId29"/>
    <p:sldId id="275" r:id="rId30"/>
    <p:sldId id="276" r:id="rId31"/>
    <p:sldId id="277" r:id="rId32"/>
    <p:sldId id="287" r:id="rId33"/>
    <p:sldId id="258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8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9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2009/10</c:v>
                </c:pt>
              </c:strCache>
            </c:strRef>
          </c:tx>
          <c:invertIfNegative val="0"/>
          <c:cat>
            <c:strRef>
              <c:f>List1!$A$2:$A$7</c:f>
              <c:strCache>
                <c:ptCount val="6"/>
                <c:pt idx="0">
                  <c:v>STAVEBNICTVÍ</c:v>
                </c:pt>
                <c:pt idx="1">
                  <c:v>POZEMNÍ STAVITELSTVÍ</c:v>
                </c:pt>
                <c:pt idx="2">
                  <c:v>STAVEBNÍ MATERIÁLY</c:v>
                </c:pt>
                <c:pt idx="3">
                  <c:v>GEODÉZIE</c:v>
                </c:pt>
                <c:pt idx="4">
                  <c:v>TECHNICKÉ ZABEZPEČENÍ BUDOV</c:v>
                </c:pt>
                <c:pt idx="5">
                  <c:v>STAVEBNÍ PROVOZ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928</c:v>
                </c:pt>
                <c:pt idx="1">
                  <c:v>82</c:v>
                </c:pt>
                <c:pt idx="2">
                  <c:v>58</c:v>
                </c:pt>
                <c:pt idx="3">
                  <c:v>76</c:v>
                </c:pt>
                <c:pt idx="4">
                  <c:v>111</c:v>
                </c:pt>
                <c:pt idx="5">
                  <c:v>135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2010/11</c:v>
                </c:pt>
              </c:strCache>
            </c:strRef>
          </c:tx>
          <c:invertIfNegative val="0"/>
          <c:cat>
            <c:strRef>
              <c:f>List1!$A$2:$A$7</c:f>
              <c:strCache>
                <c:ptCount val="6"/>
                <c:pt idx="0">
                  <c:v>STAVEBNICTVÍ</c:v>
                </c:pt>
                <c:pt idx="1">
                  <c:v>POZEMNÍ STAVITELSTVÍ</c:v>
                </c:pt>
                <c:pt idx="2">
                  <c:v>STAVEBNÍ MATERIÁLY</c:v>
                </c:pt>
                <c:pt idx="3">
                  <c:v>GEODÉZIE</c:v>
                </c:pt>
                <c:pt idx="4">
                  <c:v>TECHNICKÉ ZABEZPEČENÍ BUDOV</c:v>
                </c:pt>
                <c:pt idx="5">
                  <c:v>STAVEBNÍ PROVOZ</c:v>
                </c:pt>
              </c:strCache>
            </c:strRef>
          </c:cat>
          <c:val>
            <c:numRef>
              <c:f>List1!$C$2:$C$7</c:f>
              <c:numCache>
                <c:formatCode>General</c:formatCode>
                <c:ptCount val="6"/>
                <c:pt idx="0">
                  <c:v>1016</c:v>
                </c:pt>
                <c:pt idx="1">
                  <c:v>74</c:v>
                </c:pt>
                <c:pt idx="2">
                  <c:v>84</c:v>
                </c:pt>
                <c:pt idx="3">
                  <c:v>73</c:v>
                </c:pt>
                <c:pt idx="4">
                  <c:v>102</c:v>
                </c:pt>
                <c:pt idx="5">
                  <c:v>145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2011/12</c:v>
                </c:pt>
              </c:strCache>
            </c:strRef>
          </c:tx>
          <c:invertIfNegative val="0"/>
          <c:cat>
            <c:strRef>
              <c:f>List1!$A$2:$A$7</c:f>
              <c:strCache>
                <c:ptCount val="6"/>
                <c:pt idx="0">
                  <c:v>STAVEBNICTVÍ</c:v>
                </c:pt>
                <c:pt idx="1">
                  <c:v>POZEMNÍ STAVITELSTVÍ</c:v>
                </c:pt>
                <c:pt idx="2">
                  <c:v>STAVEBNÍ MATERIÁLY</c:v>
                </c:pt>
                <c:pt idx="3">
                  <c:v>GEODÉZIE</c:v>
                </c:pt>
                <c:pt idx="4">
                  <c:v>TECHNICKÉ ZABEZPEČENÍ BUDOV</c:v>
                </c:pt>
                <c:pt idx="5">
                  <c:v>STAVEBNÍ PROVOZ</c:v>
                </c:pt>
              </c:strCache>
            </c:strRef>
          </c:cat>
          <c:val>
            <c:numRef>
              <c:f>List1!$D$2:$D$7</c:f>
              <c:numCache>
                <c:formatCode>General</c:formatCode>
                <c:ptCount val="6"/>
                <c:pt idx="0">
                  <c:v>951</c:v>
                </c:pt>
                <c:pt idx="1">
                  <c:v>28</c:v>
                </c:pt>
                <c:pt idx="2">
                  <c:v>53</c:v>
                </c:pt>
                <c:pt idx="3">
                  <c:v>73</c:v>
                </c:pt>
                <c:pt idx="4">
                  <c:v>94</c:v>
                </c:pt>
                <c:pt idx="5">
                  <c:v>122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2012/13</c:v>
                </c:pt>
              </c:strCache>
            </c:strRef>
          </c:tx>
          <c:invertIfNegative val="0"/>
          <c:cat>
            <c:strRef>
              <c:f>List1!$A$2:$A$7</c:f>
              <c:strCache>
                <c:ptCount val="6"/>
                <c:pt idx="0">
                  <c:v>STAVEBNICTVÍ</c:v>
                </c:pt>
                <c:pt idx="1">
                  <c:v>POZEMNÍ STAVITELSTVÍ</c:v>
                </c:pt>
                <c:pt idx="2">
                  <c:v>STAVEBNÍ MATERIÁLY</c:v>
                </c:pt>
                <c:pt idx="3">
                  <c:v>GEODÉZIE</c:v>
                </c:pt>
                <c:pt idx="4">
                  <c:v>TECHNICKÉ ZABEZPEČENÍ BUDOV</c:v>
                </c:pt>
                <c:pt idx="5">
                  <c:v>STAVEBNÍ PROVOZ</c:v>
                </c:pt>
              </c:strCache>
            </c:strRef>
          </c:cat>
          <c:val>
            <c:numRef>
              <c:f>List1!$E$2:$E$7</c:f>
              <c:numCache>
                <c:formatCode>General</c:formatCode>
                <c:ptCount val="6"/>
                <c:pt idx="0">
                  <c:v>908</c:v>
                </c:pt>
                <c:pt idx="1">
                  <c:v>0</c:v>
                </c:pt>
                <c:pt idx="2">
                  <c:v>33</c:v>
                </c:pt>
                <c:pt idx="3">
                  <c:v>77</c:v>
                </c:pt>
                <c:pt idx="4">
                  <c:v>74</c:v>
                </c:pt>
                <c:pt idx="5">
                  <c:v>107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2013/14</c:v>
                </c:pt>
              </c:strCache>
            </c:strRef>
          </c:tx>
          <c:invertIfNegative val="0"/>
          <c:cat>
            <c:strRef>
              <c:f>List1!$A$2:$A$7</c:f>
              <c:strCache>
                <c:ptCount val="6"/>
                <c:pt idx="0">
                  <c:v>STAVEBNICTVÍ</c:v>
                </c:pt>
                <c:pt idx="1">
                  <c:v>POZEMNÍ STAVITELSTVÍ</c:v>
                </c:pt>
                <c:pt idx="2">
                  <c:v>STAVEBNÍ MATERIÁLY</c:v>
                </c:pt>
                <c:pt idx="3">
                  <c:v>GEODÉZIE</c:v>
                </c:pt>
                <c:pt idx="4">
                  <c:v>TECHNICKÉ ZABEZPEČENÍ BUDOV</c:v>
                </c:pt>
                <c:pt idx="5">
                  <c:v>STAVEBNÍ PROVOZ</c:v>
                </c:pt>
              </c:strCache>
            </c:strRef>
          </c:cat>
          <c:val>
            <c:numRef>
              <c:f>List1!$F$2:$F$7</c:f>
              <c:numCache>
                <c:formatCode>General</c:formatCode>
                <c:ptCount val="6"/>
                <c:pt idx="0">
                  <c:v>832</c:v>
                </c:pt>
                <c:pt idx="1">
                  <c:v>0</c:v>
                </c:pt>
                <c:pt idx="2">
                  <c:v>14</c:v>
                </c:pt>
                <c:pt idx="3">
                  <c:v>75</c:v>
                </c:pt>
                <c:pt idx="4">
                  <c:v>65</c:v>
                </c:pt>
                <c:pt idx="5">
                  <c:v>114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131544160"/>
        <c:axId val="-1131535456"/>
        <c:axId val="0"/>
      </c:bar3DChart>
      <c:catAx>
        <c:axId val="-1131544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131535456"/>
        <c:crosses val="autoZero"/>
        <c:auto val="1"/>
        <c:lblAlgn val="ctr"/>
        <c:lblOffset val="100"/>
        <c:noMultiLvlLbl val="0"/>
      </c:catAx>
      <c:valAx>
        <c:axId val="-1131535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1315441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384999820793696E-2"/>
          <c:y val="7.8513623869303689E-2"/>
          <c:w val="0.85270990521298029"/>
          <c:h val="0.803634965743368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2009/10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List1!$A$2:$A$12</c:f>
              <c:strCache>
                <c:ptCount val="11"/>
                <c:pt idx="0">
                  <c:v>ZEDNÍK</c:v>
                </c:pt>
                <c:pt idx="1">
                  <c:v>TESAŘ</c:v>
                </c:pt>
                <c:pt idx="2">
                  <c:v>MONTÉR SUCHÝCH STAVEB</c:v>
                </c:pt>
                <c:pt idx="3">
                  <c:v>INSTALATÉR</c:v>
                </c:pt>
                <c:pt idx="4">
                  <c:v>MALÍŘ</c:v>
                </c:pt>
                <c:pt idx="5">
                  <c:v>PODLAHÁŘ</c:v>
                </c:pt>
                <c:pt idx="6">
                  <c:v>KLEMPÍŘ PRO STAVEBNÍ VÝROBU</c:v>
                </c:pt>
                <c:pt idx="7">
                  <c:v>KOMINÍK</c:v>
                </c:pt>
                <c:pt idx="8">
                  <c:v>POKRÝVAČ</c:v>
                </c:pt>
                <c:pt idx="9">
                  <c:v>MECHANIK PLYNOVÝCH ZAŘÍZENÍ</c:v>
                </c:pt>
                <c:pt idx="10">
                  <c:v>OBKLADAČ</c:v>
                </c:pt>
              </c:strCache>
            </c:strRef>
          </c:cat>
          <c:val>
            <c:numRef>
              <c:f>List1!$B$2:$B$12</c:f>
              <c:numCache>
                <c:formatCode>General</c:formatCode>
                <c:ptCount val="11"/>
                <c:pt idx="0">
                  <c:v>346</c:v>
                </c:pt>
                <c:pt idx="1">
                  <c:v>136</c:v>
                </c:pt>
                <c:pt idx="2">
                  <c:v>90</c:v>
                </c:pt>
                <c:pt idx="3">
                  <c:v>397</c:v>
                </c:pt>
                <c:pt idx="4">
                  <c:v>38</c:v>
                </c:pt>
                <c:pt idx="5">
                  <c:v>44</c:v>
                </c:pt>
                <c:pt idx="6">
                  <c:v>50</c:v>
                </c:pt>
                <c:pt idx="7">
                  <c:v>7</c:v>
                </c:pt>
                <c:pt idx="8">
                  <c:v>15</c:v>
                </c:pt>
                <c:pt idx="9">
                  <c:v>31</c:v>
                </c:pt>
                <c:pt idx="10">
                  <c:v>29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2010/11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List1!$A$2:$A$12</c:f>
              <c:strCache>
                <c:ptCount val="11"/>
                <c:pt idx="0">
                  <c:v>ZEDNÍK</c:v>
                </c:pt>
                <c:pt idx="1">
                  <c:v>TESAŘ</c:v>
                </c:pt>
                <c:pt idx="2">
                  <c:v>MONTÉR SUCHÝCH STAVEB</c:v>
                </c:pt>
                <c:pt idx="3">
                  <c:v>INSTALATÉR</c:v>
                </c:pt>
                <c:pt idx="4">
                  <c:v>MALÍŘ</c:v>
                </c:pt>
                <c:pt idx="5">
                  <c:v>PODLAHÁŘ</c:v>
                </c:pt>
                <c:pt idx="6">
                  <c:v>KLEMPÍŘ PRO STAVEBNÍ VÝROBU</c:v>
                </c:pt>
                <c:pt idx="7">
                  <c:v>KOMINÍK</c:v>
                </c:pt>
                <c:pt idx="8">
                  <c:v>POKRÝVAČ</c:v>
                </c:pt>
                <c:pt idx="9">
                  <c:v>MECHANIK PLYNOVÝCH ZAŘÍZENÍ</c:v>
                </c:pt>
                <c:pt idx="10">
                  <c:v>OBKLADAČ</c:v>
                </c:pt>
              </c:strCache>
            </c:strRef>
          </c:cat>
          <c:val>
            <c:numRef>
              <c:f>List1!$C$2:$C$12</c:f>
              <c:numCache>
                <c:formatCode>General</c:formatCode>
                <c:ptCount val="11"/>
                <c:pt idx="0">
                  <c:v>418</c:v>
                </c:pt>
                <c:pt idx="1">
                  <c:v>180</c:v>
                </c:pt>
                <c:pt idx="2">
                  <c:v>87</c:v>
                </c:pt>
                <c:pt idx="3">
                  <c:v>439</c:v>
                </c:pt>
                <c:pt idx="4">
                  <c:v>17</c:v>
                </c:pt>
                <c:pt idx="5">
                  <c:v>59</c:v>
                </c:pt>
                <c:pt idx="6">
                  <c:v>67</c:v>
                </c:pt>
                <c:pt idx="7">
                  <c:v>8</c:v>
                </c:pt>
                <c:pt idx="8">
                  <c:v>17</c:v>
                </c:pt>
                <c:pt idx="9">
                  <c:v>44</c:v>
                </c:pt>
                <c:pt idx="10">
                  <c:v>13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2011/12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List1!$A$2:$A$12</c:f>
              <c:strCache>
                <c:ptCount val="11"/>
                <c:pt idx="0">
                  <c:v>ZEDNÍK</c:v>
                </c:pt>
                <c:pt idx="1">
                  <c:v>TESAŘ</c:v>
                </c:pt>
                <c:pt idx="2">
                  <c:v>MONTÉR SUCHÝCH STAVEB</c:v>
                </c:pt>
                <c:pt idx="3">
                  <c:v>INSTALATÉR</c:v>
                </c:pt>
                <c:pt idx="4">
                  <c:v>MALÍŘ</c:v>
                </c:pt>
                <c:pt idx="5">
                  <c:v>PODLAHÁŘ</c:v>
                </c:pt>
                <c:pt idx="6">
                  <c:v>KLEMPÍŘ PRO STAVEBNÍ VÝROBU</c:v>
                </c:pt>
                <c:pt idx="7">
                  <c:v>KOMINÍK</c:v>
                </c:pt>
                <c:pt idx="8">
                  <c:v>POKRÝVAČ</c:v>
                </c:pt>
                <c:pt idx="9">
                  <c:v>MECHANIK PLYNOVÝCH ZAŘÍZENÍ</c:v>
                </c:pt>
                <c:pt idx="10">
                  <c:v>OBKLADAČ</c:v>
                </c:pt>
              </c:strCache>
            </c:strRef>
          </c:cat>
          <c:val>
            <c:numRef>
              <c:f>List1!$D$2:$D$12</c:f>
              <c:numCache>
                <c:formatCode>General</c:formatCode>
                <c:ptCount val="11"/>
                <c:pt idx="0">
                  <c:v>395</c:v>
                </c:pt>
                <c:pt idx="1">
                  <c:v>169</c:v>
                </c:pt>
                <c:pt idx="2">
                  <c:v>74</c:v>
                </c:pt>
                <c:pt idx="3">
                  <c:v>425</c:v>
                </c:pt>
                <c:pt idx="4">
                  <c:v>12</c:v>
                </c:pt>
                <c:pt idx="5">
                  <c:v>62</c:v>
                </c:pt>
                <c:pt idx="6">
                  <c:v>52</c:v>
                </c:pt>
                <c:pt idx="7">
                  <c:v>37</c:v>
                </c:pt>
                <c:pt idx="8">
                  <c:v>27</c:v>
                </c:pt>
                <c:pt idx="9">
                  <c:v>55</c:v>
                </c:pt>
                <c:pt idx="10">
                  <c:v>7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2012/13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List1!$A$2:$A$12</c:f>
              <c:strCache>
                <c:ptCount val="11"/>
                <c:pt idx="0">
                  <c:v>ZEDNÍK</c:v>
                </c:pt>
                <c:pt idx="1">
                  <c:v>TESAŘ</c:v>
                </c:pt>
                <c:pt idx="2">
                  <c:v>MONTÉR SUCHÝCH STAVEB</c:v>
                </c:pt>
                <c:pt idx="3">
                  <c:v>INSTALATÉR</c:v>
                </c:pt>
                <c:pt idx="4">
                  <c:v>MALÍŘ</c:v>
                </c:pt>
                <c:pt idx="5">
                  <c:v>PODLAHÁŘ</c:v>
                </c:pt>
                <c:pt idx="6">
                  <c:v>KLEMPÍŘ PRO STAVEBNÍ VÝROBU</c:v>
                </c:pt>
                <c:pt idx="7">
                  <c:v>KOMINÍK</c:v>
                </c:pt>
                <c:pt idx="8">
                  <c:v>POKRÝVAČ</c:v>
                </c:pt>
                <c:pt idx="9">
                  <c:v>MECHANIK PLYNOVÝCH ZAŘÍZENÍ</c:v>
                </c:pt>
                <c:pt idx="10">
                  <c:v>OBKLADAČ</c:v>
                </c:pt>
              </c:strCache>
            </c:strRef>
          </c:cat>
          <c:val>
            <c:numRef>
              <c:f>List1!$E$2:$E$12</c:f>
              <c:numCache>
                <c:formatCode>General</c:formatCode>
                <c:ptCount val="11"/>
                <c:pt idx="0">
                  <c:v>362</c:v>
                </c:pt>
                <c:pt idx="1">
                  <c:v>148</c:v>
                </c:pt>
                <c:pt idx="2">
                  <c:v>66</c:v>
                </c:pt>
                <c:pt idx="3">
                  <c:v>450</c:v>
                </c:pt>
                <c:pt idx="4">
                  <c:v>0</c:v>
                </c:pt>
                <c:pt idx="5">
                  <c:v>66</c:v>
                </c:pt>
                <c:pt idx="6">
                  <c:v>49</c:v>
                </c:pt>
                <c:pt idx="7">
                  <c:v>52</c:v>
                </c:pt>
                <c:pt idx="8">
                  <c:v>46</c:v>
                </c:pt>
                <c:pt idx="9">
                  <c:v>54</c:v>
                </c:pt>
                <c:pt idx="10">
                  <c:v>0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2013/14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List1!$A$2:$A$12</c:f>
              <c:strCache>
                <c:ptCount val="11"/>
                <c:pt idx="0">
                  <c:v>ZEDNÍK</c:v>
                </c:pt>
                <c:pt idx="1">
                  <c:v>TESAŘ</c:v>
                </c:pt>
                <c:pt idx="2">
                  <c:v>MONTÉR SUCHÝCH STAVEB</c:v>
                </c:pt>
                <c:pt idx="3">
                  <c:v>INSTALATÉR</c:v>
                </c:pt>
                <c:pt idx="4">
                  <c:v>MALÍŘ</c:v>
                </c:pt>
                <c:pt idx="5">
                  <c:v>PODLAHÁŘ</c:v>
                </c:pt>
                <c:pt idx="6">
                  <c:v>KLEMPÍŘ PRO STAVEBNÍ VÝROBU</c:v>
                </c:pt>
                <c:pt idx="7">
                  <c:v>KOMINÍK</c:v>
                </c:pt>
                <c:pt idx="8">
                  <c:v>POKRÝVAČ</c:v>
                </c:pt>
                <c:pt idx="9">
                  <c:v>MECHANIK PLYNOVÝCH ZAŘÍZENÍ</c:v>
                </c:pt>
                <c:pt idx="10">
                  <c:v>OBKLADAČ</c:v>
                </c:pt>
              </c:strCache>
            </c:strRef>
          </c:cat>
          <c:val>
            <c:numRef>
              <c:f>List1!$F$2:$F$12</c:f>
              <c:numCache>
                <c:formatCode>General</c:formatCode>
                <c:ptCount val="11"/>
                <c:pt idx="0">
                  <c:v>347</c:v>
                </c:pt>
                <c:pt idx="1">
                  <c:v>144</c:v>
                </c:pt>
                <c:pt idx="2">
                  <c:v>76</c:v>
                </c:pt>
                <c:pt idx="3">
                  <c:v>414</c:v>
                </c:pt>
                <c:pt idx="4">
                  <c:v>0</c:v>
                </c:pt>
                <c:pt idx="5">
                  <c:v>62</c:v>
                </c:pt>
                <c:pt idx="6">
                  <c:v>21</c:v>
                </c:pt>
                <c:pt idx="7">
                  <c:v>56</c:v>
                </c:pt>
                <c:pt idx="8">
                  <c:v>34</c:v>
                </c:pt>
                <c:pt idx="9">
                  <c:v>53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131545792"/>
        <c:axId val="-1131555584"/>
        <c:axId val="0"/>
      </c:bar3DChart>
      <c:catAx>
        <c:axId val="-113154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1131555584"/>
        <c:crosses val="autoZero"/>
        <c:auto val="1"/>
        <c:lblAlgn val="ctr"/>
        <c:lblOffset val="100"/>
        <c:noMultiLvlLbl val="0"/>
      </c:catAx>
      <c:valAx>
        <c:axId val="-11315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113154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951653878027176"/>
          <c:y val="5.7284774298825614E-2"/>
          <c:w val="0.50492171571418398"/>
          <c:h val="5.24994783221385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2009/10</c:v>
                </c:pt>
              </c:strCache>
            </c:strRef>
          </c:tx>
          <c:invertIfNegative val="0"/>
          <c:cat>
            <c:strRef>
              <c:f>List1!$A$2:$A$7</c:f>
              <c:strCache>
                <c:ptCount val="6"/>
                <c:pt idx="0">
                  <c:v>ZEDNICKÉ PRÁCE</c:v>
                </c:pt>
                <c:pt idx="1">
                  <c:v>PODLAHÁŘSKÉ PRÁCE</c:v>
                </c:pt>
                <c:pt idx="2">
                  <c:v>DLAŽDIČSKÉ PRÁCE</c:v>
                </c:pt>
                <c:pt idx="3">
                  <c:v>TESAŘSKÉ PRÁCE</c:v>
                </c:pt>
                <c:pt idx="4">
                  <c:v>POKRÝVAČSKÉ PRÁCE</c:v>
                </c:pt>
                <c:pt idx="5">
                  <c:v>MALÍŘSKÉ, LAKÝRNICKÉ A NATĚRAČSKÉ PRÁCE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91</c:v>
                </c:pt>
                <c:pt idx="1">
                  <c:v>14</c:v>
                </c:pt>
                <c:pt idx="2">
                  <c:v>6</c:v>
                </c:pt>
                <c:pt idx="3">
                  <c:v>38</c:v>
                </c:pt>
                <c:pt idx="4">
                  <c:v>16</c:v>
                </c:pt>
                <c:pt idx="5">
                  <c:v>60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2010/11</c:v>
                </c:pt>
              </c:strCache>
            </c:strRef>
          </c:tx>
          <c:invertIfNegative val="0"/>
          <c:cat>
            <c:strRef>
              <c:f>List1!$A$2:$A$7</c:f>
              <c:strCache>
                <c:ptCount val="6"/>
                <c:pt idx="0">
                  <c:v>ZEDNICKÉ PRÁCE</c:v>
                </c:pt>
                <c:pt idx="1">
                  <c:v>PODLAHÁŘSKÉ PRÁCE</c:v>
                </c:pt>
                <c:pt idx="2">
                  <c:v>DLAŽDIČSKÉ PRÁCE</c:v>
                </c:pt>
                <c:pt idx="3">
                  <c:v>TESAŘSKÉ PRÁCE</c:v>
                </c:pt>
                <c:pt idx="4">
                  <c:v>POKRÝVAČSKÉ PRÁCE</c:v>
                </c:pt>
                <c:pt idx="5">
                  <c:v>MALÍŘSKÉ, LAKÝRNICKÉ A NATĚRAČSKÉ PRÁCE</c:v>
                </c:pt>
              </c:strCache>
            </c:strRef>
          </c:cat>
          <c:val>
            <c:numRef>
              <c:f>List1!$C$2:$C$7</c:f>
              <c:numCache>
                <c:formatCode>General</c:formatCode>
                <c:ptCount val="6"/>
                <c:pt idx="0">
                  <c:v>99</c:v>
                </c:pt>
                <c:pt idx="1">
                  <c:v>22</c:v>
                </c:pt>
                <c:pt idx="2">
                  <c:v>9</c:v>
                </c:pt>
                <c:pt idx="3">
                  <c:v>42</c:v>
                </c:pt>
                <c:pt idx="4">
                  <c:v>19</c:v>
                </c:pt>
                <c:pt idx="5">
                  <c:v>62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2011/12</c:v>
                </c:pt>
              </c:strCache>
            </c:strRef>
          </c:tx>
          <c:invertIfNegative val="0"/>
          <c:cat>
            <c:strRef>
              <c:f>List1!$A$2:$A$7</c:f>
              <c:strCache>
                <c:ptCount val="6"/>
                <c:pt idx="0">
                  <c:v>ZEDNICKÉ PRÁCE</c:v>
                </c:pt>
                <c:pt idx="1">
                  <c:v>PODLAHÁŘSKÉ PRÁCE</c:v>
                </c:pt>
                <c:pt idx="2">
                  <c:v>DLAŽDIČSKÉ PRÁCE</c:v>
                </c:pt>
                <c:pt idx="3">
                  <c:v>TESAŘSKÉ PRÁCE</c:v>
                </c:pt>
                <c:pt idx="4">
                  <c:v>POKRÝVAČSKÉ PRÁCE</c:v>
                </c:pt>
                <c:pt idx="5">
                  <c:v>MALÍŘSKÉ, LAKÝRNICKÉ A NATĚRAČSKÉ PRÁCE</c:v>
                </c:pt>
              </c:strCache>
            </c:strRef>
          </c:cat>
          <c:val>
            <c:numRef>
              <c:f>List1!$D$2:$D$7</c:f>
              <c:numCache>
                <c:formatCode>General</c:formatCode>
                <c:ptCount val="6"/>
                <c:pt idx="0">
                  <c:v>98</c:v>
                </c:pt>
                <c:pt idx="1">
                  <c:v>12</c:v>
                </c:pt>
                <c:pt idx="2">
                  <c:v>10</c:v>
                </c:pt>
                <c:pt idx="3">
                  <c:v>37</c:v>
                </c:pt>
                <c:pt idx="4">
                  <c:v>20</c:v>
                </c:pt>
                <c:pt idx="5">
                  <c:v>53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2012/13</c:v>
                </c:pt>
              </c:strCache>
            </c:strRef>
          </c:tx>
          <c:invertIfNegative val="0"/>
          <c:cat>
            <c:strRef>
              <c:f>List1!$A$2:$A$7</c:f>
              <c:strCache>
                <c:ptCount val="6"/>
                <c:pt idx="0">
                  <c:v>ZEDNICKÉ PRÁCE</c:v>
                </c:pt>
                <c:pt idx="1">
                  <c:v>PODLAHÁŘSKÉ PRÁCE</c:v>
                </c:pt>
                <c:pt idx="2">
                  <c:v>DLAŽDIČSKÉ PRÁCE</c:v>
                </c:pt>
                <c:pt idx="3">
                  <c:v>TESAŘSKÉ PRÁCE</c:v>
                </c:pt>
                <c:pt idx="4">
                  <c:v>POKRÝVAČSKÉ PRÁCE</c:v>
                </c:pt>
                <c:pt idx="5">
                  <c:v>MALÍŘSKÉ, LAKÝRNICKÉ A NATĚRAČSKÉ PRÁCE</c:v>
                </c:pt>
              </c:strCache>
            </c:strRef>
          </c:cat>
          <c:val>
            <c:numRef>
              <c:f>List1!$E$2:$E$7</c:f>
              <c:numCache>
                <c:formatCode>General</c:formatCode>
                <c:ptCount val="6"/>
                <c:pt idx="0">
                  <c:v>118</c:v>
                </c:pt>
                <c:pt idx="1">
                  <c:v>15</c:v>
                </c:pt>
                <c:pt idx="2">
                  <c:v>7</c:v>
                </c:pt>
                <c:pt idx="3">
                  <c:v>38</c:v>
                </c:pt>
                <c:pt idx="4">
                  <c:v>12</c:v>
                </c:pt>
                <c:pt idx="5">
                  <c:v>30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2013/14</c:v>
                </c:pt>
              </c:strCache>
            </c:strRef>
          </c:tx>
          <c:invertIfNegative val="0"/>
          <c:cat>
            <c:strRef>
              <c:f>List1!$A$2:$A$7</c:f>
              <c:strCache>
                <c:ptCount val="6"/>
                <c:pt idx="0">
                  <c:v>ZEDNICKÉ PRÁCE</c:v>
                </c:pt>
                <c:pt idx="1">
                  <c:v>PODLAHÁŘSKÉ PRÁCE</c:v>
                </c:pt>
                <c:pt idx="2">
                  <c:v>DLAŽDIČSKÉ PRÁCE</c:v>
                </c:pt>
                <c:pt idx="3">
                  <c:v>TESAŘSKÉ PRÁCE</c:v>
                </c:pt>
                <c:pt idx="4">
                  <c:v>POKRÝVAČSKÉ PRÁCE</c:v>
                </c:pt>
                <c:pt idx="5">
                  <c:v>MALÍŘSKÉ, LAKÝRNICKÉ A NATĚRAČSKÉ PRÁCE</c:v>
                </c:pt>
              </c:strCache>
            </c:strRef>
          </c:cat>
          <c:val>
            <c:numRef>
              <c:f>List1!$F$2:$F$7</c:f>
              <c:numCache>
                <c:formatCode>General</c:formatCode>
                <c:ptCount val="6"/>
                <c:pt idx="0">
                  <c:v>127</c:v>
                </c:pt>
                <c:pt idx="1">
                  <c:v>15</c:v>
                </c:pt>
                <c:pt idx="2">
                  <c:v>7</c:v>
                </c:pt>
                <c:pt idx="3">
                  <c:v>34</c:v>
                </c:pt>
                <c:pt idx="4">
                  <c:v>5</c:v>
                </c:pt>
                <c:pt idx="5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131532736"/>
        <c:axId val="-1131538720"/>
        <c:axId val="0"/>
      </c:bar3DChart>
      <c:catAx>
        <c:axId val="-1131532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131538720"/>
        <c:crosses val="autoZero"/>
        <c:auto val="1"/>
        <c:lblAlgn val="ctr"/>
        <c:lblOffset val="100"/>
        <c:noMultiLvlLbl val="0"/>
      </c:catAx>
      <c:valAx>
        <c:axId val="-1131538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1315327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011993292505109E-2"/>
          <c:y val="6.9414119845188846E-2"/>
          <c:w val="0.6349631816856226"/>
          <c:h val="0.759191690021797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2009/10</c:v>
                </c:pt>
              </c:strCache>
            </c:strRef>
          </c:tx>
          <c:invertIfNegative val="0"/>
          <c:cat>
            <c:strRef>
              <c:f>List1!$A$2:$A$5</c:f>
              <c:strCache>
                <c:ptCount val="4"/>
                <c:pt idx="0">
                  <c:v>VÝUČNÍ LIST V OBORECH KATEGORIE H</c:v>
                </c:pt>
                <c:pt idx="1">
                  <c:v>VÝUČNÍ LIST OBORECH KATEGORIE E</c:v>
                </c:pt>
                <c:pt idx="2">
                  <c:v>MATURITA V OBORECH KATEGORIE M</c:v>
                </c:pt>
                <c:pt idx="3">
                  <c:v>MATURITA V NÁSTAVBOVÉM STUDIU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1183</c:v>
                </c:pt>
                <c:pt idx="1">
                  <c:v>225</c:v>
                </c:pt>
                <c:pt idx="2">
                  <c:v>1255</c:v>
                </c:pt>
                <c:pt idx="3">
                  <c:v>135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2010/11</c:v>
                </c:pt>
              </c:strCache>
            </c:strRef>
          </c:tx>
          <c:invertIfNegative val="0"/>
          <c:cat>
            <c:strRef>
              <c:f>List1!$A$2:$A$5</c:f>
              <c:strCache>
                <c:ptCount val="4"/>
                <c:pt idx="0">
                  <c:v>VÝUČNÍ LIST V OBORECH KATEGORIE H</c:v>
                </c:pt>
                <c:pt idx="1">
                  <c:v>VÝUČNÍ LIST OBORECH KATEGORIE E</c:v>
                </c:pt>
                <c:pt idx="2">
                  <c:v>MATURITA V OBORECH KATEGORIE M</c:v>
                </c:pt>
                <c:pt idx="3">
                  <c:v>MATURITA V NÁSTAVBOVÉM STUDIU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1349</c:v>
                </c:pt>
                <c:pt idx="1">
                  <c:v>253</c:v>
                </c:pt>
                <c:pt idx="2">
                  <c:v>1349</c:v>
                </c:pt>
                <c:pt idx="3">
                  <c:v>145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2011/12</c:v>
                </c:pt>
              </c:strCache>
            </c:strRef>
          </c:tx>
          <c:invertIfNegative val="0"/>
          <c:cat>
            <c:strRef>
              <c:f>List1!$A$2:$A$5</c:f>
              <c:strCache>
                <c:ptCount val="4"/>
                <c:pt idx="0">
                  <c:v>VÝUČNÍ LIST V OBORECH KATEGORIE H</c:v>
                </c:pt>
                <c:pt idx="1">
                  <c:v>VÝUČNÍ LIST OBORECH KATEGORIE E</c:v>
                </c:pt>
                <c:pt idx="2">
                  <c:v>MATURITA V OBORECH KATEGORIE M</c:v>
                </c:pt>
                <c:pt idx="3">
                  <c:v>MATURITA V NÁSTAVBOVÉM STUDIU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1315</c:v>
                </c:pt>
                <c:pt idx="1">
                  <c:v>230</c:v>
                </c:pt>
                <c:pt idx="2">
                  <c:v>1199</c:v>
                </c:pt>
                <c:pt idx="3">
                  <c:v>122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2012/13</c:v>
                </c:pt>
              </c:strCache>
            </c:strRef>
          </c:tx>
          <c:invertIfNegative val="0"/>
          <c:cat>
            <c:strRef>
              <c:f>List1!$A$2:$A$5</c:f>
              <c:strCache>
                <c:ptCount val="4"/>
                <c:pt idx="0">
                  <c:v>VÝUČNÍ LIST V OBORECH KATEGORIE H</c:v>
                </c:pt>
                <c:pt idx="1">
                  <c:v>VÝUČNÍ LIST OBORECH KATEGORIE E</c:v>
                </c:pt>
                <c:pt idx="2">
                  <c:v>MATURITA V OBORECH KATEGORIE M</c:v>
                </c:pt>
                <c:pt idx="3">
                  <c:v>MATURITA V NÁSTAVBOVÉM STUDIU</c:v>
                </c:pt>
              </c:strCache>
            </c:strRef>
          </c:cat>
          <c:val>
            <c:numRef>
              <c:f>List1!$E$2:$E$5</c:f>
              <c:numCache>
                <c:formatCode>General</c:formatCode>
                <c:ptCount val="4"/>
                <c:pt idx="0">
                  <c:v>1293</c:v>
                </c:pt>
                <c:pt idx="1">
                  <c:v>220</c:v>
                </c:pt>
                <c:pt idx="2">
                  <c:v>1092</c:v>
                </c:pt>
                <c:pt idx="3">
                  <c:v>107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2013/14</c:v>
                </c:pt>
              </c:strCache>
            </c:strRef>
          </c:tx>
          <c:invertIfNegative val="0"/>
          <c:cat>
            <c:strRef>
              <c:f>List1!$A$2:$A$5</c:f>
              <c:strCache>
                <c:ptCount val="4"/>
                <c:pt idx="0">
                  <c:v>VÝUČNÍ LIST V OBORECH KATEGORIE H</c:v>
                </c:pt>
                <c:pt idx="1">
                  <c:v>VÝUČNÍ LIST OBORECH KATEGORIE E</c:v>
                </c:pt>
                <c:pt idx="2">
                  <c:v>MATURITA V OBORECH KATEGORIE M</c:v>
                </c:pt>
                <c:pt idx="3">
                  <c:v>MATURITA V NÁSTAVBOVÉM STUDIU</c:v>
                </c:pt>
              </c:strCache>
            </c:strRef>
          </c:cat>
          <c:val>
            <c:numRef>
              <c:f>List1!$F$2:$F$5</c:f>
              <c:numCache>
                <c:formatCode>General</c:formatCode>
                <c:ptCount val="4"/>
                <c:pt idx="0">
                  <c:v>1207</c:v>
                </c:pt>
                <c:pt idx="1">
                  <c:v>218</c:v>
                </c:pt>
                <c:pt idx="2">
                  <c:v>986</c:v>
                </c:pt>
                <c:pt idx="3">
                  <c:v>114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131531104"/>
        <c:axId val="-1131552864"/>
        <c:axId val="0"/>
      </c:bar3DChart>
      <c:catAx>
        <c:axId val="-1131531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131552864"/>
        <c:crosses val="autoZero"/>
        <c:auto val="1"/>
        <c:lblAlgn val="ctr"/>
        <c:lblOffset val="100"/>
        <c:noMultiLvlLbl val="0"/>
      </c:catAx>
      <c:valAx>
        <c:axId val="-1131552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131531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810909194933743"/>
          <c:y val="0.28074758663641619"/>
          <c:w val="0.14150677593872193"/>
          <c:h val="0.38697570891873811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2009/10</c:v>
                </c:pt>
              </c:strCache>
            </c:strRef>
          </c:tx>
          <c:invertIfNegative val="0"/>
          <c:cat>
            <c:strRef>
              <c:f>List1!$A$2:$A$18</c:f>
              <c:strCache>
                <c:ptCount val="17"/>
                <c:pt idx="0">
                  <c:v>Masarykova SŠ Letovice, Tyršova 500</c:v>
                </c:pt>
                <c:pt idx="1">
                  <c:v>SŠ pro sluchově postižené a OU Brno, Gellnerova 1</c:v>
                </c:pt>
                <c:pt idx="2">
                  <c:v>SŠ polytechnická Brno, Jílová 38g</c:v>
                </c:pt>
                <c:pt idx="3">
                  <c:v>SPŠ stavební Brno, Kudelova 8</c:v>
                </c:pt>
                <c:pt idx="4">
                  <c:v>OU a PŠ Brno, Lomená 44</c:v>
                </c:pt>
                <c:pt idx="5">
                  <c:v>SOU tradičních řemesel a VOŠ Brno, Střední 59</c:v>
                </c:pt>
                <c:pt idx="6">
                  <c:v>SŠ stavebních řemesel Brno-Bosonohy, Pražská 38b</c:v>
                </c:pt>
                <c:pt idx="7">
                  <c:v>SOŠ pr. E. Beneše a SOU Břeclav,n. Komenského 1</c:v>
                </c:pt>
                <c:pt idx="8">
                  <c:v>SOŠ a SOU Hustopeče, Masarykovo nám. 1</c:v>
                </c:pt>
                <c:pt idx="9">
                  <c:v>G, SOŠ a SOU Mikulov, Komenského 7</c:v>
                </c:pt>
                <c:pt idx="10">
                  <c:v>SŠ prům. a umělecká a VOŠ Hodonín, Brandlova 32</c:v>
                </c:pt>
                <c:pt idx="11">
                  <c:v>ISŠ Hodonín, Lipová alej 21</c:v>
                </c:pt>
                <c:pt idx="12">
                  <c:v>SOU Kyjov, Havlíčkova 1223/17</c:v>
                </c:pt>
                <c:pt idx="13">
                  <c:v>ZŠ, OU a DD Račice, Zámek 1</c:v>
                </c:pt>
                <c:pt idx="14">
                  <c:v>SOŠ a SOU Vyškov, Sochorova 15</c:v>
                </c:pt>
                <c:pt idx="15">
                  <c:v>SOŠ Podyjí s.r.o. Znojmo, Jarošova 14</c:v>
                </c:pt>
                <c:pt idx="16">
                  <c:v>SŠ technická Znojmo, Uhelná 6</c:v>
                </c:pt>
              </c:strCache>
            </c:strRef>
          </c:cat>
          <c:val>
            <c:numRef>
              <c:f>List1!$B$2:$B$18</c:f>
              <c:numCache>
                <c:formatCode>General</c:formatCode>
                <c:ptCount val="17"/>
                <c:pt idx="0">
                  <c:v>410</c:v>
                </c:pt>
                <c:pt idx="1">
                  <c:v>64</c:v>
                </c:pt>
                <c:pt idx="2">
                  <c:v>984</c:v>
                </c:pt>
                <c:pt idx="3">
                  <c:v>656</c:v>
                </c:pt>
                <c:pt idx="4">
                  <c:v>430</c:v>
                </c:pt>
                <c:pt idx="5">
                  <c:v>753</c:v>
                </c:pt>
                <c:pt idx="6">
                  <c:v>621</c:v>
                </c:pt>
                <c:pt idx="7">
                  <c:v>1249</c:v>
                </c:pt>
                <c:pt idx="8">
                  <c:v>413</c:v>
                </c:pt>
                <c:pt idx="9">
                  <c:v>423</c:v>
                </c:pt>
                <c:pt idx="10">
                  <c:v>448</c:v>
                </c:pt>
                <c:pt idx="11">
                  <c:v>939</c:v>
                </c:pt>
                <c:pt idx="12">
                  <c:v>608</c:v>
                </c:pt>
                <c:pt idx="13">
                  <c:v>78</c:v>
                </c:pt>
                <c:pt idx="14">
                  <c:v>416</c:v>
                </c:pt>
                <c:pt idx="15">
                  <c:v>255</c:v>
                </c:pt>
                <c:pt idx="16">
                  <c:v>500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2010/11</c:v>
                </c:pt>
              </c:strCache>
            </c:strRef>
          </c:tx>
          <c:invertIfNegative val="0"/>
          <c:cat>
            <c:strRef>
              <c:f>List1!$A$2:$A$18</c:f>
              <c:strCache>
                <c:ptCount val="17"/>
                <c:pt idx="0">
                  <c:v>Masarykova SŠ Letovice, Tyršova 500</c:v>
                </c:pt>
                <c:pt idx="1">
                  <c:v>SŠ pro sluchově postižené a OU Brno, Gellnerova 1</c:v>
                </c:pt>
                <c:pt idx="2">
                  <c:v>SŠ polytechnická Brno, Jílová 38g</c:v>
                </c:pt>
                <c:pt idx="3">
                  <c:v>SPŠ stavební Brno, Kudelova 8</c:v>
                </c:pt>
                <c:pt idx="4">
                  <c:v>OU a PŠ Brno, Lomená 44</c:v>
                </c:pt>
                <c:pt idx="5">
                  <c:v>SOU tradičních řemesel a VOŠ Brno, Střední 59</c:v>
                </c:pt>
                <c:pt idx="6">
                  <c:v>SŠ stavebních řemesel Brno-Bosonohy, Pražská 38b</c:v>
                </c:pt>
                <c:pt idx="7">
                  <c:v>SOŠ pr. E. Beneše a SOU Břeclav,n. Komenského 1</c:v>
                </c:pt>
                <c:pt idx="8">
                  <c:v>SOŠ a SOU Hustopeče, Masarykovo nám. 1</c:v>
                </c:pt>
                <c:pt idx="9">
                  <c:v>G, SOŠ a SOU Mikulov, Komenského 7</c:v>
                </c:pt>
                <c:pt idx="10">
                  <c:v>SŠ prům. a umělecká a VOŠ Hodonín, Brandlova 32</c:v>
                </c:pt>
                <c:pt idx="11">
                  <c:v>ISŠ Hodonín, Lipová alej 21</c:v>
                </c:pt>
                <c:pt idx="12">
                  <c:v>SOU Kyjov, Havlíčkova 1223/17</c:v>
                </c:pt>
                <c:pt idx="13">
                  <c:v>ZŠ, OU a DD Račice, Zámek 1</c:v>
                </c:pt>
                <c:pt idx="14">
                  <c:v>SOŠ a SOU Vyškov, Sochorova 15</c:v>
                </c:pt>
                <c:pt idx="15">
                  <c:v>SOŠ Podyjí s.r.o. Znojmo, Jarošova 14</c:v>
                </c:pt>
                <c:pt idx="16">
                  <c:v>SŠ technická Znojmo, Uhelná 6</c:v>
                </c:pt>
              </c:strCache>
            </c:strRef>
          </c:cat>
          <c:val>
            <c:numRef>
              <c:f>List1!$C$2:$C$18</c:f>
              <c:numCache>
                <c:formatCode>General</c:formatCode>
                <c:ptCount val="17"/>
                <c:pt idx="0">
                  <c:v>482</c:v>
                </c:pt>
                <c:pt idx="1">
                  <c:v>72</c:v>
                </c:pt>
                <c:pt idx="2">
                  <c:v>959</c:v>
                </c:pt>
                <c:pt idx="3">
                  <c:v>645</c:v>
                </c:pt>
                <c:pt idx="4">
                  <c:v>419</c:v>
                </c:pt>
                <c:pt idx="5">
                  <c:v>677</c:v>
                </c:pt>
                <c:pt idx="6">
                  <c:v>887</c:v>
                </c:pt>
                <c:pt idx="7">
                  <c:v>1115</c:v>
                </c:pt>
                <c:pt idx="8">
                  <c:v>404</c:v>
                </c:pt>
                <c:pt idx="9">
                  <c:v>435</c:v>
                </c:pt>
                <c:pt idx="10">
                  <c:v>448</c:v>
                </c:pt>
                <c:pt idx="11">
                  <c:v>862</c:v>
                </c:pt>
                <c:pt idx="12">
                  <c:v>588</c:v>
                </c:pt>
                <c:pt idx="13">
                  <c:v>82</c:v>
                </c:pt>
                <c:pt idx="14">
                  <c:v>423</c:v>
                </c:pt>
                <c:pt idx="15">
                  <c:v>243</c:v>
                </c:pt>
                <c:pt idx="16">
                  <c:v>501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2011/12</c:v>
                </c:pt>
              </c:strCache>
            </c:strRef>
          </c:tx>
          <c:invertIfNegative val="0"/>
          <c:cat>
            <c:strRef>
              <c:f>List1!$A$2:$A$18</c:f>
              <c:strCache>
                <c:ptCount val="17"/>
                <c:pt idx="0">
                  <c:v>Masarykova SŠ Letovice, Tyršova 500</c:v>
                </c:pt>
                <c:pt idx="1">
                  <c:v>SŠ pro sluchově postižené a OU Brno, Gellnerova 1</c:v>
                </c:pt>
                <c:pt idx="2">
                  <c:v>SŠ polytechnická Brno, Jílová 38g</c:v>
                </c:pt>
                <c:pt idx="3">
                  <c:v>SPŠ stavební Brno, Kudelova 8</c:v>
                </c:pt>
                <c:pt idx="4">
                  <c:v>OU a PŠ Brno, Lomená 44</c:v>
                </c:pt>
                <c:pt idx="5">
                  <c:v>SOU tradičních řemesel a VOŠ Brno, Střední 59</c:v>
                </c:pt>
                <c:pt idx="6">
                  <c:v>SŠ stavebních řemesel Brno-Bosonohy, Pražská 38b</c:v>
                </c:pt>
                <c:pt idx="7">
                  <c:v>SOŠ pr. E. Beneše a SOU Břeclav,n. Komenského 1</c:v>
                </c:pt>
                <c:pt idx="8">
                  <c:v>SOŠ a SOU Hustopeče, Masarykovo nám. 1</c:v>
                </c:pt>
                <c:pt idx="9">
                  <c:v>G, SOŠ a SOU Mikulov, Komenského 7</c:v>
                </c:pt>
                <c:pt idx="10">
                  <c:v>SŠ prům. a umělecká a VOŠ Hodonín, Brandlova 32</c:v>
                </c:pt>
                <c:pt idx="11">
                  <c:v>ISŠ Hodonín, Lipová alej 21</c:v>
                </c:pt>
                <c:pt idx="12">
                  <c:v>SOU Kyjov, Havlíčkova 1223/17</c:v>
                </c:pt>
                <c:pt idx="13">
                  <c:v>ZŠ, OU a DD Račice, Zámek 1</c:v>
                </c:pt>
                <c:pt idx="14">
                  <c:v>SOŠ a SOU Vyškov, Sochorova 15</c:v>
                </c:pt>
                <c:pt idx="15">
                  <c:v>SOŠ Podyjí s.r.o. Znojmo, Jarošova 14</c:v>
                </c:pt>
                <c:pt idx="16">
                  <c:v>SŠ technická Znojmo, Uhelná 6</c:v>
                </c:pt>
              </c:strCache>
            </c:strRef>
          </c:cat>
          <c:val>
            <c:numRef>
              <c:f>List1!$D$2:$D$18</c:f>
              <c:numCache>
                <c:formatCode>General</c:formatCode>
                <c:ptCount val="17"/>
                <c:pt idx="0">
                  <c:v>355</c:v>
                </c:pt>
                <c:pt idx="1">
                  <c:v>75</c:v>
                </c:pt>
                <c:pt idx="2">
                  <c:v>954</c:v>
                </c:pt>
                <c:pt idx="3">
                  <c:v>579</c:v>
                </c:pt>
                <c:pt idx="4">
                  <c:v>392</c:v>
                </c:pt>
                <c:pt idx="5">
                  <c:v>559</c:v>
                </c:pt>
                <c:pt idx="6">
                  <c:v>813</c:v>
                </c:pt>
                <c:pt idx="7">
                  <c:v>1088</c:v>
                </c:pt>
                <c:pt idx="8">
                  <c:v>364</c:v>
                </c:pt>
                <c:pt idx="9">
                  <c:v>371</c:v>
                </c:pt>
                <c:pt idx="10">
                  <c:v>431</c:v>
                </c:pt>
                <c:pt idx="11">
                  <c:v>760</c:v>
                </c:pt>
                <c:pt idx="12">
                  <c:v>567</c:v>
                </c:pt>
                <c:pt idx="13">
                  <c:v>71</c:v>
                </c:pt>
                <c:pt idx="14">
                  <c:v>421</c:v>
                </c:pt>
                <c:pt idx="15">
                  <c:v>195</c:v>
                </c:pt>
                <c:pt idx="16">
                  <c:v>458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2012/13</c:v>
                </c:pt>
              </c:strCache>
            </c:strRef>
          </c:tx>
          <c:invertIfNegative val="0"/>
          <c:cat>
            <c:strRef>
              <c:f>List1!$A$2:$A$18</c:f>
              <c:strCache>
                <c:ptCount val="17"/>
                <c:pt idx="0">
                  <c:v>Masarykova SŠ Letovice, Tyršova 500</c:v>
                </c:pt>
                <c:pt idx="1">
                  <c:v>SŠ pro sluchově postižené a OU Brno, Gellnerova 1</c:v>
                </c:pt>
                <c:pt idx="2">
                  <c:v>SŠ polytechnická Brno, Jílová 38g</c:v>
                </c:pt>
                <c:pt idx="3">
                  <c:v>SPŠ stavební Brno, Kudelova 8</c:v>
                </c:pt>
                <c:pt idx="4">
                  <c:v>OU a PŠ Brno, Lomená 44</c:v>
                </c:pt>
                <c:pt idx="5">
                  <c:v>SOU tradičních řemesel a VOŠ Brno, Střední 59</c:v>
                </c:pt>
                <c:pt idx="6">
                  <c:v>SŠ stavebních řemesel Brno-Bosonohy, Pražská 38b</c:v>
                </c:pt>
                <c:pt idx="7">
                  <c:v>SOŠ pr. E. Beneše a SOU Břeclav,n. Komenského 1</c:v>
                </c:pt>
                <c:pt idx="8">
                  <c:v>SOŠ a SOU Hustopeče, Masarykovo nám. 1</c:v>
                </c:pt>
                <c:pt idx="9">
                  <c:v>G, SOŠ a SOU Mikulov, Komenského 7</c:v>
                </c:pt>
                <c:pt idx="10">
                  <c:v>SŠ prům. a umělecká a VOŠ Hodonín, Brandlova 32</c:v>
                </c:pt>
                <c:pt idx="11">
                  <c:v>ISŠ Hodonín, Lipová alej 21</c:v>
                </c:pt>
                <c:pt idx="12">
                  <c:v>SOU Kyjov, Havlíčkova 1223/17</c:v>
                </c:pt>
                <c:pt idx="13">
                  <c:v>ZŠ, OU a DD Račice, Zámek 1</c:v>
                </c:pt>
                <c:pt idx="14">
                  <c:v>SOŠ a SOU Vyškov, Sochorova 15</c:v>
                </c:pt>
                <c:pt idx="15">
                  <c:v>SOŠ Podyjí s.r.o. Znojmo, Jarošova 14</c:v>
                </c:pt>
                <c:pt idx="16">
                  <c:v>SŠ technická Znojmo, Uhelná 6</c:v>
                </c:pt>
              </c:strCache>
            </c:strRef>
          </c:cat>
          <c:val>
            <c:numRef>
              <c:f>List1!$E$2:$E$18</c:f>
              <c:numCache>
                <c:formatCode>General</c:formatCode>
                <c:ptCount val="17"/>
                <c:pt idx="0">
                  <c:v>386</c:v>
                </c:pt>
                <c:pt idx="1">
                  <c:v>72</c:v>
                </c:pt>
                <c:pt idx="2">
                  <c:v>918</c:v>
                </c:pt>
                <c:pt idx="3">
                  <c:v>550</c:v>
                </c:pt>
                <c:pt idx="4">
                  <c:v>389</c:v>
                </c:pt>
                <c:pt idx="5">
                  <c:v>520</c:v>
                </c:pt>
                <c:pt idx="6">
                  <c:v>779</c:v>
                </c:pt>
                <c:pt idx="7">
                  <c:v>1283</c:v>
                </c:pt>
                <c:pt idx="8">
                  <c:v>368</c:v>
                </c:pt>
                <c:pt idx="9">
                  <c:v>603</c:v>
                </c:pt>
                <c:pt idx="10">
                  <c:v>430</c:v>
                </c:pt>
                <c:pt idx="11">
                  <c:v>610</c:v>
                </c:pt>
                <c:pt idx="12">
                  <c:v>541</c:v>
                </c:pt>
                <c:pt idx="13">
                  <c:v>63</c:v>
                </c:pt>
                <c:pt idx="14">
                  <c:v>387</c:v>
                </c:pt>
                <c:pt idx="15">
                  <c:v>160</c:v>
                </c:pt>
                <c:pt idx="16">
                  <c:v>407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2013/14</c:v>
                </c:pt>
              </c:strCache>
            </c:strRef>
          </c:tx>
          <c:invertIfNegative val="0"/>
          <c:cat>
            <c:strRef>
              <c:f>List1!$A$2:$A$18</c:f>
              <c:strCache>
                <c:ptCount val="17"/>
                <c:pt idx="0">
                  <c:v>Masarykova SŠ Letovice, Tyršova 500</c:v>
                </c:pt>
                <c:pt idx="1">
                  <c:v>SŠ pro sluchově postižené a OU Brno, Gellnerova 1</c:v>
                </c:pt>
                <c:pt idx="2">
                  <c:v>SŠ polytechnická Brno, Jílová 38g</c:v>
                </c:pt>
                <c:pt idx="3">
                  <c:v>SPŠ stavební Brno, Kudelova 8</c:v>
                </c:pt>
                <c:pt idx="4">
                  <c:v>OU a PŠ Brno, Lomená 44</c:v>
                </c:pt>
                <c:pt idx="5">
                  <c:v>SOU tradičních řemesel a VOŠ Brno, Střední 59</c:v>
                </c:pt>
                <c:pt idx="6">
                  <c:v>SŠ stavebních řemesel Brno-Bosonohy, Pražská 38b</c:v>
                </c:pt>
                <c:pt idx="7">
                  <c:v>SOŠ pr. E. Beneše a SOU Břeclav,n. Komenského 1</c:v>
                </c:pt>
                <c:pt idx="8">
                  <c:v>SOŠ a SOU Hustopeče, Masarykovo nám. 1</c:v>
                </c:pt>
                <c:pt idx="9">
                  <c:v>G, SOŠ a SOU Mikulov, Komenského 7</c:v>
                </c:pt>
                <c:pt idx="10">
                  <c:v>SŠ prům. a umělecká a VOŠ Hodonín, Brandlova 32</c:v>
                </c:pt>
                <c:pt idx="11">
                  <c:v>ISŠ Hodonín, Lipová alej 21</c:v>
                </c:pt>
                <c:pt idx="12">
                  <c:v>SOU Kyjov, Havlíčkova 1223/17</c:v>
                </c:pt>
                <c:pt idx="13">
                  <c:v>ZŠ, OU a DD Račice, Zámek 1</c:v>
                </c:pt>
                <c:pt idx="14">
                  <c:v>SOŠ a SOU Vyškov, Sochorova 15</c:v>
                </c:pt>
                <c:pt idx="15">
                  <c:v>SOŠ Podyjí s.r.o. Znojmo, Jarošova 14</c:v>
                </c:pt>
                <c:pt idx="16">
                  <c:v>SŠ technická Znojmo, Uhelná 6</c:v>
                </c:pt>
              </c:strCache>
            </c:strRef>
          </c:cat>
          <c:val>
            <c:numRef>
              <c:f>List1!$F$2:$F$18</c:f>
              <c:numCache>
                <c:formatCode>General</c:formatCode>
                <c:ptCount val="17"/>
                <c:pt idx="0">
                  <c:v>343</c:v>
                </c:pt>
                <c:pt idx="1">
                  <c:v>70</c:v>
                </c:pt>
                <c:pt idx="2">
                  <c:v>894</c:v>
                </c:pt>
                <c:pt idx="3">
                  <c:v>522</c:v>
                </c:pt>
                <c:pt idx="4">
                  <c:v>388</c:v>
                </c:pt>
                <c:pt idx="5">
                  <c:v>567</c:v>
                </c:pt>
                <c:pt idx="6">
                  <c:v>740</c:v>
                </c:pt>
                <c:pt idx="7">
                  <c:v>1231</c:v>
                </c:pt>
                <c:pt idx="8">
                  <c:v>363</c:v>
                </c:pt>
                <c:pt idx="9">
                  <c:v>577</c:v>
                </c:pt>
                <c:pt idx="10">
                  <c:v>428</c:v>
                </c:pt>
                <c:pt idx="11">
                  <c:v>559</c:v>
                </c:pt>
                <c:pt idx="12">
                  <c:v>497</c:v>
                </c:pt>
                <c:pt idx="13">
                  <c:v>52</c:v>
                </c:pt>
                <c:pt idx="14">
                  <c:v>374</c:v>
                </c:pt>
                <c:pt idx="15">
                  <c:v>125</c:v>
                </c:pt>
                <c:pt idx="16">
                  <c:v>377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131536544"/>
        <c:axId val="-1131545248"/>
        <c:axId val="0"/>
      </c:bar3DChart>
      <c:catAx>
        <c:axId val="-1131536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131545248"/>
        <c:crosses val="autoZero"/>
        <c:auto val="1"/>
        <c:lblAlgn val="ctr"/>
        <c:lblOffset val="100"/>
        <c:noMultiLvlLbl val="0"/>
      </c:catAx>
      <c:valAx>
        <c:axId val="-1131545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131536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22007582385534"/>
          <c:y val="0.12220081042501266"/>
          <c:w val="7.594738990959464E-2"/>
          <c:h val="0.2643700787401575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2009/10</c:v>
                </c:pt>
              </c:strCache>
            </c:strRef>
          </c:tx>
          <c:invertIfNegative val="0"/>
          <c:cat>
            <c:strRef>
              <c:f>List1!$A$2:$A$8</c:f>
              <c:strCache>
                <c:ptCount val="7"/>
                <c:pt idx="0">
                  <c:v>Masarykova SŠ Letovice, Tyršova 500</c:v>
                </c:pt>
                <c:pt idx="1">
                  <c:v>SŠ polytechnická Brno, Jílová 38g</c:v>
                </c:pt>
                <c:pt idx="2">
                  <c:v>SPŠ stavební Brno, Kudelova 8</c:v>
                </c:pt>
                <c:pt idx="3">
                  <c:v>SŠ stavebních řemesel Brno-Bosonohy, Pražská 38b</c:v>
                </c:pt>
                <c:pt idx="4">
                  <c:v>SŠ prům. a umělecká a VOŠ Hodonín, Brandlova 32</c:v>
                </c:pt>
                <c:pt idx="5">
                  <c:v>SOŠ a SOU Vyškov, Sochorova 15</c:v>
                </c:pt>
                <c:pt idx="6">
                  <c:v>SOŠ Podyjí s.r.o. Znojmo, Jarošova 14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82</c:v>
                </c:pt>
                <c:pt idx="1">
                  <c:v>157</c:v>
                </c:pt>
                <c:pt idx="2">
                  <c:v>638</c:v>
                </c:pt>
                <c:pt idx="3">
                  <c:v>78</c:v>
                </c:pt>
                <c:pt idx="4">
                  <c:v>239</c:v>
                </c:pt>
                <c:pt idx="5">
                  <c:v>112</c:v>
                </c:pt>
                <c:pt idx="6">
                  <c:v>92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2010/11</c:v>
                </c:pt>
              </c:strCache>
            </c:strRef>
          </c:tx>
          <c:invertIfNegative val="0"/>
          <c:cat>
            <c:strRef>
              <c:f>List1!$A$2:$A$8</c:f>
              <c:strCache>
                <c:ptCount val="7"/>
                <c:pt idx="0">
                  <c:v>Masarykova SŠ Letovice, Tyršova 500</c:v>
                </c:pt>
                <c:pt idx="1">
                  <c:v>SŠ polytechnická Brno, Jílová 38g</c:v>
                </c:pt>
                <c:pt idx="2">
                  <c:v>SPŠ stavební Brno, Kudelova 8</c:v>
                </c:pt>
                <c:pt idx="3">
                  <c:v>SŠ stavebních řemesel Brno-Bosonohy, Pražská 38b</c:v>
                </c:pt>
                <c:pt idx="4">
                  <c:v>SŠ prům. a umělecká a VOŠ Hodonín, Brandlova 32</c:v>
                </c:pt>
                <c:pt idx="5">
                  <c:v>SOŠ a SOU Vyškov, Sochorova 15</c:v>
                </c:pt>
                <c:pt idx="6">
                  <c:v>SOŠ Podyjí s.r.o. Znojmo, Jarošova 14</c:v>
                </c:pt>
              </c:strCache>
            </c:strRef>
          </c:cat>
          <c:val>
            <c:numRef>
              <c:f>List1!$C$2:$C$8</c:f>
              <c:numCache>
                <c:formatCode>General</c:formatCode>
                <c:ptCount val="7"/>
                <c:pt idx="0">
                  <c:v>82</c:v>
                </c:pt>
                <c:pt idx="1">
                  <c:v>143</c:v>
                </c:pt>
                <c:pt idx="2">
                  <c:v>639</c:v>
                </c:pt>
                <c:pt idx="3">
                  <c:v>108</c:v>
                </c:pt>
                <c:pt idx="4">
                  <c:v>239</c:v>
                </c:pt>
                <c:pt idx="5">
                  <c:v>109</c:v>
                </c:pt>
                <c:pt idx="6">
                  <c:v>87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2011/12</c:v>
                </c:pt>
              </c:strCache>
            </c:strRef>
          </c:tx>
          <c:invertIfNegative val="0"/>
          <c:cat>
            <c:strRef>
              <c:f>List1!$A$2:$A$8</c:f>
              <c:strCache>
                <c:ptCount val="7"/>
                <c:pt idx="0">
                  <c:v>Masarykova SŠ Letovice, Tyršova 500</c:v>
                </c:pt>
                <c:pt idx="1">
                  <c:v>SŠ polytechnická Brno, Jílová 38g</c:v>
                </c:pt>
                <c:pt idx="2">
                  <c:v>SPŠ stavební Brno, Kudelova 8</c:v>
                </c:pt>
                <c:pt idx="3">
                  <c:v>SŠ stavebních řemesel Brno-Bosonohy, Pražská 38b</c:v>
                </c:pt>
                <c:pt idx="4">
                  <c:v>SŠ prům. a umělecká a VOŠ Hodonín, Brandlova 32</c:v>
                </c:pt>
                <c:pt idx="5">
                  <c:v>SOŠ a SOU Vyškov, Sochorova 15</c:v>
                </c:pt>
                <c:pt idx="6">
                  <c:v>SOŠ Podyjí s.r.o. Znojmo, Jarošova 14</c:v>
                </c:pt>
              </c:strCache>
            </c:strRef>
          </c:cat>
          <c:val>
            <c:numRef>
              <c:f>List1!$D$2:$D$8</c:f>
              <c:numCache>
                <c:formatCode>General</c:formatCode>
                <c:ptCount val="7"/>
                <c:pt idx="0">
                  <c:v>68</c:v>
                </c:pt>
                <c:pt idx="1">
                  <c:v>127</c:v>
                </c:pt>
                <c:pt idx="2">
                  <c:v>579</c:v>
                </c:pt>
                <c:pt idx="3">
                  <c:v>76</c:v>
                </c:pt>
                <c:pt idx="4">
                  <c:v>228</c:v>
                </c:pt>
                <c:pt idx="5">
                  <c:v>99</c:v>
                </c:pt>
                <c:pt idx="6">
                  <c:v>78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2012/13</c:v>
                </c:pt>
              </c:strCache>
            </c:strRef>
          </c:tx>
          <c:invertIfNegative val="0"/>
          <c:cat>
            <c:strRef>
              <c:f>List1!$A$2:$A$8</c:f>
              <c:strCache>
                <c:ptCount val="7"/>
                <c:pt idx="0">
                  <c:v>Masarykova SŠ Letovice, Tyršova 500</c:v>
                </c:pt>
                <c:pt idx="1">
                  <c:v>SŠ polytechnická Brno, Jílová 38g</c:v>
                </c:pt>
                <c:pt idx="2">
                  <c:v>SPŠ stavební Brno, Kudelova 8</c:v>
                </c:pt>
                <c:pt idx="3">
                  <c:v>SŠ stavebních řemesel Brno-Bosonohy, Pražská 38b</c:v>
                </c:pt>
                <c:pt idx="4">
                  <c:v>SŠ prům. a umělecká a VOŠ Hodonín, Brandlova 32</c:v>
                </c:pt>
                <c:pt idx="5">
                  <c:v>SOŠ a SOU Vyškov, Sochorova 15</c:v>
                </c:pt>
                <c:pt idx="6">
                  <c:v>SOŠ Podyjí s.r.o. Znojmo, Jarošova 14</c:v>
                </c:pt>
              </c:strCache>
            </c:strRef>
          </c:cat>
          <c:val>
            <c:numRef>
              <c:f>List1!$E$2:$E$8</c:f>
              <c:numCache>
                <c:formatCode>General</c:formatCode>
                <c:ptCount val="7"/>
                <c:pt idx="0">
                  <c:v>61</c:v>
                </c:pt>
                <c:pt idx="1">
                  <c:v>112</c:v>
                </c:pt>
                <c:pt idx="2">
                  <c:v>550</c:v>
                </c:pt>
                <c:pt idx="3">
                  <c:v>51</c:v>
                </c:pt>
                <c:pt idx="4">
                  <c:v>223</c:v>
                </c:pt>
                <c:pt idx="5">
                  <c:v>89</c:v>
                </c:pt>
                <c:pt idx="6">
                  <c:v>57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2013/14</c:v>
                </c:pt>
              </c:strCache>
            </c:strRef>
          </c:tx>
          <c:invertIfNegative val="0"/>
          <c:cat>
            <c:strRef>
              <c:f>List1!$A$2:$A$8</c:f>
              <c:strCache>
                <c:ptCount val="7"/>
                <c:pt idx="0">
                  <c:v>Masarykova SŠ Letovice, Tyršova 500</c:v>
                </c:pt>
                <c:pt idx="1">
                  <c:v>SŠ polytechnická Brno, Jílová 38g</c:v>
                </c:pt>
                <c:pt idx="2">
                  <c:v>SPŠ stavební Brno, Kudelova 8</c:v>
                </c:pt>
                <c:pt idx="3">
                  <c:v>SŠ stavebních řemesel Brno-Bosonohy, Pražská 38b</c:v>
                </c:pt>
                <c:pt idx="4">
                  <c:v>SŠ prům. a umělecká a VOŠ Hodonín, Brandlova 32</c:v>
                </c:pt>
                <c:pt idx="5">
                  <c:v>SOŠ a SOU Vyškov, Sochorova 15</c:v>
                </c:pt>
                <c:pt idx="6">
                  <c:v>SOŠ Podyjí s.r.o. Znojmo, Jarošova 14</c:v>
                </c:pt>
              </c:strCache>
            </c:strRef>
          </c:cat>
          <c:val>
            <c:numRef>
              <c:f>List1!$F$2:$F$8</c:f>
              <c:numCache>
                <c:formatCode>General</c:formatCode>
                <c:ptCount val="7"/>
                <c:pt idx="0">
                  <c:v>46</c:v>
                </c:pt>
                <c:pt idx="1">
                  <c:v>112</c:v>
                </c:pt>
                <c:pt idx="2">
                  <c:v>522</c:v>
                </c:pt>
                <c:pt idx="3">
                  <c:v>23</c:v>
                </c:pt>
                <c:pt idx="4">
                  <c:v>220</c:v>
                </c:pt>
                <c:pt idx="5">
                  <c:v>76</c:v>
                </c:pt>
                <c:pt idx="6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131555040"/>
        <c:axId val="-1131550688"/>
        <c:axId val="0"/>
      </c:bar3DChart>
      <c:catAx>
        <c:axId val="-1131555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131550688"/>
        <c:crosses val="autoZero"/>
        <c:auto val="1"/>
        <c:lblAlgn val="ctr"/>
        <c:lblOffset val="100"/>
        <c:noMultiLvlLbl val="0"/>
      </c:catAx>
      <c:valAx>
        <c:axId val="-1131550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1315550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2009/10</c:v>
                </c:pt>
              </c:strCache>
            </c:strRef>
          </c:tx>
          <c:invertIfNegative val="0"/>
          <c:cat>
            <c:strRef>
              <c:f>List1!$A$2:$A$11</c:f>
              <c:strCache>
                <c:ptCount val="10"/>
                <c:pt idx="0">
                  <c:v>Masarykova SŠ Letovice, Tyršova 500</c:v>
                </c:pt>
                <c:pt idx="1">
                  <c:v>SŠ polytechnická Brno, Jílová 38g</c:v>
                </c:pt>
                <c:pt idx="2">
                  <c:v>SOU tradičních řemesel a VOŠ Brno, Střední 59</c:v>
                </c:pt>
                <c:pt idx="3">
                  <c:v>SŠ stavebních řemesel Brno-Bosonohy, Pražská 38b</c:v>
                </c:pt>
                <c:pt idx="4">
                  <c:v>SOŠ pr. E. Beneše a SOU Břeclav,n. Komenského 1</c:v>
                </c:pt>
                <c:pt idx="5">
                  <c:v>SOŠ a SOU Hustopeče, Masarykovo nám. 1</c:v>
                </c:pt>
                <c:pt idx="6">
                  <c:v>ISŠ Hodonín, Lipová alej 21</c:v>
                </c:pt>
                <c:pt idx="7">
                  <c:v>SOU Kyjov, Havlíčkova 1223/17</c:v>
                </c:pt>
                <c:pt idx="8">
                  <c:v>SOŠ a SOU Vyškov, Sochorova 15</c:v>
                </c:pt>
                <c:pt idx="9">
                  <c:v>SŠ technická Znojmo, Uhelná 6</c:v>
                </c:pt>
              </c:strCache>
            </c:strRef>
          </c:cat>
          <c:val>
            <c:numRef>
              <c:f>List1!$B$2:$B$11</c:f>
              <c:numCache>
                <c:formatCode>General</c:formatCode>
                <c:ptCount val="10"/>
                <c:pt idx="0">
                  <c:v>29</c:v>
                </c:pt>
                <c:pt idx="1">
                  <c:v>388</c:v>
                </c:pt>
                <c:pt idx="2">
                  <c:v>9</c:v>
                </c:pt>
                <c:pt idx="3">
                  <c:v>309</c:v>
                </c:pt>
                <c:pt idx="4">
                  <c:v>29</c:v>
                </c:pt>
                <c:pt idx="5">
                  <c:v>95</c:v>
                </c:pt>
                <c:pt idx="6">
                  <c:v>49</c:v>
                </c:pt>
                <c:pt idx="7">
                  <c:v>154</c:v>
                </c:pt>
                <c:pt idx="8">
                  <c:v>123</c:v>
                </c:pt>
                <c:pt idx="9">
                  <c:v>122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2010/11</c:v>
                </c:pt>
              </c:strCache>
            </c:strRef>
          </c:tx>
          <c:invertIfNegative val="0"/>
          <c:cat>
            <c:strRef>
              <c:f>List1!$A$2:$A$11</c:f>
              <c:strCache>
                <c:ptCount val="10"/>
                <c:pt idx="0">
                  <c:v>Masarykova SŠ Letovice, Tyršova 500</c:v>
                </c:pt>
                <c:pt idx="1">
                  <c:v>SŠ polytechnická Brno, Jílová 38g</c:v>
                </c:pt>
                <c:pt idx="2">
                  <c:v>SOU tradičních řemesel a VOŠ Brno, Střední 59</c:v>
                </c:pt>
                <c:pt idx="3">
                  <c:v>SŠ stavebních řemesel Brno-Bosonohy, Pražská 38b</c:v>
                </c:pt>
                <c:pt idx="4">
                  <c:v>SOŠ pr. E. Beneše a SOU Břeclav,n. Komenského 1</c:v>
                </c:pt>
                <c:pt idx="5">
                  <c:v>SOŠ a SOU Hustopeče, Masarykovo nám. 1</c:v>
                </c:pt>
                <c:pt idx="6">
                  <c:v>ISŠ Hodonín, Lipová alej 21</c:v>
                </c:pt>
                <c:pt idx="7">
                  <c:v>SOU Kyjov, Havlíčkova 1223/17</c:v>
                </c:pt>
                <c:pt idx="8">
                  <c:v>SOŠ a SOU Vyškov, Sochorova 15</c:v>
                </c:pt>
                <c:pt idx="9">
                  <c:v>SŠ technická Znojmo, Uhelná 6</c:v>
                </c:pt>
              </c:strCache>
            </c:strRef>
          </c:cat>
          <c:val>
            <c:numRef>
              <c:f>List1!$C$2:$C$11</c:f>
              <c:numCache>
                <c:formatCode>General</c:formatCode>
                <c:ptCount val="10"/>
                <c:pt idx="0">
                  <c:v>30</c:v>
                </c:pt>
                <c:pt idx="1">
                  <c:v>395</c:v>
                </c:pt>
                <c:pt idx="2">
                  <c:v>5</c:v>
                </c:pt>
                <c:pt idx="3">
                  <c:v>353</c:v>
                </c:pt>
                <c:pt idx="4">
                  <c:v>32</c:v>
                </c:pt>
                <c:pt idx="5">
                  <c:v>86</c:v>
                </c:pt>
                <c:pt idx="6">
                  <c:v>58</c:v>
                </c:pt>
                <c:pt idx="7">
                  <c:v>148</c:v>
                </c:pt>
                <c:pt idx="8">
                  <c:v>110</c:v>
                </c:pt>
                <c:pt idx="9">
                  <c:v>151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2011/12</c:v>
                </c:pt>
              </c:strCache>
            </c:strRef>
          </c:tx>
          <c:invertIfNegative val="0"/>
          <c:cat>
            <c:strRef>
              <c:f>List1!$A$2:$A$11</c:f>
              <c:strCache>
                <c:ptCount val="10"/>
                <c:pt idx="0">
                  <c:v>Masarykova SŠ Letovice, Tyršova 500</c:v>
                </c:pt>
                <c:pt idx="1">
                  <c:v>SŠ polytechnická Brno, Jílová 38g</c:v>
                </c:pt>
                <c:pt idx="2">
                  <c:v>SOU tradičních řemesel a VOŠ Brno, Střední 59</c:v>
                </c:pt>
                <c:pt idx="3">
                  <c:v>SŠ stavebních řemesel Brno-Bosonohy, Pražská 38b</c:v>
                </c:pt>
                <c:pt idx="4">
                  <c:v>SOŠ pr. E. Beneše a SOU Břeclav,n. Komenského 1</c:v>
                </c:pt>
                <c:pt idx="5">
                  <c:v>SOŠ a SOU Hustopeče, Masarykovo nám. 1</c:v>
                </c:pt>
                <c:pt idx="6">
                  <c:v>ISŠ Hodonín, Lipová alej 21</c:v>
                </c:pt>
                <c:pt idx="7">
                  <c:v>SOU Kyjov, Havlíčkova 1223/17</c:v>
                </c:pt>
                <c:pt idx="8">
                  <c:v>SOŠ a SOU Vyškov, Sochorova 15</c:v>
                </c:pt>
                <c:pt idx="9">
                  <c:v>SŠ technická Znojmo, Uhelná 6</c:v>
                </c:pt>
              </c:strCache>
            </c:strRef>
          </c:cat>
          <c:val>
            <c:numRef>
              <c:f>List1!$D$2:$D$11</c:f>
              <c:numCache>
                <c:formatCode>General</c:formatCode>
                <c:ptCount val="10"/>
                <c:pt idx="0">
                  <c:v>42</c:v>
                </c:pt>
                <c:pt idx="1">
                  <c:v>377</c:v>
                </c:pt>
                <c:pt idx="2">
                  <c:v>20</c:v>
                </c:pt>
                <c:pt idx="3">
                  <c:v>365</c:v>
                </c:pt>
                <c:pt idx="4">
                  <c:v>22</c:v>
                </c:pt>
                <c:pt idx="5">
                  <c:v>83</c:v>
                </c:pt>
                <c:pt idx="6">
                  <c:v>54</c:v>
                </c:pt>
                <c:pt idx="7">
                  <c:v>132</c:v>
                </c:pt>
                <c:pt idx="8">
                  <c:v>110</c:v>
                </c:pt>
                <c:pt idx="9">
                  <c:v>138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2012/13</c:v>
                </c:pt>
              </c:strCache>
            </c:strRef>
          </c:tx>
          <c:invertIfNegative val="0"/>
          <c:cat>
            <c:strRef>
              <c:f>List1!$A$2:$A$11</c:f>
              <c:strCache>
                <c:ptCount val="10"/>
                <c:pt idx="0">
                  <c:v>Masarykova SŠ Letovice, Tyršova 500</c:v>
                </c:pt>
                <c:pt idx="1">
                  <c:v>SŠ polytechnická Brno, Jílová 38g</c:v>
                </c:pt>
                <c:pt idx="2">
                  <c:v>SOU tradičních řemesel a VOŠ Brno, Střední 59</c:v>
                </c:pt>
                <c:pt idx="3">
                  <c:v>SŠ stavebních řemesel Brno-Bosonohy, Pražská 38b</c:v>
                </c:pt>
                <c:pt idx="4">
                  <c:v>SOŠ pr. E. Beneše a SOU Břeclav,n. Komenského 1</c:v>
                </c:pt>
                <c:pt idx="5">
                  <c:v>SOŠ a SOU Hustopeče, Masarykovo nám. 1</c:v>
                </c:pt>
                <c:pt idx="6">
                  <c:v>ISŠ Hodonín, Lipová alej 21</c:v>
                </c:pt>
                <c:pt idx="7">
                  <c:v>SOU Kyjov, Havlíčkova 1223/17</c:v>
                </c:pt>
                <c:pt idx="8">
                  <c:v>SOŠ a SOU Vyškov, Sochorova 15</c:v>
                </c:pt>
                <c:pt idx="9">
                  <c:v>SŠ technická Znojmo, Uhelná 6</c:v>
                </c:pt>
              </c:strCache>
            </c:strRef>
          </c:cat>
          <c:val>
            <c:numRef>
              <c:f>List1!$E$2:$E$11</c:f>
              <c:numCache>
                <c:formatCode>General</c:formatCode>
                <c:ptCount val="10"/>
                <c:pt idx="0">
                  <c:v>36</c:v>
                </c:pt>
                <c:pt idx="1">
                  <c:v>380</c:v>
                </c:pt>
                <c:pt idx="2">
                  <c:v>15</c:v>
                </c:pt>
                <c:pt idx="3">
                  <c:v>347</c:v>
                </c:pt>
                <c:pt idx="4">
                  <c:v>8</c:v>
                </c:pt>
                <c:pt idx="5">
                  <c:v>85</c:v>
                </c:pt>
                <c:pt idx="6">
                  <c:v>39</c:v>
                </c:pt>
                <c:pt idx="7">
                  <c:v>147</c:v>
                </c:pt>
                <c:pt idx="8">
                  <c:v>94</c:v>
                </c:pt>
                <c:pt idx="9">
                  <c:v>68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2013/14</c:v>
                </c:pt>
              </c:strCache>
            </c:strRef>
          </c:tx>
          <c:invertIfNegative val="0"/>
          <c:cat>
            <c:strRef>
              <c:f>List1!$A$2:$A$11</c:f>
              <c:strCache>
                <c:ptCount val="10"/>
                <c:pt idx="0">
                  <c:v>Masarykova SŠ Letovice, Tyršova 500</c:v>
                </c:pt>
                <c:pt idx="1">
                  <c:v>SŠ polytechnická Brno, Jílová 38g</c:v>
                </c:pt>
                <c:pt idx="2">
                  <c:v>SOU tradičních řemesel a VOŠ Brno, Střední 59</c:v>
                </c:pt>
                <c:pt idx="3">
                  <c:v>SŠ stavebních řemesel Brno-Bosonohy, Pražská 38b</c:v>
                </c:pt>
                <c:pt idx="4">
                  <c:v>SOŠ pr. E. Beneše a SOU Břeclav,n. Komenského 1</c:v>
                </c:pt>
                <c:pt idx="5">
                  <c:v>SOŠ a SOU Hustopeče, Masarykovo nám. 1</c:v>
                </c:pt>
                <c:pt idx="6">
                  <c:v>ISŠ Hodonín, Lipová alej 21</c:v>
                </c:pt>
                <c:pt idx="7">
                  <c:v>SOU Kyjov, Havlíčkova 1223/17</c:v>
                </c:pt>
                <c:pt idx="8">
                  <c:v>SOŠ a SOU Vyškov, Sochorova 15</c:v>
                </c:pt>
                <c:pt idx="9">
                  <c:v>SŠ technická Znojmo, Uhelná 6</c:v>
                </c:pt>
              </c:strCache>
            </c:strRef>
          </c:cat>
          <c:val>
            <c:numRef>
              <c:f>List1!$F$2:$F$11</c:f>
              <c:numCache>
                <c:formatCode>General</c:formatCode>
                <c:ptCount val="10"/>
                <c:pt idx="0">
                  <c:v>33</c:v>
                </c:pt>
                <c:pt idx="1">
                  <c:v>332</c:v>
                </c:pt>
                <c:pt idx="2">
                  <c:v>8</c:v>
                </c:pt>
                <c:pt idx="3">
                  <c:v>351</c:v>
                </c:pt>
                <c:pt idx="4">
                  <c:v>6</c:v>
                </c:pt>
                <c:pt idx="5">
                  <c:v>81</c:v>
                </c:pt>
                <c:pt idx="6">
                  <c:v>48</c:v>
                </c:pt>
                <c:pt idx="7">
                  <c:v>122</c:v>
                </c:pt>
                <c:pt idx="8">
                  <c:v>84</c:v>
                </c:pt>
                <c:pt idx="9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131552320"/>
        <c:axId val="-1131551232"/>
        <c:axId val="0"/>
      </c:bar3DChart>
      <c:catAx>
        <c:axId val="-1131552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131551232"/>
        <c:crosses val="autoZero"/>
        <c:auto val="1"/>
        <c:lblAlgn val="ctr"/>
        <c:lblOffset val="100"/>
        <c:noMultiLvlLbl val="0"/>
      </c:catAx>
      <c:valAx>
        <c:axId val="-1131551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131552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516372120151634"/>
          <c:y val="0.16213194466229566"/>
          <c:w val="7.594738990959464E-2"/>
          <c:h val="0.24014493208269286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2009/10</c:v>
                </c:pt>
              </c:strCache>
            </c:strRef>
          </c:tx>
          <c:invertIfNegative val="0"/>
          <c:cat>
            <c:strRef>
              <c:f>List1!$A$2:$A$7</c:f>
              <c:strCache>
                <c:ptCount val="6"/>
                <c:pt idx="0">
                  <c:v>SŠ pro sluchově postižené a OU Brno, Gellnerova 1</c:v>
                </c:pt>
                <c:pt idx="1">
                  <c:v>OU a PŠ Brno, Lomená 44</c:v>
                </c:pt>
                <c:pt idx="2">
                  <c:v>G, SOŠ a SOU Mikulov, Komenského 7</c:v>
                </c:pt>
                <c:pt idx="3">
                  <c:v>SOU Kyjov, Havlíčkova 1223/17</c:v>
                </c:pt>
                <c:pt idx="4">
                  <c:v>ZŠ, OU a DD Račice, Zámek 1</c:v>
                </c:pt>
                <c:pt idx="5">
                  <c:v>SŠ technická Znojmo, Uhelná 6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14</c:v>
                </c:pt>
                <c:pt idx="1">
                  <c:v>119</c:v>
                </c:pt>
                <c:pt idx="2">
                  <c:v>8</c:v>
                </c:pt>
                <c:pt idx="3">
                  <c:v>61</c:v>
                </c:pt>
                <c:pt idx="4">
                  <c:v>20</c:v>
                </c:pt>
                <c:pt idx="5">
                  <c:v>11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2010/11</c:v>
                </c:pt>
              </c:strCache>
            </c:strRef>
          </c:tx>
          <c:invertIfNegative val="0"/>
          <c:cat>
            <c:strRef>
              <c:f>List1!$A$2:$A$7</c:f>
              <c:strCache>
                <c:ptCount val="6"/>
                <c:pt idx="0">
                  <c:v>SŠ pro sluchově postižené a OU Brno, Gellnerova 1</c:v>
                </c:pt>
                <c:pt idx="1">
                  <c:v>OU a PŠ Brno, Lomená 44</c:v>
                </c:pt>
                <c:pt idx="2">
                  <c:v>G, SOŠ a SOU Mikulov, Komenského 7</c:v>
                </c:pt>
                <c:pt idx="3">
                  <c:v>SOU Kyjov, Havlíčkova 1223/17</c:v>
                </c:pt>
                <c:pt idx="4">
                  <c:v>ZŠ, OU a DD Račice, Zámek 1</c:v>
                </c:pt>
                <c:pt idx="5">
                  <c:v>SŠ technická Znojmo, Uhelná 6</c:v>
                </c:pt>
              </c:strCache>
            </c:strRef>
          </c:cat>
          <c:val>
            <c:numRef>
              <c:f>List1!$C$2:$C$7</c:f>
              <c:numCache>
                <c:formatCode>General</c:formatCode>
                <c:ptCount val="6"/>
                <c:pt idx="0">
                  <c:v>22</c:v>
                </c:pt>
                <c:pt idx="1">
                  <c:v>132</c:v>
                </c:pt>
                <c:pt idx="2">
                  <c:v>19</c:v>
                </c:pt>
                <c:pt idx="3">
                  <c:v>97</c:v>
                </c:pt>
                <c:pt idx="4">
                  <c:v>12</c:v>
                </c:pt>
                <c:pt idx="5">
                  <c:v>7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2011/12</c:v>
                </c:pt>
              </c:strCache>
            </c:strRef>
          </c:tx>
          <c:invertIfNegative val="0"/>
          <c:cat>
            <c:strRef>
              <c:f>List1!$A$2:$A$7</c:f>
              <c:strCache>
                <c:ptCount val="6"/>
                <c:pt idx="0">
                  <c:v>SŠ pro sluchově postižené a OU Brno, Gellnerova 1</c:v>
                </c:pt>
                <c:pt idx="1">
                  <c:v>OU a PŠ Brno, Lomená 44</c:v>
                </c:pt>
                <c:pt idx="2">
                  <c:v>G, SOŠ a SOU Mikulov, Komenského 7</c:v>
                </c:pt>
                <c:pt idx="3">
                  <c:v>SOU Kyjov, Havlíčkova 1223/17</c:v>
                </c:pt>
                <c:pt idx="4">
                  <c:v>ZŠ, OU a DD Račice, Zámek 1</c:v>
                </c:pt>
                <c:pt idx="5">
                  <c:v>SŠ technická Znojmo, Uhelná 6</c:v>
                </c:pt>
              </c:strCache>
            </c:strRef>
          </c:cat>
          <c:val>
            <c:numRef>
              <c:f>List1!$D$2:$D$7</c:f>
              <c:numCache>
                <c:formatCode>General</c:formatCode>
                <c:ptCount val="6"/>
                <c:pt idx="0">
                  <c:v>12</c:v>
                </c:pt>
                <c:pt idx="1">
                  <c:v>82</c:v>
                </c:pt>
                <c:pt idx="2">
                  <c:v>7</c:v>
                </c:pt>
                <c:pt idx="3">
                  <c:v>79</c:v>
                </c:pt>
                <c:pt idx="4">
                  <c:v>17</c:v>
                </c:pt>
                <c:pt idx="5">
                  <c:v>13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2012/13</c:v>
                </c:pt>
              </c:strCache>
            </c:strRef>
          </c:tx>
          <c:invertIfNegative val="0"/>
          <c:cat>
            <c:strRef>
              <c:f>List1!$A$2:$A$7</c:f>
              <c:strCache>
                <c:ptCount val="6"/>
                <c:pt idx="0">
                  <c:v>SŠ pro sluchově postižené a OU Brno, Gellnerova 1</c:v>
                </c:pt>
                <c:pt idx="1">
                  <c:v>OU a PŠ Brno, Lomená 44</c:v>
                </c:pt>
                <c:pt idx="2">
                  <c:v>G, SOŠ a SOU Mikulov, Komenského 7</c:v>
                </c:pt>
                <c:pt idx="3">
                  <c:v>SOU Kyjov, Havlíčkova 1223/17</c:v>
                </c:pt>
                <c:pt idx="4">
                  <c:v>ZŠ, OU a DD Račice, Zámek 1</c:v>
                </c:pt>
                <c:pt idx="5">
                  <c:v>SŠ technická Znojmo, Uhelná 6</c:v>
                </c:pt>
              </c:strCache>
            </c:strRef>
          </c:cat>
          <c:val>
            <c:numRef>
              <c:f>List1!$E$2:$E$7</c:f>
              <c:numCache>
                <c:formatCode>General</c:formatCode>
                <c:ptCount val="6"/>
                <c:pt idx="0">
                  <c:v>15</c:v>
                </c:pt>
                <c:pt idx="1">
                  <c:v>71</c:v>
                </c:pt>
                <c:pt idx="2">
                  <c:v>15</c:v>
                </c:pt>
                <c:pt idx="3">
                  <c:v>96</c:v>
                </c:pt>
                <c:pt idx="4">
                  <c:v>16</c:v>
                </c:pt>
                <c:pt idx="5">
                  <c:v>7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2013/14</c:v>
                </c:pt>
              </c:strCache>
            </c:strRef>
          </c:tx>
          <c:invertIfNegative val="0"/>
          <c:cat>
            <c:strRef>
              <c:f>List1!$A$2:$A$7</c:f>
              <c:strCache>
                <c:ptCount val="6"/>
                <c:pt idx="0">
                  <c:v>SŠ pro sluchově postižené a OU Brno, Gellnerova 1</c:v>
                </c:pt>
                <c:pt idx="1">
                  <c:v>OU a PŠ Brno, Lomená 44</c:v>
                </c:pt>
                <c:pt idx="2">
                  <c:v>G, SOŠ a SOU Mikulov, Komenského 7</c:v>
                </c:pt>
                <c:pt idx="3">
                  <c:v>SOU Kyjov, Havlíčkova 1223/17</c:v>
                </c:pt>
                <c:pt idx="4">
                  <c:v>ZŠ, OU a DD Račice, Zámek 1</c:v>
                </c:pt>
                <c:pt idx="5">
                  <c:v>SŠ technická Znojmo, Uhelná 6</c:v>
                </c:pt>
              </c:strCache>
            </c:strRef>
          </c:cat>
          <c:val>
            <c:numRef>
              <c:f>List1!$F$2:$F$7</c:f>
              <c:numCache>
                <c:formatCode>General</c:formatCode>
                <c:ptCount val="6"/>
                <c:pt idx="0">
                  <c:v>15</c:v>
                </c:pt>
                <c:pt idx="1">
                  <c:v>74</c:v>
                </c:pt>
                <c:pt idx="2">
                  <c:v>13</c:v>
                </c:pt>
                <c:pt idx="3">
                  <c:v>95</c:v>
                </c:pt>
                <c:pt idx="4">
                  <c:v>15</c:v>
                </c:pt>
                <c:pt idx="5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131542528"/>
        <c:axId val="-1131554496"/>
        <c:axId val="0"/>
      </c:bar3DChart>
      <c:catAx>
        <c:axId val="-113154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131554496"/>
        <c:crosses val="autoZero"/>
        <c:auto val="1"/>
        <c:lblAlgn val="ctr"/>
        <c:lblOffset val="100"/>
        <c:noMultiLvlLbl val="0"/>
      </c:catAx>
      <c:valAx>
        <c:axId val="-1131554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1315425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2009/10</c:v>
                </c:pt>
              </c:strCache>
            </c:strRef>
          </c:tx>
          <c:invertIfNegative val="0"/>
          <c:cat>
            <c:strRef>
              <c:f>List1!$A$2:$A$7</c:f>
              <c:strCache>
                <c:ptCount val="6"/>
                <c:pt idx="0">
                  <c:v>BLANSKO</c:v>
                </c:pt>
                <c:pt idx="1">
                  <c:v>BRNO - MĚSTO</c:v>
                </c:pt>
                <c:pt idx="2">
                  <c:v>BŘECLAV</c:v>
                </c:pt>
                <c:pt idx="3">
                  <c:v>HODONÍN</c:v>
                </c:pt>
                <c:pt idx="4">
                  <c:v>VYŠKOV</c:v>
                </c:pt>
                <c:pt idx="5">
                  <c:v>ZNOJMO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111</c:v>
                </c:pt>
                <c:pt idx="1">
                  <c:v>1328</c:v>
                </c:pt>
                <c:pt idx="2">
                  <c:v>132</c:v>
                </c:pt>
                <c:pt idx="3">
                  <c:v>503</c:v>
                </c:pt>
                <c:pt idx="4">
                  <c:v>255</c:v>
                </c:pt>
                <c:pt idx="5">
                  <c:v>225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2010/11</c:v>
                </c:pt>
              </c:strCache>
            </c:strRef>
          </c:tx>
          <c:invertIfNegative val="0"/>
          <c:cat>
            <c:strRef>
              <c:f>List1!$A$2:$A$7</c:f>
              <c:strCache>
                <c:ptCount val="6"/>
                <c:pt idx="0">
                  <c:v>BLANSKO</c:v>
                </c:pt>
                <c:pt idx="1">
                  <c:v>BRNO - MĚSTO</c:v>
                </c:pt>
                <c:pt idx="2">
                  <c:v>BŘECLAV</c:v>
                </c:pt>
                <c:pt idx="3">
                  <c:v>HODONÍN</c:v>
                </c:pt>
                <c:pt idx="4">
                  <c:v>VYŠKOV</c:v>
                </c:pt>
                <c:pt idx="5">
                  <c:v>ZNOJMO</c:v>
                </c:pt>
              </c:strCache>
            </c:strRef>
          </c:cat>
          <c:val>
            <c:numRef>
              <c:f>List1!$C$2:$C$7</c:f>
              <c:numCache>
                <c:formatCode>General</c:formatCode>
                <c:ptCount val="6"/>
                <c:pt idx="0">
                  <c:v>112</c:v>
                </c:pt>
                <c:pt idx="1">
                  <c:v>1792</c:v>
                </c:pt>
                <c:pt idx="2">
                  <c:v>137</c:v>
                </c:pt>
                <c:pt idx="3">
                  <c:v>542</c:v>
                </c:pt>
                <c:pt idx="4">
                  <c:v>219</c:v>
                </c:pt>
                <c:pt idx="5">
                  <c:v>245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2011/12</c:v>
                </c:pt>
              </c:strCache>
            </c:strRef>
          </c:tx>
          <c:invertIfNegative val="0"/>
          <c:cat>
            <c:strRef>
              <c:f>List1!$A$2:$A$7</c:f>
              <c:strCache>
                <c:ptCount val="6"/>
                <c:pt idx="0">
                  <c:v>BLANSKO</c:v>
                </c:pt>
                <c:pt idx="1">
                  <c:v>BRNO - MĚSTO</c:v>
                </c:pt>
                <c:pt idx="2">
                  <c:v>BŘECLAV</c:v>
                </c:pt>
                <c:pt idx="3">
                  <c:v>HODONÍN</c:v>
                </c:pt>
                <c:pt idx="4">
                  <c:v>VYŠKOV</c:v>
                </c:pt>
                <c:pt idx="5">
                  <c:v>ZNOJMO</c:v>
                </c:pt>
              </c:strCache>
            </c:strRef>
          </c:cat>
          <c:val>
            <c:numRef>
              <c:f>List1!$D$2:$D$7</c:f>
              <c:numCache>
                <c:formatCode>General</c:formatCode>
                <c:ptCount val="6"/>
                <c:pt idx="0">
                  <c:v>110</c:v>
                </c:pt>
                <c:pt idx="1">
                  <c:v>1526</c:v>
                </c:pt>
                <c:pt idx="2">
                  <c:v>90</c:v>
                </c:pt>
                <c:pt idx="3">
                  <c:v>501</c:v>
                </c:pt>
                <c:pt idx="4">
                  <c:v>226</c:v>
                </c:pt>
                <c:pt idx="5">
                  <c:v>229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2012/13</c:v>
                </c:pt>
              </c:strCache>
            </c:strRef>
          </c:tx>
          <c:invertIfNegative val="0"/>
          <c:cat>
            <c:strRef>
              <c:f>List1!$A$2:$A$7</c:f>
              <c:strCache>
                <c:ptCount val="6"/>
                <c:pt idx="0">
                  <c:v>BLANSKO</c:v>
                </c:pt>
                <c:pt idx="1">
                  <c:v>BRNO - MĚSTO</c:v>
                </c:pt>
                <c:pt idx="2">
                  <c:v>BŘECLAV</c:v>
                </c:pt>
                <c:pt idx="3">
                  <c:v>HODONÍN</c:v>
                </c:pt>
                <c:pt idx="4">
                  <c:v>VYŠKOV</c:v>
                </c:pt>
                <c:pt idx="5">
                  <c:v>ZNOJMO</c:v>
                </c:pt>
              </c:strCache>
            </c:strRef>
          </c:cat>
          <c:val>
            <c:numRef>
              <c:f>List1!$E$2:$E$7</c:f>
              <c:numCache>
                <c:formatCode>General</c:formatCode>
                <c:ptCount val="6"/>
                <c:pt idx="0">
                  <c:v>97</c:v>
                </c:pt>
                <c:pt idx="1">
                  <c:v>1541</c:v>
                </c:pt>
                <c:pt idx="2">
                  <c:v>108</c:v>
                </c:pt>
                <c:pt idx="3">
                  <c:v>505</c:v>
                </c:pt>
                <c:pt idx="4">
                  <c:v>299</c:v>
                </c:pt>
                <c:pt idx="5">
                  <c:v>140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2013/14</c:v>
                </c:pt>
              </c:strCache>
            </c:strRef>
          </c:tx>
          <c:invertIfNegative val="0"/>
          <c:cat>
            <c:strRef>
              <c:f>List1!$A$2:$A$7</c:f>
              <c:strCache>
                <c:ptCount val="6"/>
                <c:pt idx="0">
                  <c:v>BLANSKO</c:v>
                </c:pt>
                <c:pt idx="1">
                  <c:v>BRNO - MĚSTO</c:v>
                </c:pt>
                <c:pt idx="2">
                  <c:v>BŘECLAV</c:v>
                </c:pt>
                <c:pt idx="3">
                  <c:v>HODONÍN</c:v>
                </c:pt>
                <c:pt idx="4">
                  <c:v>VYŠKOV</c:v>
                </c:pt>
                <c:pt idx="5">
                  <c:v>ZNOJMO</c:v>
                </c:pt>
              </c:strCache>
            </c:strRef>
          </c:cat>
          <c:val>
            <c:numRef>
              <c:f>List1!$F$2:$F$7</c:f>
              <c:numCache>
                <c:formatCode>General</c:formatCode>
                <c:ptCount val="6"/>
                <c:pt idx="0">
                  <c:v>79</c:v>
                </c:pt>
                <c:pt idx="1">
                  <c:v>1437</c:v>
                </c:pt>
                <c:pt idx="2">
                  <c:v>108</c:v>
                </c:pt>
                <c:pt idx="3">
                  <c:v>322</c:v>
                </c:pt>
                <c:pt idx="4">
                  <c:v>275</c:v>
                </c:pt>
                <c:pt idx="5">
                  <c:v>113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131538176"/>
        <c:axId val="-1131530016"/>
        <c:axId val="0"/>
      </c:bar3DChart>
      <c:catAx>
        <c:axId val="-1131538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131530016"/>
        <c:crosses val="autoZero"/>
        <c:auto val="1"/>
        <c:lblAlgn val="ctr"/>
        <c:lblOffset val="100"/>
        <c:noMultiLvlLbl val="0"/>
      </c:catAx>
      <c:valAx>
        <c:axId val="-1131530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1315381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01B0-266E-44B5-B53B-326E98CBC7D6}" type="datetimeFigureOut">
              <a:rPr lang="cs-CZ" smtClean="0"/>
              <a:pPr/>
              <a:t>9. 11. 2014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644B-0F10-4718-BD6C-1B83CBEDC5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4236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01B0-266E-44B5-B53B-326E98CBC7D6}" type="datetimeFigureOut">
              <a:rPr lang="cs-CZ" smtClean="0"/>
              <a:pPr/>
              <a:t>9. 11. 2014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644B-0F10-4718-BD6C-1B83CBEDC5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421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01B0-266E-44B5-B53B-326E98CBC7D6}" type="datetimeFigureOut">
              <a:rPr lang="cs-CZ" smtClean="0"/>
              <a:pPr/>
              <a:t>9. 11. 2014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644B-0F10-4718-BD6C-1B83CBEDC5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3980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01B0-266E-44B5-B53B-326E98CBC7D6}" type="datetimeFigureOut">
              <a:rPr lang="cs-CZ" smtClean="0"/>
              <a:pPr/>
              <a:t>9. 11. 2014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644B-0F10-4718-BD6C-1B83CBEDC5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802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01B0-266E-44B5-B53B-326E98CBC7D6}" type="datetimeFigureOut">
              <a:rPr lang="cs-CZ" smtClean="0"/>
              <a:pPr/>
              <a:t>9. 11. 2014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644B-0F10-4718-BD6C-1B83CBEDC5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672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01B0-266E-44B5-B53B-326E98CBC7D6}" type="datetimeFigureOut">
              <a:rPr lang="cs-CZ" smtClean="0"/>
              <a:pPr/>
              <a:t>9. 11. 2014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644B-0F10-4718-BD6C-1B83CBEDC5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9005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01B0-266E-44B5-B53B-326E98CBC7D6}" type="datetimeFigureOut">
              <a:rPr lang="cs-CZ" smtClean="0"/>
              <a:pPr/>
              <a:t>9. 11. 2014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644B-0F10-4718-BD6C-1B83CBEDC5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5299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01B0-266E-44B5-B53B-326E98CBC7D6}" type="datetimeFigureOut">
              <a:rPr lang="cs-CZ" smtClean="0"/>
              <a:pPr/>
              <a:t>9. 11. 2014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644B-0F10-4718-BD6C-1B83CBEDC5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876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01B0-266E-44B5-B53B-326E98CBC7D6}" type="datetimeFigureOut">
              <a:rPr lang="cs-CZ" smtClean="0"/>
              <a:pPr/>
              <a:t>9. 11. 2014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644B-0F10-4718-BD6C-1B83CBEDC5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40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01B0-266E-44B5-B53B-326E98CBC7D6}" type="datetimeFigureOut">
              <a:rPr lang="cs-CZ" smtClean="0"/>
              <a:pPr/>
              <a:t>9. 11. 2014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644B-0F10-4718-BD6C-1B83CBEDC5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5839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01B0-266E-44B5-B53B-326E98CBC7D6}" type="datetimeFigureOut">
              <a:rPr lang="cs-CZ" smtClean="0"/>
              <a:pPr/>
              <a:t>9. 11. 2014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644B-0F10-4718-BD6C-1B83CBEDC5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503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D01B0-266E-44B5-B53B-326E98CBC7D6}" type="datetimeFigureOut">
              <a:rPr lang="cs-CZ" smtClean="0"/>
              <a:pPr/>
              <a:t>9. 11. 2014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D644B-0F10-4718-BD6C-1B83CBEDC5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92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bosonohy.cz/" TargetMode="External"/><Relationship Id="rId2" Type="http://schemas.openxmlformats.org/officeDocument/2006/relationships/hyperlink" Target="mailto:hypr@soubosonohy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skerucicky.cz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105064" y="554181"/>
            <a:ext cx="9753601" cy="2955781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FF0000"/>
                </a:solidFill>
              </a:rPr>
              <a:t>„CENTRUM ODBORNÉHO VZDĚLÁVÁNÍ PRO STAVEBNICTVÍ“</a:t>
            </a:r>
            <a:endParaRPr lang="cs-CZ" sz="5400" b="1" dirty="0">
              <a:solidFill>
                <a:srgbClr val="FF0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1698172" y="3688703"/>
            <a:ext cx="8831284" cy="2711533"/>
          </a:xfrm>
        </p:spPr>
        <p:txBody>
          <a:bodyPr/>
          <a:lstStyle/>
          <a:p>
            <a:r>
              <a:rPr lang="cs-CZ" sz="2800" b="1" dirty="0" smtClean="0"/>
              <a:t>SOUČASNÝ STAV PŘIPRAVENOSTI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ZPRACOVAL :  Ing.  JOSEF  HYPR</a:t>
            </a:r>
          </a:p>
          <a:p>
            <a:r>
              <a:rPr lang="cs-CZ" dirty="0" smtClean="0"/>
              <a:t>ŘÍJEN  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5373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80109"/>
            <a:ext cx="10515600" cy="63730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„VIZE PROJEKTU – COVPS“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0035" y="1039091"/>
            <a:ext cx="9490365" cy="5597236"/>
          </a:xfrm>
        </p:spPr>
        <p:txBody>
          <a:bodyPr>
            <a:normAutofit fontScale="77500" lnSpcReduction="20000"/>
          </a:bodyPr>
          <a:lstStyle/>
          <a:p>
            <a:pPr algn="ctr">
              <a:buFont typeface="Wingdings" panose="05000000000000000000" pitchFamily="2" charset="2"/>
              <a:buChar char="q"/>
            </a:pP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SPOLUPRÁCE SŠ JMK SE STAVEBNÍM ZAMĚŘENÍM V „COVPS“ I MIMO NĚJ: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 smtClean="0"/>
              <a:t> ORGANIZOVAT „</a:t>
            </a:r>
            <a:r>
              <a:rPr lang="cs-CZ" b="1" dirty="0" smtClean="0">
                <a:solidFill>
                  <a:srgbClr val="FF0000"/>
                </a:solidFill>
              </a:rPr>
              <a:t>ADAPTAČNÍ KURZY</a:t>
            </a:r>
            <a:r>
              <a:rPr lang="cs-CZ" dirty="0" smtClean="0"/>
              <a:t>“ PRO NOVĚ NASTUPUJÍCÍ ŽÁKY DO STŘEDNÍHO VZDĚLÁVÁNÍ – DO SŠ:</a:t>
            </a:r>
          </a:p>
          <a:p>
            <a:pPr algn="ctr">
              <a:buFontTx/>
              <a:buChar char="-"/>
            </a:pPr>
            <a:r>
              <a:rPr lang="cs-CZ" dirty="0" smtClean="0"/>
              <a:t>ZJISTIT ÚROVAŇ </a:t>
            </a:r>
            <a:r>
              <a:rPr lang="cs-CZ" b="1" dirty="0" smtClean="0">
                <a:solidFill>
                  <a:srgbClr val="00B050"/>
                </a:solidFill>
              </a:rPr>
              <a:t>TECHNICKÉHO MYŠLENÍ </a:t>
            </a:r>
            <a:r>
              <a:rPr lang="cs-CZ" dirty="0" smtClean="0"/>
              <a:t>ŽÁKŮ ZE ZŠ,</a:t>
            </a:r>
          </a:p>
          <a:p>
            <a:pPr algn="ctr">
              <a:buFontTx/>
              <a:buChar char="-"/>
            </a:pPr>
            <a:r>
              <a:rPr lang="cs-CZ" dirty="0" smtClean="0"/>
              <a:t>ZMAPOVAT JEJICH </a:t>
            </a:r>
            <a:r>
              <a:rPr lang="cs-CZ" b="1" dirty="0" smtClean="0">
                <a:solidFill>
                  <a:srgbClr val="00B050"/>
                </a:solidFill>
              </a:rPr>
              <a:t>MANUÁLNÍ ZRUČNOST</a:t>
            </a:r>
            <a:r>
              <a:rPr lang="cs-CZ" dirty="0" smtClean="0"/>
              <a:t>,</a:t>
            </a:r>
          </a:p>
          <a:p>
            <a:pPr algn="ctr">
              <a:buFontTx/>
              <a:buChar char="-"/>
            </a:pPr>
            <a:r>
              <a:rPr lang="cs-CZ" b="1" dirty="0" smtClean="0">
                <a:solidFill>
                  <a:srgbClr val="00B050"/>
                </a:solidFill>
              </a:rPr>
              <a:t>SEZNÁMENÍ</a:t>
            </a:r>
            <a:r>
              <a:rPr lang="cs-CZ" dirty="0" smtClean="0"/>
              <a:t> ŽÁKŮ NAVZÁJEM A S PEDAGOGY SŠ.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ZAJISTIT </a:t>
            </a:r>
            <a:r>
              <a:rPr lang="cs-CZ" b="1" dirty="0" smtClean="0">
                <a:solidFill>
                  <a:srgbClr val="FF0000"/>
                </a:solidFill>
              </a:rPr>
              <a:t>SPOLUPRÁCI MEZI KONKRÉTNÍ SŠ A KONKRÉTNÍ FIRMOU</a:t>
            </a:r>
            <a:r>
              <a:rPr lang="cs-CZ" dirty="0" smtClean="0"/>
              <a:t>:</a:t>
            </a:r>
          </a:p>
          <a:p>
            <a:pPr marL="0" indent="0" algn="ctr">
              <a:buNone/>
            </a:pPr>
            <a:r>
              <a:rPr lang="cs-CZ" dirty="0" smtClean="0"/>
              <a:t>- KOORDINOVAT </a:t>
            </a:r>
            <a:r>
              <a:rPr lang="cs-CZ" b="1" dirty="0" smtClean="0">
                <a:solidFill>
                  <a:srgbClr val="00B050"/>
                </a:solidFill>
              </a:rPr>
              <a:t>SOULAD POŽADAVKŮ VÝZNAMNÝCH ZAMĚSTNAVATELŮ VE STAVEBNICTVÍ S OBSAHEM ŠVP PŘÍSLUŠNÝCH OBORŮ SŠ,</a:t>
            </a:r>
          </a:p>
          <a:p>
            <a:pPr algn="ctr">
              <a:buFontTx/>
              <a:buChar char="-"/>
            </a:pPr>
            <a:r>
              <a:rPr lang="cs-CZ" b="1" dirty="0" smtClean="0">
                <a:solidFill>
                  <a:srgbClr val="00B050"/>
                </a:solidFill>
              </a:rPr>
              <a:t>VÝUKA O.V. NA PRACOVIŠTÍCH FIRMY</a:t>
            </a:r>
            <a:r>
              <a:rPr lang="cs-CZ" dirty="0" smtClean="0"/>
              <a:t>, (INDIVIDUÁLNÍ NEBO SKUPINOVÁ),</a:t>
            </a:r>
          </a:p>
          <a:p>
            <a:pPr algn="ctr">
              <a:buFontTx/>
              <a:buChar char="-"/>
            </a:pPr>
            <a:r>
              <a:rPr lang="cs-CZ" dirty="0" smtClean="0"/>
              <a:t>ORGANIZOVAT </a:t>
            </a:r>
            <a:r>
              <a:rPr lang="cs-CZ" b="1" dirty="0" smtClean="0">
                <a:solidFill>
                  <a:srgbClr val="00B050"/>
                </a:solidFill>
              </a:rPr>
              <a:t>EXKURZE, STÁŽE, ŠKOLENÍ, SEMINÁŘE, PŘEDNÁŠKY</a:t>
            </a:r>
            <a:r>
              <a:rPr lang="cs-CZ" dirty="0" smtClean="0"/>
              <a:t>, DO FIREM, ZEJMÉNA „VÝROBCŮ“NOVÝCH MATERIÁLŮ, TECHNOLOGIÍ A  TECHNICKÉHO VYBAVENÍ,</a:t>
            </a:r>
          </a:p>
          <a:p>
            <a:pPr algn="ctr">
              <a:buFontTx/>
              <a:buChar char="-"/>
            </a:pPr>
            <a:r>
              <a:rPr lang="cs-CZ" dirty="0" smtClean="0"/>
              <a:t> DÁLE: </a:t>
            </a:r>
            <a:r>
              <a:rPr lang="cs-CZ" b="1" dirty="0" smtClean="0">
                <a:solidFill>
                  <a:srgbClr val="00B050"/>
                </a:solidFill>
              </a:rPr>
              <a:t>ŠVP, ZZ, VZDĚLÁVÁNÍ PRACOVNÍKŮ FIREM, MTZ, NÁBOR</a:t>
            </a:r>
            <a:r>
              <a:rPr lang="cs-CZ" dirty="0" smtClean="0"/>
              <a:t>, </a:t>
            </a:r>
          </a:p>
          <a:p>
            <a:pPr algn="ctr">
              <a:buFontTx/>
              <a:buChar char="-"/>
            </a:pPr>
            <a:r>
              <a:rPr lang="cs-CZ" dirty="0" smtClean="0"/>
              <a:t>NASTAVIT SPOLEČNĚ PARAMETRY VÝUKY: „</a:t>
            </a:r>
            <a:r>
              <a:rPr lang="cs-CZ" b="1" dirty="0" smtClean="0">
                <a:solidFill>
                  <a:srgbClr val="FF0000"/>
                </a:solidFill>
              </a:rPr>
              <a:t>STANDARD A NADSTANDARD</a:t>
            </a:r>
            <a:r>
              <a:rPr lang="cs-CZ" dirty="0" smtClean="0"/>
              <a:t>“.</a:t>
            </a:r>
          </a:p>
        </p:txBody>
      </p:sp>
    </p:spTree>
    <p:extLst>
      <p:ext uri="{BB962C8B-B14F-4D97-AF65-F5344CB8AC3E}">
        <p14:creationId xmlns:p14="http://schemas.microsoft.com/office/powerpoint/2010/main" val="519275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10515600" cy="595744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„VIZE PROJEKTU – COVPS“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46909" y="1233055"/>
            <a:ext cx="9670473" cy="5444835"/>
          </a:xfrm>
        </p:spPr>
        <p:txBody>
          <a:bodyPr>
            <a:normAutofit fontScale="85000" lnSpcReduction="10000"/>
          </a:bodyPr>
          <a:lstStyle/>
          <a:p>
            <a:pPr algn="ctr">
              <a:buFont typeface="Wingdings" panose="05000000000000000000" pitchFamily="2" charset="2"/>
              <a:buChar char="q"/>
            </a:pPr>
            <a:r>
              <a:rPr lang="cs-CZ" dirty="0" smtClean="0"/>
              <a:t> VYTVOŘIT PRO VŠECHNY  SŠ VE STRUKTURÁCH  „COVPS“  </a:t>
            </a:r>
            <a:r>
              <a:rPr lang="cs-CZ" b="1" dirty="0" smtClean="0">
                <a:solidFill>
                  <a:srgbClr val="FF0000"/>
                </a:solidFill>
              </a:rPr>
              <a:t>ŠPIČKOVÉ</a:t>
            </a:r>
            <a:r>
              <a:rPr lang="cs-CZ" dirty="0"/>
              <a:t> </a:t>
            </a:r>
            <a:r>
              <a:rPr lang="cs-CZ" dirty="0" smtClean="0"/>
              <a:t>                                    </a:t>
            </a:r>
            <a:r>
              <a:rPr lang="cs-CZ" b="1" dirty="0" smtClean="0">
                <a:solidFill>
                  <a:srgbClr val="FF0000"/>
                </a:solidFill>
              </a:rPr>
              <a:t>MATERIÁLOVÉ A PERSONÁLNÍ ZAJIŠTĚNÍ</a:t>
            </a:r>
            <a:r>
              <a:rPr lang="cs-CZ" b="1" dirty="0"/>
              <a:t> 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A  PODMÍNKY</a:t>
            </a:r>
            <a:r>
              <a:rPr lang="cs-CZ" b="1" dirty="0" smtClean="0"/>
              <a:t>                                                                      </a:t>
            </a:r>
            <a:r>
              <a:rPr lang="cs-CZ" dirty="0" smtClean="0"/>
              <a:t>PRO</a:t>
            </a:r>
            <a:r>
              <a:rPr lang="cs-CZ" b="1" dirty="0" smtClean="0"/>
              <a:t> </a:t>
            </a:r>
            <a:r>
              <a:rPr lang="cs-CZ" dirty="0" smtClean="0"/>
              <a:t>GARANCI KVALITY VÝUKY ŽÁKŮ KONKRÉTNÍHO OBORU VZDĚLÁNÍ,                        Z TOHO VYPLÝVÁ NUTNOST ČI PRAVDĚPODOBNOST REALIZOVAT „</a:t>
            </a:r>
            <a:r>
              <a:rPr lang="cs-CZ" b="1" dirty="0" smtClean="0">
                <a:solidFill>
                  <a:srgbClr val="00B050"/>
                </a:solidFill>
              </a:rPr>
              <a:t>OBOROVOU OPTIMALIZACI</a:t>
            </a:r>
            <a:r>
              <a:rPr lang="cs-CZ" dirty="0" smtClean="0"/>
              <a:t>“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b="1" dirty="0"/>
              <a:t> </a:t>
            </a:r>
            <a:r>
              <a:rPr lang="cs-CZ" dirty="0" smtClean="0"/>
              <a:t>ZAPOJENÍ </a:t>
            </a:r>
            <a:r>
              <a:rPr lang="cs-CZ" b="1" dirty="0" smtClean="0">
                <a:solidFill>
                  <a:srgbClr val="FF0000"/>
                </a:solidFill>
              </a:rPr>
              <a:t>ODBORNÍKŮ Z PRAXE DO VZDĚLÁVACÍHO PROCESU</a:t>
            </a:r>
            <a:r>
              <a:rPr lang="cs-CZ" dirty="0" smtClean="0"/>
              <a:t>,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PRAVIDELNÉ </a:t>
            </a:r>
            <a:r>
              <a:rPr lang="cs-CZ" b="1" dirty="0" smtClean="0">
                <a:solidFill>
                  <a:srgbClr val="FF0000"/>
                </a:solidFill>
              </a:rPr>
              <a:t>SETKÁVÁNÍ PEDAGOGŮ </a:t>
            </a:r>
            <a:r>
              <a:rPr lang="cs-CZ" dirty="0" smtClean="0"/>
              <a:t>KONKRÉTNÍCH OBORŮ VZDĚLÁNÍ A PRACOVNÍKŮ V JINÝCH POZICÍCH – </a:t>
            </a:r>
            <a:r>
              <a:rPr lang="cs-CZ" b="1" dirty="0" smtClean="0">
                <a:solidFill>
                  <a:srgbClr val="00B050"/>
                </a:solidFill>
              </a:rPr>
              <a:t>VÝMĚNA ZKUĚENOSTÍ</a:t>
            </a:r>
            <a:r>
              <a:rPr lang="cs-CZ" dirty="0" smtClean="0"/>
              <a:t>,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PRAVIDELNÉ </a:t>
            </a:r>
            <a:r>
              <a:rPr lang="cs-CZ" b="1" dirty="0" smtClean="0">
                <a:solidFill>
                  <a:srgbClr val="FF0000"/>
                </a:solidFill>
              </a:rPr>
              <a:t>PRACOVNÍ SCHŮZKY Ř VŠECH SŠ</a:t>
            </a:r>
            <a:r>
              <a:rPr lang="cs-CZ" dirty="0" smtClean="0"/>
              <a:t>, ZAPOJENÝCH DO ČINNOSTI „COVPS“ – STRATEGIE VDĚLÁVÁNÍ V NÁSLEDUJÍCÍM OBDOBÍ,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UDRŽET A ROZVÍJET DOSAVADNÍ </a:t>
            </a:r>
            <a:r>
              <a:rPr lang="cs-CZ" b="1" dirty="0" smtClean="0">
                <a:solidFill>
                  <a:srgbClr val="FF0000"/>
                </a:solidFill>
              </a:rPr>
              <a:t>SPOLUPRÁCI SE ZAHRANIČNÍMI PARTNERY</a:t>
            </a:r>
            <a:r>
              <a:rPr lang="cs-CZ" dirty="0" smtClean="0"/>
              <a:t>, ZEJMÉNA </a:t>
            </a:r>
            <a:r>
              <a:rPr lang="cs-CZ" b="1" dirty="0" smtClean="0">
                <a:solidFill>
                  <a:srgbClr val="7030A0"/>
                </a:solidFill>
              </a:rPr>
              <a:t>RAKOUSKO</a:t>
            </a:r>
            <a:r>
              <a:rPr lang="cs-CZ" dirty="0" smtClean="0"/>
              <a:t>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LETNÍ AKADEMIE V RÁMCI EVROPSKÉHO VZDĚLÁVÁNÍ V RAKOUSKU.</a:t>
            </a:r>
          </a:p>
          <a:p>
            <a:pPr marL="0" indent="0" algn="ctr">
              <a:buNone/>
            </a:pPr>
            <a:endParaRPr lang="cs-CZ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 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653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2" y="365124"/>
            <a:ext cx="9337964" cy="6285057"/>
          </a:xfrm>
        </p:spPr>
      </p:pic>
    </p:spTree>
    <p:extLst>
      <p:ext uri="{BB962C8B-B14F-4D97-AF65-F5344CB8AC3E}">
        <p14:creationId xmlns:p14="http://schemas.microsoft.com/office/powerpoint/2010/main" val="4070256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„VIZE PROJEKTU – COVPS“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99309" y="1537855"/>
            <a:ext cx="9476509" cy="5056909"/>
          </a:xfrm>
        </p:spPr>
        <p:txBody>
          <a:bodyPr>
            <a:normAutofit fontScale="77500" lnSpcReduction="20000"/>
          </a:bodyPr>
          <a:lstStyle/>
          <a:p>
            <a:pPr algn="ctr">
              <a:buFont typeface="Wingdings" panose="05000000000000000000" pitchFamily="2" charset="2"/>
              <a:buChar char="q"/>
            </a:pP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SPOLUPRÁCE „COVPS“ S VŠ</a:t>
            </a:r>
            <a:r>
              <a:rPr lang="cs-CZ" dirty="0" smtClean="0"/>
              <a:t>: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NAPŘ. ÚPRAVA ŠVP PRO NENÁSILNÝ PŘECHOD ABSOLVENTŮ SŠ KE STUDIU NA VŠ.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AKTIVNÍ SPOLUPRÁCE S „CVV JMK“</a:t>
            </a:r>
            <a:r>
              <a:rPr lang="cs-CZ" b="1" dirty="0" smtClean="0"/>
              <a:t>:</a:t>
            </a:r>
            <a:endParaRPr lang="cs-CZ" b="1" dirty="0"/>
          </a:p>
          <a:p>
            <a:pPr algn="ctr">
              <a:buFontTx/>
              <a:buChar char="-"/>
            </a:pPr>
            <a:r>
              <a:rPr lang="cs-CZ" dirty="0" smtClean="0"/>
              <a:t>V OBLASTI ZPROSTŘEDKOVÁNÍ VZDĚLÁVÁNÍ, VYUŽÍVÁNÍ </a:t>
            </a:r>
            <a:r>
              <a:rPr lang="cs-CZ" b="1" dirty="0" smtClean="0">
                <a:solidFill>
                  <a:srgbClr val="7030A0"/>
                </a:solidFill>
              </a:rPr>
              <a:t>DATABÁZE</a:t>
            </a:r>
            <a:r>
              <a:rPr lang="cs-CZ" dirty="0" smtClean="0"/>
              <a:t> VZDĚLAVATELŮ A DATABÁZE VZDĚLÁVACÍCH PROGRAMŮ, ZEJMÉNA PRO VZDĚLÁVÁNÍ DOSPĚLÝCH V RÁMCI CŽU,</a:t>
            </a:r>
          </a:p>
          <a:p>
            <a:pPr algn="ctr">
              <a:buFontTx/>
              <a:buChar char="-"/>
            </a:pPr>
            <a:r>
              <a:rPr lang="cs-CZ" dirty="0" smtClean="0"/>
              <a:t>ZABEZPEČIOVAT INFORMACE O PŘÍSLUŠNÉM ODVĚTVÍ PRO </a:t>
            </a:r>
            <a:r>
              <a:rPr lang="cs-CZ" b="1" dirty="0" smtClean="0">
                <a:solidFill>
                  <a:srgbClr val="7030A0"/>
                </a:solidFill>
              </a:rPr>
              <a:t>KARIÉROVÉ PORADCE ŠKOL.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 KOORDINACE TVORBY A</a:t>
            </a:r>
            <a:r>
              <a:rPr lang="cs-CZ" b="1" dirty="0" smtClean="0">
                <a:solidFill>
                  <a:srgbClr val="FF0000"/>
                </a:solidFill>
              </a:rPr>
              <a:t> REALIZACE PROJEKTŮ Z „ESF“ </a:t>
            </a:r>
            <a:r>
              <a:rPr lang="cs-CZ" dirty="0" smtClean="0"/>
              <a:t>(MĚKKÉ – NEINVESTIČNÍ, TVRDÉ – INVESTIČNÍ,).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 KOORDINOVAT A EFEKTIVNĚ VYUŽÍVAT „</a:t>
            </a:r>
            <a:r>
              <a:rPr lang="cs-CZ" b="1" dirty="0" smtClean="0">
                <a:solidFill>
                  <a:srgbClr val="FF0000"/>
                </a:solidFill>
              </a:rPr>
              <a:t>INVESTIČNÍ ZDROJE</a:t>
            </a:r>
            <a:r>
              <a:rPr lang="cs-CZ" dirty="0" smtClean="0"/>
              <a:t>“ JMK A ZAMĚSTNAVATELŮ.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 smtClean="0"/>
              <a:t> V RÁMCI ČINNOSTI „COVPS“ BUDE ZPRACOVÁN DOKUMENT O ZAČLENĚNÍ „</a:t>
            </a:r>
            <a:r>
              <a:rPr lang="cs-CZ" b="1" dirty="0" smtClean="0">
                <a:solidFill>
                  <a:srgbClr val="FF0000"/>
                </a:solidFill>
              </a:rPr>
              <a:t>NÁRODNOSTNÍCH MENŠIN</a:t>
            </a:r>
            <a:r>
              <a:rPr lang="cs-CZ" dirty="0" smtClean="0"/>
              <a:t>“ DO VÝCHOVNĚ-VZDĚLÁVACÍHO PROCESU.</a:t>
            </a:r>
          </a:p>
        </p:txBody>
      </p:sp>
    </p:spTree>
    <p:extLst>
      <p:ext uri="{BB962C8B-B14F-4D97-AF65-F5344CB8AC3E}">
        <p14:creationId xmlns:p14="http://schemas.microsoft.com/office/powerpoint/2010/main" val="3394748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„CÍLOVÁ SKUPINA PROJEKTU – PARTNEŘI“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13164" y="1399592"/>
            <a:ext cx="9282545" cy="5262465"/>
          </a:xfrm>
        </p:spPr>
        <p:txBody>
          <a:bodyPr>
            <a:normAutofit fontScale="92500" lnSpcReduction="20000"/>
          </a:bodyPr>
          <a:lstStyle/>
          <a:p>
            <a:pPr algn="ctr">
              <a:buFont typeface="Wingdings" panose="05000000000000000000" pitchFamily="2" charset="2"/>
              <a:buChar char="q"/>
            </a:pP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17 </a:t>
            </a:r>
            <a:r>
              <a:rPr lang="cs-CZ" dirty="0" smtClean="0"/>
              <a:t> SŠ, V SOUČASNOSTI V SÍTI SŠ V JMK, ( </a:t>
            </a:r>
            <a:r>
              <a:rPr lang="cs-CZ" b="1" dirty="0" smtClean="0">
                <a:solidFill>
                  <a:srgbClr val="7030A0"/>
                </a:solidFill>
              </a:rPr>
              <a:t>12 ,  7-8 </a:t>
            </a:r>
            <a:r>
              <a:rPr lang="cs-CZ" dirty="0" smtClean="0"/>
              <a:t>).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2.525 </a:t>
            </a:r>
            <a:r>
              <a:rPr lang="cs-CZ" dirty="0" smtClean="0"/>
              <a:t> ŽÁKŮ SŠ OBORŮ VZDĚLÁNÍ SKUPINY „</a:t>
            </a:r>
            <a:r>
              <a:rPr lang="cs-CZ" b="1" dirty="0" smtClean="0">
                <a:solidFill>
                  <a:srgbClr val="FF0000"/>
                </a:solidFill>
              </a:rPr>
              <a:t>36</a:t>
            </a:r>
            <a:r>
              <a:rPr lang="cs-CZ" dirty="0" smtClean="0"/>
              <a:t>“ </a:t>
            </a:r>
            <a:r>
              <a:rPr lang="cs-CZ" smtClean="0"/>
              <a:t>(</a:t>
            </a:r>
            <a:r>
              <a:rPr lang="cs-CZ" smtClean="0"/>
              <a:t>VÝUČNÍ </a:t>
            </a:r>
            <a:r>
              <a:rPr lang="cs-CZ" dirty="0" smtClean="0"/>
              <a:t>LIST, MATURITNÍ ZKOUŠKA),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20</a:t>
            </a:r>
            <a:r>
              <a:rPr lang="cs-CZ" dirty="0" smtClean="0"/>
              <a:t>  RVP,</a:t>
            </a:r>
            <a:endParaRPr lang="cs-CZ" dirty="0"/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PEDAGOGIČTÍ</a:t>
            </a:r>
            <a:r>
              <a:rPr lang="cs-CZ" dirty="0" smtClean="0"/>
              <a:t> PRACOVNÍCI ZAPOJENÝCH ŠKOL,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MŠMT ČR, MPSV, MPO</a:t>
            </a:r>
            <a:r>
              <a:rPr lang="cs-CZ" dirty="0" smtClean="0"/>
              <a:t>, … ,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JMK</a:t>
            </a:r>
            <a:r>
              <a:rPr lang="cs-CZ" dirty="0" smtClean="0"/>
              <a:t>,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VUT</a:t>
            </a:r>
            <a:r>
              <a:rPr lang="cs-CZ" b="1" dirty="0" smtClean="0"/>
              <a:t>,    </a:t>
            </a:r>
            <a:endParaRPr lang="cs-CZ" b="1" dirty="0" smtClean="0">
              <a:solidFill>
                <a:srgbClr val="FF0000"/>
              </a:solidFill>
            </a:endParaRP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b="1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HK ČR</a:t>
            </a:r>
            <a:r>
              <a:rPr lang="cs-CZ" b="1" dirty="0" smtClean="0"/>
              <a:t>,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b="1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ZÁSTUPCI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STAVEBNÍCH FIREM A SPOLEČNOSTÍ</a:t>
            </a:r>
            <a:r>
              <a:rPr lang="cs-CZ" dirty="0" smtClean="0"/>
              <a:t>,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JCMM</a:t>
            </a:r>
            <a:r>
              <a:rPr lang="cs-CZ" dirty="0" smtClean="0"/>
              <a:t>, JIHOMORAVSKÉ INOVAČNÍ CENTRUM, …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ŽÁCI ZŠ </a:t>
            </a:r>
            <a:r>
              <a:rPr lang="cs-CZ" dirty="0" smtClean="0"/>
              <a:t>V RÁMCI PROPAGACE ŘEMESLNÝCH PROFESÍ.</a:t>
            </a:r>
          </a:p>
          <a:p>
            <a:pPr marL="0" indent="0" algn="ctr">
              <a:buNone/>
            </a:pPr>
            <a:r>
              <a:rPr lang="cs-CZ" b="1" dirty="0" smtClean="0">
                <a:solidFill>
                  <a:srgbClr val="7030A0"/>
                </a:solidFill>
              </a:rPr>
              <a:t>CELKEM 17 SŠ, Z TOHO 1 SOUKROMÁ.</a:t>
            </a:r>
            <a:endParaRPr lang="cs-CZ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43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13164" y="207819"/>
            <a:ext cx="9462654" cy="81741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„SŠ V JMK </a:t>
            </a:r>
            <a:r>
              <a:rPr lang="cs-CZ" sz="3200" b="1" dirty="0" smtClean="0">
                <a:solidFill>
                  <a:srgbClr val="00B0F0"/>
                </a:solidFill>
              </a:rPr>
              <a:t>VZDĚLÁVAJÍCÍ</a:t>
            </a:r>
            <a:r>
              <a:rPr lang="cs-CZ" b="1" dirty="0" smtClean="0">
                <a:solidFill>
                  <a:srgbClr val="00B0F0"/>
                </a:solidFill>
              </a:rPr>
              <a:t> OBORY SKUPINY „36“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79418" y="1025236"/>
            <a:ext cx="8756073" cy="5674143"/>
          </a:xfrm>
        </p:spPr>
        <p:txBody>
          <a:bodyPr>
            <a:normAutofit fontScale="62500" lnSpcReduction="20000"/>
          </a:bodyPr>
          <a:lstStyle/>
          <a:p>
            <a:pPr algn="ctr">
              <a:buFont typeface="Wingdings" panose="05000000000000000000" pitchFamily="2" charset="2"/>
              <a:buChar char="q"/>
            </a:pPr>
            <a:r>
              <a:rPr lang="cs-CZ" dirty="0" smtClean="0"/>
              <a:t> ;MASARYKOVA STŘEDNÍ ŠKOLA </a:t>
            </a:r>
            <a:r>
              <a:rPr lang="cs-CZ" b="1" dirty="0" smtClean="0">
                <a:solidFill>
                  <a:srgbClr val="FF0000"/>
                </a:solidFill>
              </a:rPr>
              <a:t>LETOVICE, </a:t>
            </a:r>
            <a:r>
              <a:rPr lang="cs-CZ" b="1" dirty="0" smtClean="0"/>
              <a:t>TYRŠOVA 500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SŠ PRO SLUCHOVĚ POSTIŽENÉ A ODBORNÉ UČILIŠTĚ </a:t>
            </a:r>
            <a:r>
              <a:rPr lang="cs-CZ" b="1" dirty="0" smtClean="0">
                <a:solidFill>
                  <a:srgbClr val="FF0000"/>
                </a:solidFill>
              </a:rPr>
              <a:t>BRNO, </a:t>
            </a:r>
            <a:r>
              <a:rPr lang="cs-CZ" b="1" dirty="0" smtClean="0"/>
              <a:t>GELLNEROVA 1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SŠ POLYTECHNICKÁ </a:t>
            </a:r>
            <a:r>
              <a:rPr lang="cs-CZ" b="1" dirty="0" smtClean="0">
                <a:solidFill>
                  <a:srgbClr val="FF0000"/>
                </a:solidFill>
              </a:rPr>
              <a:t>BRNO, </a:t>
            </a:r>
            <a:r>
              <a:rPr lang="cs-CZ" b="1" dirty="0" smtClean="0"/>
              <a:t>JÍLOVÁ 36g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STŘEDNÍ PRŮMYSLOVÁ ŠKOLA STAVEBNÍ </a:t>
            </a:r>
            <a:r>
              <a:rPr lang="cs-CZ" b="1" dirty="0" smtClean="0">
                <a:solidFill>
                  <a:srgbClr val="FF0000"/>
                </a:solidFill>
              </a:rPr>
              <a:t>BRNO, </a:t>
            </a:r>
            <a:r>
              <a:rPr lang="cs-CZ" b="1" dirty="0" smtClean="0"/>
              <a:t>KUDELOVA 8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ODBORNÉ UČILIŠTĚ A PRAKTICKÁ ŠKOLA </a:t>
            </a:r>
            <a:r>
              <a:rPr lang="cs-CZ" b="1" dirty="0" smtClean="0">
                <a:solidFill>
                  <a:srgbClr val="FF0000"/>
                </a:solidFill>
              </a:rPr>
              <a:t>BRNO, </a:t>
            </a:r>
            <a:r>
              <a:rPr lang="cs-CZ" b="1" dirty="0" smtClean="0"/>
              <a:t>LOMENÁ 44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smtClean="0">
                <a:solidFill>
                  <a:srgbClr val="00B050"/>
                </a:solidFill>
              </a:rPr>
              <a:t>SOU TRADIČNÍCH ŘEMESEL A VYŠŠÍ ODBORNÁ ŠKOLA </a:t>
            </a:r>
            <a:r>
              <a:rPr lang="cs-CZ" b="1" dirty="0" smtClean="0">
                <a:solidFill>
                  <a:srgbClr val="FF0000"/>
                </a:solidFill>
              </a:rPr>
              <a:t>BRNO, </a:t>
            </a:r>
            <a:r>
              <a:rPr lang="cs-CZ" b="1" dirty="0" smtClean="0"/>
              <a:t>STŘEDNÍ 59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SŠSŘ </a:t>
            </a:r>
            <a:r>
              <a:rPr lang="cs-CZ" b="1" dirty="0" smtClean="0">
                <a:solidFill>
                  <a:srgbClr val="FF0000"/>
                </a:solidFill>
              </a:rPr>
              <a:t>BRNO-BOSONOHY, </a:t>
            </a:r>
            <a:r>
              <a:rPr lang="cs-CZ" b="1" dirty="0" smtClean="0"/>
              <a:t>PRAŽSKÁ 38b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SOŠ PR.E.BENEŠE A SOU </a:t>
            </a:r>
            <a:r>
              <a:rPr lang="cs-CZ" b="1" dirty="0" smtClean="0">
                <a:solidFill>
                  <a:srgbClr val="FF0000"/>
                </a:solidFill>
              </a:rPr>
              <a:t>BŘECLAV</a:t>
            </a:r>
            <a:r>
              <a:rPr lang="cs-CZ" dirty="0" smtClean="0"/>
              <a:t>, </a:t>
            </a:r>
            <a:r>
              <a:rPr lang="cs-CZ" b="1" dirty="0" smtClean="0"/>
              <a:t>NAM.KOMENSKÉHO 1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 SOŠ A SOU </a:t>
            </a:r>
            <a:r>
              <a:rPr lang="cs-CZ" b="1" dirty="0" smtClean="0">
                <a:solidFill>
                  <a:srgbClr val="FF0000"/>
                </a:solidFill>
              </a:rPr>
              <a:t>HUSTOPEČE,</a:t>
            </a:r>
            <a:r>
              <a:rPr lang="cs-CZ" dirty="0" smtClean="0"/>
              <a:t> </a:t>
            </a:r>
            <a:r>
              <a:rPr lang="cs-CZ" b="1" dirty="0" smtClean="0"/>
              <a:t>MASARYKOVO NÁM. 1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GYMNÁZIUM, SOŠ A SOU </a:t>
            </a:r>
            <a:r>
              <a:rPr lang="cs-CZ" b="1" dirty="0" smtClean="0">
                <a:solidFill>
                  <a:srgbClr val="FF0000"/>
                </a:solidFill>
              </a:rPr>
              <a:t>MIKULOV,</a:t>
            </a:r>
            <a:r>
              <a:rPr lang="cs-CZ" dirty="0" smtClean="0"/>
              <a:t> </a:t>
            </a:r>
            <a:r>
              <a:rPr lang="cs-CZ" b="1" dirty="0" smtClean="0"/>
              <a:t>KOMENSKÉHO 7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STŘEDNÍ ŠKOLA PRŮMYSLOVÁ A UMĚLECKÁ A VOŠ,</a:t>
            </a:r>
            <a:r>
              <a:rPr lang="cs-CZ" b="1" dirty="0" smtClean="0">
                <a:solidFill>
                  <a:srgbClr val="FF0000"/>
                </a:solidFill>
              </a:rPr>
              <a:t>HODONÍN,  </a:t>
            </a:r>
            <a:r>
              <a:rPr lang="cs-CZ" b="1" dirty="0" smtClean="0"/>
              <a:t>BRANDLOVA 32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ISŠ </a:t>
            </a:r>
            <a:r>
              <a:rPr lang="cs-CZ" b="1" dirty="0" smtClean="0">
                <a:solidFill>
                  <a:srgbClr val="FF0000"/>
                </a:solidFill>
              </a:rPr>
              <a:t>HODONÍN</a:t>
            </a:r>
            <a:r>
              <a:rPr lang="cs-CZ" dirty="0" smtClean="0"/>
              <a:t>, </a:t>
            </a:r>
            <a:r>
              <a:rPr lang="cs-CZ" b="1" dirty="0" smtClean="0"/>
              <a:t>LIPOVÁ ALEJ 21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SOU </a:t>
            </a:r>
            <a:r>
              <a:rPr lang="cs-CZ" b="1" dirty="0" smtClean="0">
                <a:solidFill>
                  <a:srgbClr val="FF0000"/>
                </a:solidFill>
              </a:rPr>
              <a:t>KYJOV</a:t>
            </a:r>
            <a:r>
              <a:rPr lang="cs-CZ" dirty="0" smtClean="0"/>
              <a:t>, </a:t>
            </a:r>
            <a:r>
              <a:rPr lang="cs-CZ" b="1" dirty="0" smtClean="0"/>
              <a:t>HAVLÍČKOVA 1223/17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ZÁKLADNÍ ŠKOLA, ODBORNÉ UČILIŠTĚ A DŮM DĚTÍ </a:t>
            </a:r>
            <a:r>
              <a:rPr lang="cs-CZ" b="1" dirty="0" smtClean="0">
                <a:solidFill>
                  <a:srgbClr val="FF0000"/>
                </a:solidFill>
              </a:rPr>
              <a:t>RAČICE</a:t>
            </a:r>
            <a:r>
              <a:rPr lang="cs-CZ" dirty="0" smtClean="0"/>
              <a:t>, </a:t>
            </a:r>
            <a:r>
              <a:rPr lang="cs-CZ" b="1" dirty="0" smtClean="0"/>
              <a:t>ZÁMEK 1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SOŠ A SOU </a:t>
            </a:r>
            <a:r>
              <a:rPr lang="cs-CZ" b="1" dirty="0" smtClean="0">
                <a:solidFill>
                  <a:srgbClr val="FF0000"/>
                </a:solidFill>
              </a:rPr>
              <a:t>VYŠKOV,</a:t>
            </a:r>
            <a:r>
              <a:rPr lang="cs-CZ" dirty="0" smtClean="0"/>
              <a:t> </a:t>
            </a:r>
            <a:r>
              <a:rPr lang="cs-CZ" b="1" dirty="0" smtClean="0"/>
              <a:t>SOCHOROVA 15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SOŠ PODYJÍ s.r.o. </a:t>
            </a:r>
            <a:r>
              <a:rPr lang="cs-CZ" b="1" dirty="0" smtClean="0">
                <a:solidFill>
                  <a:srgbClr val="FF0000"/>
                </a:solidFill>
              </a:rPr>
              <a:t>ZNOJMO</a:t>
            </a:r>
            <a:r>
              <a:rPr lang="cs-CZ" dirty="0" smtClean="0"/>
              <a:t>, </a:t>
            </a:r>
            <a:r>
              <a:rPr lang="cs-CZ" b="1" dirty="0" smtClean="0"/>
              <a:t>JAROŠOVA 14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SŠ TECHNICKÁ </a:t>
            </a:r>
            <a:r>
              <a:rPr lang="cs-CZ" b="1" dirty="0" smtClean="0">
                <a:solidFill>
                  <a:srgbClr val="FF0000"/>
                </a:solidFill>
              </a:rPr>
              <a:t>ZNOJMO</a:t>
            </a:r>
            <a:r>
              <a:rPr lang="cs-CZ" dirty="0" smtClean="0"/>
              <a:t>, </a:t>
            </a:r>
            <a:r>
              <a:rPr lang="cs-CZ" b="1" dirty="0" smtClean="0"/>
              <a:t>UHELNÁ 6</a:t>
            </a:r>
          </a:p>
          <a:p>
            <a:pPr algn="ctr">
              <a:buFont typeface="Wingdings" panose="05000000000000000000" pitchFamily="2" charset="2"/>
              <a:buChar char="q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36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799" y="96983"/>
            <a:ext cx="9961419" cy="1041352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cs-CZ" sz="28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„PŘEHLED OBORŮ SKUPINY </a:t>
            </a: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36 </a:t>
            </a:r>
            <a:r>
              <a:rPr lang="cs-CZ" sz="28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 LETECH 2009 – 2013</a:t>
            </a:r>
            <a:r>
              <a:rPr lang="cs-CZ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cs-CZ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28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OBORY VZDĚLÁNÍ KATEGORIE </a:t>
            </a: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</a:t>
            </a:r>
            <a:r>
              <a:rPr lang="cs-CZ" sz="28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NÁSTAVBOVÉ STUDIUM</a:t>
            </a:r>
            <a:r>
              <a:rPr lang="cs-CZ" sz="28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“</a:t>
            </a:r>
            <a:endParaRPr lang="cs-CZ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61316"/>
              </p:ext>
            </p:extLst>
          </p:nvPr>
        </p:nvGraphicFramePr>
        <p:xfrm>
          <a:off x="942109" y="1138335"/>
          <a:ext cx="10224656" cy="5567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9821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8473" y="607721"/>
            <a:ext cx="9185563" cy="1325563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cs-CZ" sz="28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„PŘEHLED OBORŮ SKUPINY </a:t>
            </a: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36</a:t>
            </a:r>
            <a:r>
              <a:rPr lang="cs-CZ" sz="28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V LETECH 2009 – 2013</a:t>
            </a:r>
            <a:r>
              <a:rPr lang="cs-CZ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cs-CZ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28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OBORY VZDĚLÁNÍ KATEGORIE </a:t>
            </a: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</a:t>
            </a:r>
            <a:r>
              <a:rPr lang="cs-CZ" sz="28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“</a:t>
            </a:r>
            <a:r>
              <a:rPr lang="cs-CZ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cs-CZ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sz="2800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813149"/>
              </p:ext>
            </p:extLst>
          </p:nvPr>
        </p:nvGraphicFramePr>
        <p:xfrm>
          <a:off x="2008909" y="1655379"/>
          <a:ext cx="8174182" cy="4950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245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cs-CZ" sz="32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„PŘEHLED OBORŮ SKUPINY </a:t>
            </a:r>
            <a:r>
              <a:rPr lang="cs-CZ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36</a:t>
            </a:r>
            <a:r>
              <a:rPr lang="cs-CZ" sz="32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V LETECH 2009 – 2013</a:t>
            </a: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32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OBORY VZDĚLÁNÍ KATEGORIE </a:t>
            </a:r>
            <a:r>
              <a:rPr lang="cs-CZ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sz="32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cs-CZ" sz="3200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/>
          </p:nvPr>
        </p:nvGraphicFramePr>
        <p:xfrm>
          <a:off x="983673" y="1690688"/>
          <a:ext cx="10169236" cy="4971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0285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62545" y="110836"/>
            <a:ext cx="8963891" cy="1382062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cs-CZ" sz="28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„PŘEHLED OBORŮ SKUPINY </a:t>
            </a: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36</a:t>
            </a:r>
            <a:r>
              <a:rPr lang="cs-CZ" sz="28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PODLE ZPŮSOBU UKONČENÍ STUDIA“</a:t>
            </a:r>
            <a:endParaRPr lang="cs-CZ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112575"/>
              </p:ext>
            </p:extLst>
          </p:nvPr>
        </p:nvGraphicFramePr>
        <p:xfrm>
          <a:off x="1039091" y="1233056"/>
          <a:ext cx="10127673" cy="5417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211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7636" y="101601"/>
            <a:ext cx="9824193" cy="882072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„OBECNĚ“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83673"/>
            <a:ext cx="10515600" cy="5514110"/>
          </a:xfrm>
        </p:spPr>
        <p:txBody>
          <a:bodyPr>
            <a:normAutofit fontScale="77500" lnSpcReduction="20000"/>
          </a:bodyPr>
          <a:lstStyle/>
          <a:p>
            <a:pPr algn="ctr">
              <a:buFont typeface="Wingdings" panose="05000000000000000000" pitchFamily="2" charset="2"/>
              <a:buChar char="q"/>
            </a:pPr>
            <a:r>
              <a:rPr lang="cs-CZ" dirty="0" smtClean="0"/>
              <a:t> IMPULZEM  -  PODNĚTEM  -  PRO </a:t>
            </a:r>
            <a:r>
              <a:rPr lang="cs-CZ" b="1" dirty="0" smtClean="0">
                <a:solidFill>
                  <a:srgbClr val="FF0000"/>
                </a:solidFill>
              </a:rPr>
              <a:t>VZNIK „COVPS“ </a:t>
            </a:r>
            <a:r>
              <a:rPr lang="cs-CZ" dirty="0" smtClean="0"/>
              <a:t>JE  PROJEDNANÁ  A SCHVÁLENÁ  ZMĚNA  STRATEGICKÉHO  DOKUMENTU  „</a:t>
            </a:r>
            <a:r>
              <a:rPr lang="cs-CZ" dirty="0" smtClean="0">
                <a:solidFill>
                  <a:srgbClr val="00B050"/>
                </a:solidFill>
              </a:rPr>
              <a:t>DLOUHODOBÝ  ZÁMĚR VZDĚLÁVÁNÍ  A  ROZVOJE  VZDĚLÁVACÍ  SOUSTAVY  JMK</a:t>
            </a:r>
            <a:r>
              <a:rPr lang="cs-CZ" dirty="0" smtClean="0"/>
              <a:t>“.</a:t>
            </a:r>
          </a:p>
          <a:p>
            <a:pPr algn="ctr">
              <a:buFontTx/>
              <a:buChar char="-"/>
            </a:pPr>
            <a:r>
              <a:rPr lang="cs-CZ" dirty="0" smtClean="0"/>
              <a:t>PROJEDNÁNO A SCHVÁLENO  „</a:t>
            </a:r>
            <a:r>
              <a:rPr lang="cs-CZ" b="1" dirty="0" smtClean="0">
                <a:solidFill>
                  <a:srgbClr val="FF0000"/>
                </a:solidFill>
              </a:rPr>
              <a:t>R JMK</a:t>
            </a:r>
            <a:r>
              <a:rPr lang="cs-CZ" dirty="0" smtClean="0"/>
              <a:t>“  DNE 25.8. 2014.</a:t>
            </a:r>
          </a:p>
          <a:p>
            <a:pPr algn="ctr">
              <a:buFontTx/>
              <a:buChar char="-"/>
            </a:pPr>
            <a:r>
              <a:rPr lang="cs-CZ" dirty="0" smtClean="0"/>
              <a:t>PROJEDNÁNO A SCHVÁLENO  „</a:t>
            </a:r>
            <a:r>
              <a:rPr lang="cs-CZ" b="1" dirty="0" smtClean="0">
                <a:solidFill>
                  <a:srgbClr val="FF0000"/>
                </a:solidFill>
              </a:rPr>
              <a:t>Z JMK</a:t>
            </a:r>
            <a:r>
              <a:rPr lang="cs-CZ" dirty="0" smtClean="0"/>
              <a:t>“  DNE  18.9.2014.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 JE TAKÉ V SOULADU S  „</a:t>
            </a:r>
            <a:r>
              <a:rPr lang="cs-CZ" b="1" dirty="0" smtClean="0">
                <a:solidFill>
                  <a:srgbClr val="FF0000"/>
                </a:solidFill>
              </a:rPr>
              <a:t>RIS</a:t>
            </a:r>
            <a:r>
              <a:rPr lang="cs-CZ" dirty="0" smtClean="0"/>
              <a:t>“ -  REGIONÁLNÍ INOVAČNÍ STRATEGIE JMK  2014 – 2020.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KAP</a:t>
            </a:r>
            <a:r>
              <a:rPr lang="cs-CZ" dirty="0" smtClean="0"/>
              <a:t> – KRAJSKÝ AKČNÍ PLÁN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VZNIK  COVPS  </a:t>
            </a:r>
            <a:r>
              <a:rPr lang="cs-CZ" dirty="0" smtClean="0"/>
              <a:t>V SOULADU SE ZMÍNĚNÝMI STRATEGICKÝMI DOKUMENTY </a:t>
            </a:r>
            <a:r>
              <a:rPr lang="cs-CZ" b="1" dirty="0" smtClean="0">
                <a:solidFill>
                  <a:srgbClr val="FF0000"/>
                </a:solidFill>
              </a:rPr>
              <a:t>JE DŮLEŽITÝM PODKLADEM PRO PŘÍPRAVU</a:t>
            </a:r>
            <a:r>
              <a:rPr lang="cs-CZ" dirty="0" smtClean="0"/>
              <a:t> „</a:t>
            </a:r>
            <a:r>
              <a:rPr lang="cs-CZ" b="1" dirty="0" smtClean="0">
                <a:solidFill>
                  <a:srgbClr val="FF0000"/>
                </a:solidFill>
              </a:rPr>
              <a:t>PROJEKTOVÝCH ZÁMĚRŮ</a:t>
            </a:r>
            <a:r>
              <a:rPr lang="cs-CZ" dirty="0" smtClean="0"/>
              <a:t>“ </a:t>
            </a:r>
            <a:r>
              <a:rPr lang="cs-CZ" b="1" dirty="0" smtClean="0">
                <a:solidFill>
                  <a:srgbClr val="FF0000"/>
                </a:solidFill>
              </a:rPr>
              <a:t>A NÁSLEDNÉ ČERPÁNÍ FINANČNÍCH PROSTŘEDKŮ Z OPERAČNÍCH PROGRAMŮ     </a:t>
            </a:r>
            <a:r>
              <a:rPr lang="cs-CZ" dirty="0" smtClean="0"/>
              <a:t>(</a:t>
            </a:r>
            <a:r>
              <a:rPr lang="cs-CZ" b="1" dirty="0" smtClean="0">
                <a:solidFill>
                  <a:srgbClr val="0070C0"/>
                </a:solidFill>
              </a:rPr>
              <a:t>OP Výzkum, Vývoj</a:t>
            </a:r>
            <a:r>
              <a:rPr lang="cs-CZ" b="1" smtClean="0">
                <a:solidFill>
                  <a:srgbClr val="0070C0"/>
                </a:solidFill>
              </a:rPr>
              <a:t>, Vzdělávání, OPZ , IROP</a:t>
            </a:r>
            <a:r>
              <a:rPr lang="cs-CZ" dirty="0" smtClean="0"/>
              <a:t>, … )  IHNED OD VYHLÁŠENÍ VÝZEV V PRŮBĚHU ROKU 2015.  </a:t>
            </a:r>
            <a:r>
              <a:rPr lang="cs-CZ" b="1" dirty="0" smtClean="0">
                <a:solidFill>
                  <a:srgbClr val="7030A0"/>
                </a:solidFill>
              </a:rPr>
              <a:t>- (KARTY PŘÍPRAVENOSTI PROJEKTŮ NA PROGRAMOVACÍ OBDOBÍ 2014 – 2020, NAPŘ. :  OP VVV – PRIORITNÍ OSA 3 „ROVNÝ PŘÍSTUP KE KVALITNÍMU PŘEDŠKOLNÍMU,PRIMÁRNÍMU A SEKUNDÁRNÍMU VZDĚLÁVÁNÍ“ – INVESTIČNÍ PRIORITA 2 – SPECIFICKÝ CÍL 5 „ZVYŠOVÁNÍ KVALITY VZDĚLÁVÁNÍ ODBORNÉ PŘÍPRAVY VČETNĚ POSÍLENÍ JEJÍ RELEVANCE PRO TRH PRÁCE.</a:t>
            </a:r>
          </a:p>
          <a:p>
            <a:pPr marL="0" indent="0" algn="ctr">
              <a:buNone/>
            </a:pPr>
            <a:r>
              <a:rPr lang="cs-CZ" b="1" dirty="0" smtClean="0">
                <a:solidFill>
                  <a:srgbClr val="7030A0"/>
                </a:solidFill>
              </a:rPr>
              <a:t>- „REGIONÁLNÍ VZDĚLÁVACÍ CENTRUM STAVEBNÍCH ŘEMESEL                    JIHOMORAVSKÉHO KRAJE“</a:t>
            </a: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5791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96983"/>
            <a:ext cx="12191999" cy="1041352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 smtClean="0">
                <a:solidFill>
                  <a:srgbClr val="00B0F0"/>
                </a:solidFill>
              </a:rPr>
              <a:t>„NAPLNĚNOST ŠKOL V LETECH 2009 – 2013 .                       </a:t>
            </a:r>
            <a:r>
              <a:rPr lang="cs-CZ" sz="3600" b="1" dirty="0" smtClean="0">
                <a:solidFill>
                  <a:srgbClr val="FF0000"/>
                </a:solidFill>
              </a:rPr>
              <a:t>VŠECHNY OBORY</a:t>
            </a:r>
            <a:r>
              <a:rPr lang="cs-CZ" sz="3600" b="1" dirty="0">
                <a:solidFill>
                  <a:srgbClr val="FF0000"/>
                </a:solidFill>
              </a:rPr>
              <a:t> </a:t>
            </a:r>
            <a:r>
              <a:rPr lang="cs-CZ" sz="3600" b="1" dirty="0" smtClean="0">
                <a:solidFill>
                  <a:srgbClr val="FF0000"/>
                </a:solidFill>
              </a:rPr>
              <a:t>VZDĚLÁNÍ A FORMY STUDIA“ </a:t>
            </a:r>
            <a:endParaRPr lang="cs-CZ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825385"/>
              </p:ext>
            </p:extLst>
          </p:nvPr>
        </p:nvGraphicFramePr>
        <p:xfrm>
          <a:off x="1149927" y="1399309"/>
          <a:ext cx="10030691" cy="5278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3119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99308" y="96983"/>
            <a:ext cx="9490365" cy="817417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cs-CZ" sz="24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„NAPLNĚNOST ŠKOL V LETECH 2009 -  2013</a:t>
            </a: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24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OBORY VZDĚLÁNÍ SKUPINY 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cs-CZ" sz="24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KATEGORIE 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24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NÁSTAVBOVÉ STUDIUM, </a:t>
            </a:r>
            <a:r>
              <a:rPr lang="cs-CZ" sz="24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DENNÍ STUDIUM“</a:t>
            </a:r>
            <a:endParaRPr lang="cs-CZ" sz="2400" b="1" dirty="0">
              <a:solidFill>
                <a:srgbClr val="00B0F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1011382" y="1052945"/>
          <a:ext cx="10044545" cy="5611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3312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cs-CZ" sz="28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„NAPLNĚNOST ŠKOL V LETECH 2009 -  2013</a:t>
            </a:r>
            <a:r>
              <a:rPr lang="cs-CZ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cs-CZ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28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OBORY VZDĚLÁNÍ SKUPINY </a:t>
            </a: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36</a:t>
            </a:r>
            <a:r>
              <a:rPr lang="cs-CZ" sz="28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KATEGORIE </a:t>
            </a: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</a:t>
            </a:r>
            <a:r>
              <a:rPr lang="cs-CZ" sz="28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DENNÍ STUDIUM“</a:t>
            </a:r>
            <a:r>
              <a:rPr lang="cs-CZ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cs-CZ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sz="28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835957"/>
              </p:ext>
            </p:extLst>
          </p:nvPr>
        </p:nvGraphicFramePr>
        <p:xfrm>
          <a:off x="1316182" y="1482436"/>
          <a:ext cx="9531928" cy="5084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579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cs-CZ" sz="31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„NAPLNĚNOST ŠKOL V LETECH 2009 -  2013</a:t>
            </a:r>
            <a:r>
              <a:rPr lang="cs-CZ" sz="3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cs-CZ" sz="31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31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OBORY VZDĚLÁNÍ SKUPINY </a:t>
            </a:r>
            <a:r>
              <a:rPr lang="cs-CZ" sz="31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36</a:t>
            </a:r>
            <a:r>
              <a:rPr lang="cs-CZ" sz="31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KATEGORIE </a:t>
            </a:r>
            <a:r>
              <a:rPr lang="cs-CZ" sz="31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cs-CZ" sz="31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DENNÍ STUDIUM“</a:t>
            </a:r>
            <a:r>
              <a:rPr lang="cs-CZ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cs-CZ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1052946" y="1399309"/>
          <a:ext cx="10002982" cy="5223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4704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6910" y="207818"/>
            <a:ext cx="9559636" cy="77585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„ROZLOŽENÍ VZDĚLÁVÁNÍ V OBORECH SKUPINY </a:t>
            </a: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cs-CZ" sz="28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PODLE OKRESŮ“</a:t>
            </a:r>
            <a:endParaRPr lang="cs-CZ" sz="2800" b="1" dirty="0">
              <a:solidFill>
                <a:srgbClr val="00B0F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164522"/>
              </p:ext>
            </p:extLst>
          </p:nvPr>
        </p:nvGraphicFramePr>
        <p:xfrm>
          <a:off x="1108364" y="1135118"/>
          <a:ext cx="10030691" cy="5439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0152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109" y="152401"/>
            <a:ext cx="11859491" cy="526472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 smtClean="0">
                <a:solidFill>
                  <a:srgbClr val="00B0F0"/>
                </a:solidFill>
              </a:rPr>
              <a:t>„SCHÉMA VZDĚLÁVÁNÍ,STÁVAJÍCÍ A PŘI REALIZACI PROJEKTU“</a:t>
            </a:r>
            <a:endParaRPr lang="cs-CZ" sz="2800" b="1" dirty="0">
              <a:solidFill>
                <a:srgbClr val="00B0F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3" y="858416"/>
            <a:ext cx="8994709" cy="5728996"/>
          </a:xfrm>
        </p:spPr>
      </p:pic>
    </p:spTree>
    <p:extLst>
      <p:ext uri="{BB962C8B-B14F-4D97-AF65-F5344CB8AC3E}">
        <p14:creationId xmlns:p14="http://schemas.microsoft.com/office/powerpoint/2010/main" val="1369275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8655" y="124692"/>
            <a:ext cx="11610109" cy="928254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rgbClr val="00B0F0"/>
                </a:solidFill>
              </a:rPr>
              <a:t>„ZAŘAZENÍ PROJEKTU DO </a:t>
            </a:r>
            <a:r>
              <a:rPr lang="cs-CZ" sz="3600" b="1" smtClean="0">
                <a:solidFill>
                  <a:srgbClr val="00B0F0"/>
                </a:solidFill>
              </a:rPr>
              <a:t>ŠIRŠÍHO KONTEXTU</a:t>
            </a:r>
            <a:r>
              <a:rPr lang="cs-CZ" sz="3600" b="1" dirty="0" smtClean="0">
                <a:solidFill>
                  <a:srgbClr val="00B0F0"/>
                </a:solidFill>
              </a:rPr>
              <a:t>“</a:t>
            </a:r>
            <a:endParaRPr lang="cs-CZ" sz="3600" b="1" dirty="0">
              <a:solidFill>
                <a:srgbClr val="00B0F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941" y="1015118"/>
            <a:ext cx="4919536" cy="5553633"/>
          </a:xfrm>
        </p:spPr>
      </p:pic>
    </p:spTree>
    <p:extLst>
      <p:ext uri="{BB962C8B-B14F-4D97-AF65-F5344CB8AC3E}">
        <p14:creationId xmlns:p14="http://schemas.microsoft.com/office/powerpoint/2010/main" val="3166192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„POZITIVA A RIZIKA“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74618" y="1510145"/>
            <a:ext cx="9490364" cy="50707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SILNÉ STRÁNKY</a:t>
            </a:r>
            <a:r>
              <a:rPr lang="cs-CZ" dirty="0" smtClean="0"/>
              <a:t>:</a:t>
            </a:r>
          </a:p>
          <a:p>
            <a:pPr algn="ctr">
              <a:buFontTx/>
              <a:buChar char="-"/>
            </a:pPr>
            <a:r>
              <a:rPr lang="cs-CZ" dirty="0" smtClean="0"/>
              <a:t>VZNIK MODERNÍHO ŠPIČKOVÉHO CENTRA S POTENCIÁLEM </a:t>
            </a:r>
            <a:r>
              <a:rPr lang="cs-CZ" b="1" dirty="0" smtClean="0">
                <a:solidFill>
                  <a:srgbClr val="00B050"/>
                </a:solidFill>
              </a:rPr>
              <a:t>PŘESVĚDČENÍ ZÁJEMCŮ O STUDIUM TECHNICKÝCH OBORŮ</a:t>
            </a:r>
            <a:r>
              <a:rPr lang="cs-CZ" dirty="0" smtClean="0"/>
              <a:t>.                                     - EFEKTIVNĚJŠÍ </a:t>
            </a:r>
            <a:r>
              <a:rPr lang="cs-CZ" b="1" dirty="0" smtClean="0">
                <a:solidFill>
                  <a:srgbClr val="00B050"/>
                </a:solidFill>
              </a:rPr>
              <a:t>VYBAVOVÁNÍ</a:t>
            </a:r>
            <a:r>
              <a:rPr lang="cs-CZ" dirty="0" smtClean="0"/>
              <a:t> MODERNÍ NÁKLADNOU DIDAKTICKOU TECHNIKOU A TECHNOLOGICKÝM STROJNÍM PŘÍSTROJOVÝM A MATERIÁLOVÝM VYBAVENÍM.</a:t>
            </a:r>
          </a:p>
          <a:p>
            <a:pPr algn="ctr">
              <a:buFontTx/>
              <a:buChar char="-"/>
            </a:pPr>
            <a:r>
              <a:rPr lang="cs-CZ" dirty="0" smtClean="0"/>
              <a:t>VYŠŠÍ ODBORNÁ </a:t>
            </a:r>
            <a:r>
              <a:rPr lang="cs-CZ" b="1" dirty="0" smtClean="0">
                <a:solidFill>
                  <a:srgbClr val="00B050"/>
                </a:solidFill>
              </a:rPr>
              <a:t>ZDATNOST ABSOLVENTŮ</a:t>
            </a:r>
            <a:r>
              <a:rPr lang="cs-CZ" dirty="0" smtClean="0"/>
              <a:t>.</a:t>
            </a:r>
          </a:p>
          <a:p>
            <a:pPr algn="ctr">
              <a:buFontTx/>
              <a:buChar char="-"/>
            </a:pPr>
            <a:r>
              <a:rPr lang="cs-CZ" dirty="0" smtClean="0"/>
              <a:t>PŘÍMÁ </a:t>
            </a:r>
            <a:r>
              <a:rPr lang="cs-CZ" b="1" dirty="0" smtClean="0">
                <a:solidFill>
                  <a:srgbClr val="00B050"/>
                </a:solidFill>
              </a:rPr>
              <a:t>VAZBA NA KONKRÉTNÍ FIRMY</a:t>
            </a:r>
            <a:r>
              <a:rPr lang="cs-CZ" dirty="0" smtClean="0"/>
              <a:t>.</a:t>
            </a:r>
          </a:p>
          <a:p>
            <a:pPr algn="ctr">
              <a:buFontTx/>
              <a:buChar char="-"/>
            </a:pPr>
            <a:r>
              <a:rPr lang="cs-CZ" dirty="0" smtClean="0"/>
              <a:t>OBOROVĚ OPTIMALIZAČNÍ POTENCIÁL CENTRA.</a:t>
            </a:r>
          </a:p>
          <a:p>
            <a:pPr algn="ctr">
              <a:buFontTx/>
              <a:buChar char="-"/>
            </a:pPr>
            <a:r>
              <a:rPr lang="cs-CZ" dirty="0" smtClean="0"/>
              <a:t>SNAŽŠÍ </a:t>
            </a:r>
            <a:r>
              <a:rPr lang="cs-CZ" b="1" dirty="0" smtClean="0">
                <a:solidFill>
                  <a:srgbClr val="00B050"/>
                </a:solidFill>
              </a:rPr>
              <a:t>ZAPOJENÍ PRACOVNÍKŮ FIREM DO PEDAGOGICKÉHO PROCESU</a:t>
            </a:r>
            <a:r>
              <a:rPr lang="cs-CZ" dirty="0" smtClean="0"/>
              <a:t>.</a:t>
            </a:r>
          </a:p>
          <a:p>
            <a:pPr algn="ctr">
              <a:buFontTx/>
              <a:buChar char="-"/>
            </a:pPr>
            <a:r>
              <a:rPr lang="cs-CZ" dirty="0" smtClean="0"/>
              <a:t>MOŽNOST VYUŽITÍ CENTRA PRO </a:t>
            </a:r>
            <a:r>
              <a:rPr lang="cs-CZ" b="1" dirty="0" smtClean="0">
                <a:solidFill>
                  <a:srgbClr val="00B050"/>
                </a:solidFill>
              </a:rPr>
              <a:t>VZDĚLÁVÁNÍ DOSPĚLÝCH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8674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„POZITIVA A RIZIKA“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57744" y="1825625"/>
            <a:ext cx="9531929" cy="4351338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SLABÉ STRÁNKY</a:t>
            </a:r>
            <a:r>
              <a:rPr lang="cs-CZ" dirty="0" smtClean="0"/>
              <a:t>: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VYSOKÁ PRVOTNÍ INVESTICE </a:t>
            </a:r>
            <a:r>
              <a:rPr lang="cs-CZ" dirty="0" smtClean="0"/>
              <a:t>(MŮŽE BÝT I SILNOU STRÁNKOU Z POHLEDU ZAMĚSTNANOSTI A ROZVOJE REGIONU).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 smtClean="0"/>
              <a:t> DOSTUPNOST (DOPRAVNÍ).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OČEKÁVÁNÍ</a:t>
            </a:r>
            <a:r>
              <a:rPr lang="cs-CZ" dirty="0" smtClean="0"/>
              <a:t> (NEVSADÍM – NEVYHRÁM).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INVESTICE DO VZDĚLÁNÍ</a:t>
            </a:r>
            <a:r>
              <a:rPr lang="cs-CZ" dirty="0" smtClean="0"/>
              <a:t>. NENÍ MNOHO TĚCH,KTEŘÍ INVESTUJÍ DO VZDĚLÁNÍ.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3717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„PŘÍLEŽITOSTI“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54727" y="1825625"/>
            <a:ext cx="9393382" cy="4351338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anose="05000000000000000000" pitchFamily="2" charset="2"/>
              <a:buChar char="q"/>
            </a:pPr>
            <a:r>
              <a:rPr lang="cs-CZ" dirty="0" smtClean="0"/>
              <a:t> MOŽNOST </a:t>
            </a:r>
            <a:r>
              <a:rPr lang="cs-CZ" b="1" dirty="0" smtClean="0">
                <a:solidFill>
                  <a:srgbClr val="FF0000"/>
                </a:solidFill>
              </a:rPr>
              <a:t>VYUŽITÍ „COVPS“ ZÁKLADNÍMI ŠKOLAMI </a:t>
            </a:r>
            <a:r>
              <a:rPr lang="cs-CZ" dirty="0" smtClean="0"/>
              <a:t>V BLÍZKÉM OKOLÍ PRO PODPORU POLYTECHNICKÉ A PŘÍRODOVĚDNÉ VÝUKY.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MOŽNOST </a:t>
            </a:r>
            <a:r>
              <a:rPr lang="cs-CZ" b="1" dirty="0" smtClean="0">
                <a:solidFill>
                  <a:srgbClr val="FF0000"/>
                </a:solidFill>
              </a:rPr>
              <a:t>DALŠÍHO ROZVOJE CENTRA </a:t>
            </a:r>
            <a:r>
              <a:rPr lang="cs-CZ" dirty="0" smtClean="0"/>
              <a:t>O MEZIOBOROVÁ ZAMĚŘENÍ.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VYUŽITÍ MODERNÍHO COVPS SE ŠPIČKOVÝM TECHNICKÝM A PERSONÁLNÍM ZAJIŠTĚNÍM PRO </a:t>
            </a:r>
            <a:r>
              <a:rPr lang="cs-CZ" b="1" dirty="0" smtClean="0">
                <a:solidFill>
                  <a:srgbClr val="FF0000"/>
                </a:solidFill>
              </a:rPr>
              <a:t>POSTUPNOU ZMĚNU MEDIÁLNÍHO OBRAZU A PRESENTACI  A MEDIALIZACI MODERNÍ VÝUKY </a:t>
            </a:r>
            <a:r>
              <a:rPr lang="cs-CZ" dirty="0" smtClean="0"/>
              <a:t>TECHNICKÝCH OBORŮ VZDĚLÁNÍ A ŘEMESLNÝCH PROFESÍ V ODVĚTVÍ STAVEBNICTVÍ A SOUČASNĚ TÍM ZVÝŠIT ZÁJEM JE STUDOVAT.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 PLNÉ </a:t>
            </a:r>
            <a:r>
              <a:rPr lang="cs-CZ" b="1" dirty="0" smtClean="0">
                <a:solidFill>
                  <a:srgbClr val="FF0000"/>
                </a:solidFill>
              </a:rPr>
              <a:t>VYUŽITÍ „COVPS“ VŠEMI PARTNERY </a:t>
            </a:r>
            <a:r>
              <a:rPr lang="cs-CZ" dirty="0" smtClean="0"/>
              <a:t>A NOSITELI PROJEKTU.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5709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4691"/>
            <a:ext cx="10515600" cy="720437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„VIZE PROJEKTU  -  COVPS“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32114" y="1025237"/>
            <a:ext cx="9884229" cy="5527964"/>
          </a:xfrm>
        </p:spPr>
        <p:txBody>
          <a:bodyPr>
            <a:normAutofit fontScale="77500" lnSpcReduction="20000"/>
          </a:bodyPr>
          <a:lstStyle/>
          <a:p>
            <a:pPr algn="ctr">
              <a:buFont typeface="Wingdings" panose="05000000000000000000" pitchFamily="2" charset="2"/>
              <a:buChar char="q"/>
            </a:pPr>
            <a:r>
              <a:rPr lang="cs-CZ" dirty="0" smtClean="0"/>
              <a:t> VYTVOŘIT „COVPS“, KTERÉ BUDE </a:t>
            </a:r>
            <a:r>
              <a:rPr lang="cs-CZ" b="1" dirty="0" smtClean="0">
                <a:solidFill>
                  <a:srgbClr val="FF0000"/>
                </a:solidFill>
              </a:rPr>
              <a:t>PODPOROVAT NADSTANDARDNÍ VÝUKU ODBORNÝCH PŘEDMĚTŮ A  NADSTADARDNĚ PŘIPRAVENÉ ABSOLVENTY  </a:t>
            </a:r>
            <a:r>
              <a:rPr lang="cs-CZ" dirty="0" smtClean="0"/>
              <a:t>PRO TRH PRÁCE  V JMK.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 STĚŽEJNÍ PRIORITA: </a:t>
            </a:r>
            <a:r>
              <a:rPr lang="cs-CZ" b="1" dirty="0" smtClean="0">
                <a:solidFill>
                  <a:srgbClr val="FF0000"/>
                </a:solidFill>
              </a:rPr>
              <a:t>ZVÝŠIT „KVALITU VÝSTUPU VŠECH STUPŇŮ VZDĚLÁVÁNÍ</a:t>
            </a:r>
            <a:r>
              <a:rPr lang="cs-CZ" dirty="0" smtClean="0"/>
              <a:t>“ (ZEJMÉNA SEKUNDÁRNÍHO S OHLEDEM NA POŽADAVKY ZAMĚSTNAVATELŮ A VUT).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VYTVOŘIT </a:t>
            </a:r>
            <a:r>
              <a:rPr lang="cs-CZ" b="1" dirty="0" smtClean="0"/>
              <a:t>KOMPLEXNÍ SYSTÉM VÝCHOVY A VZDĚLÁVÁNÍ </a:t>
            </a:r>
            <a:r>
              <a:rPr lang="cs-CZ" dirty="0" smtClean="0"/>
              <a:t>V POLYTECHNICKÝCH A TECHNICKÝCH PŘEDMĚTECH A OBORECH VZDĚLÁNÍ PRO VĚKOVOU SKUPINU           </a:t>
            </a:r>
            <a:r>
              <a:rPr lang="cs-CZ" b="1" dirty="0" smtClean="0">
                <a:solidFill>
                  <a:srgbClr val="FF0000"/>
                </a:solidFill>
              </a:rPr>
              <a:t>3 – 99 </a:t>
            </a:r>
            <a:r>
              <a:rPr lang="cs-CZ" dirty="0" smtClean="0"/>
              <a:t>LET.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PŘIPRAVIT </a:t>
            </a:r>
            <a:r>
              <a:rPr lang="cs-CZ" b="1" dirty="0" smtClean="0">
                <a:solidFill>
                  <a:srgbClr val="FF0000"/>
                </a:solidFill>
              </a:rPr>
              <a:t>KOMPLEXNÍ PODPORU PŘEDŠKOLNÍHO VZDĚLÁVÁNÍ </a:t>
            </a:r>
            <a:r>
              <a:rPr lang="cs-CZ" dirty="0" smtClean="0"/>
              <a:t>(REALIZACE,  VE SPOLUPRÁCI SE SOCIÁLNÍMI PARTNERY, PROJEKTU„</a:t>
            </a:r>
            <a:r>
              <a:rPr lang="cs-CZ" b="1" dirty="0" smtClean="0">
                <a:solidFill>
                  <a:srgbClr val="00B050"/>
                </a:solidFill>
              </a:rPr>
              <a:t>TECHNICKÉ MATEŘSKÉ ŠKOLY</a:t>
            </a:r>
            <a:r>
              <a:rPr lang="cs-CZ" dirty="0" smtClean="0"/>
              <a:t>“).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PŘIPRAVIT </a:t>
            </a:r>
            <a:r>
              <a:rPr lang="cs-CZ" b="1" dirty="0" smtClean="0">
                <a:solidFill>
                  <a:srgbClr val="FF0000"/>
                </a:solidFill>
              </a:rPr>
              <a:t>KOMPLEXNÍ PODPORU PRIMÁRNÍHO VZDĚLÁVÁNÍ</a:t>
            </a:r>
            <a:r>
              <a:rPr lang="cs-CZ" dirty="0" smtClean="0"/>
              <a:t>:                        </a:t>
            </a:r>
          </a:p>
          <a:p>
            <a:pPr marL="0" indent="0" algn="ctr">
              <a:buNone/>
            </a:pPr>
            <a:r>
              <a:rPr lang="cs-CZ" dirty="0"/>
              <a:t> </a:t>
            </a:r>
            <a:r>
              <a:rPr lang="cs-CZ" dirty="0" smtClean="0"/>
              <a:t>     1.NA NIŽŠÍM STUPNI ZŠ (TEDY  1 – 5 ROČNÍK) REALIZOVAT PROJEKT „</a:t>
            </a:r>
            <a:r>
              <a:rPr lang="cs-CZ" b="1" dirty="0" smtClean="0">
                <a:solidFill>
                  <a:srgbClr val="00B050"/>
                </a:solidFill>
              </a:rPr>
              <a:t>TECHNICKÝ NIŽŠÍ STUPEŇ ZŠ</a:t>
            </a:r>
            <a:r>
              <a:rPr lang="cs-CZ" dirty="0" smtClean="0"/>
              <a:t>“ – PODOBA PROJEKTU „TECHNICKÉ MATEŘSKÉ ŠKOLY“                                                        </a:t>
            </a:r>
          </a:p>
          <a:p>
            <a:pPr marL="0" indent="0" algn="ctr">
              <a:buNone/>
            </a:pPr>
            <a:r>
              <a:rPr lang="cs-CZ" dirty="0" smtClean="0"/>
              <a:t>                  2. POKRAČOVAT V PROJEKTU S TECHNICKÝM ZAMĚŘENÍM A SOUČASNĚ </a:t>
            </a:r>
            <a:r>
              <a:rPr lang="cs-CZ" dirty="0" smtClean="0">
                <a:solidFill>
                  <a:srgbClr val="7030A0"/>
                </a:solidFill>
              </a:rPr>
              <a:t>DOPORUČIT ZNOVUZAŘAZENÍ „</a:t>
            </a:r>
            <a:r>
              <a:rPr lang="cs-CZ" b="1" dirty="0" smtClean="0">
                <a:solidFill>
                  <a:srgbClr val="C00000"/>
                </a:solidFill>
              </a:rPr>
              <a:t>DÍLEN</a:t>
            </a:r>
            <a:r>
              <a:rPr lang="cs-CZ" dirty="0" smtClean="0">
                <a:solidFill>
                  <a:srgbClr val="7030A0"/>
                </a:solidFill>
              </a:rPr>
              <a:t>“ (</a:t>
            </a:r>
            <a:r>
              <a:rPr lang="cs-CZ" b="1" dirty="0" smtClean="0">
                <a:solidFill>
                  <a:srgbClr val="00B050"/>
                </a:solidFill>
              </a:rPr>
              <a:t>PRACOVNÍHO VYUČOVÁNÍ</a:t>
            </a:r>
            <a:r>
              <a:rPr lang="cs-CZ" dirty="0" smtClean="0">
                <a:solidFill>
                  <a:srgbClr val="7030A0"/>
                </a:solidFill>
              </a:rPr>
              <a:t>)  , „</a:t>
            </a:r>
            <a:r>
              <a:rPr lang="cs-CZ" b="1" dirty="0" smtClean="0">
                <a:solidFill>
                  <a:srgbClr val="C00000"/>
                </a:solidFill>
              </a:rPr>
              <a:t>ZAHRÁDKY</a:t>
            </a:r>
            <a:r>
              <a:rPr lang="cs-CZ" dirty="0" smtClean="0">
                <a:solidFill>
                  <a:srgbClr val="7030A0"/>
                </a:solidFill>
              </a:rPr>
              <a:t>“ A POSÍLIT VÝUKU PŘEDMĚTŮ,JAKÝMI JSOU NAPŘ. „</a:t>
            </a:r>
            <a:r>
              <a:rPr lang="cs-CZ" b="1" dirty="0" smtClean="0">
                <a:solidFill>
                  <a:srgbClr val="C00000"/>
                </a:solidFill>
              </a:rPr>
              <a:t>GEOMETRIE</a:t>
            </a:r>
            <a:r>
              <a:rPr lang="cs-CZ" dirty="0" smtClean="0">
                <a:solidFill>
                  <a:srgbClr val="7030A0"/>
                </a:solidFill>
              </a:rPr>
              <a:t>“.</a:t>
            </a:r>
            <a:endParaRPr lang="cs-CZ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45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„HROZBY“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10144" y="1825625"/>
            <a:ext cx="9185565" cy="4351338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q"/>
            </a:pP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NEPLNĚNÍ SMLUVNÍCH PODMÍNEK </a:t>
            </a:r>
            <a:r>
              <a:rPr lang="cs-CZ" dirty="0" smtClean="0"/>
              <a:t>ZE STRANY VŠECH ZÚČASTNĚNÝCH SUBJEKTŮ.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VŠECHNY </a:t>
            </a:r>
            <a:r>
              <a:rPr lang="cs-CZ" b="1" dirty="0" smtClean="0">
                <a:solidFill>
                  <a:srgbClr val="FF0000"/>
                </a:solidFill>
              </a:rPr>
              <a:t>PROBLÉMY A HROZBY JSOU VŠAK ŘEŠITELNÉ.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>
                <a:solidFill>
                  <a:srgbClr val="7030A0"/>
                </a:solidFill>
              </a:rPr>
              <a:t>KAŽDÝ PROJEKT, KDE PŘEVAŽUJÍ POZITIVA NAD NEGETIVY JE NUTNÉ POKUSITI SE REALIZOVAT.</a:t>
            </a:r>
          </a:p>
          <a:p>
            <a:pPr marL="0" indent="0" algn="ctr">
              <a:buNone/>
            </a:pPr>
            <a:r>
              <a:rPr lang="cs-CZ" b="1" dirty="0" smtClean="0">
                <a:solidFill>
                  <a:srgbClr val="C00000"/>
                </a:solidFill>
              </a:rPr>
              <a:t>KDYŽ SE CHCE – VŠEHNO JDE !!!</a:t>
            </a:r>
            <a:endParaRPr lang="cs-CZ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05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091" y="124691"/>
            <a:ext cx="11720945" cy="692727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„POSTUP ŘEŠENÍ“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13164" y="914400"/>
            <a:ext cx="9504218" cy="5680364"/>
          </a:xfrm>
        </p:spPr>
        <p:txBody>
          <a:bodyPr>
            <a:normAutofit fontScale="85000" lnSpcReduction="10000"/>
          </a:bodyPr>
          <a:lstStyle/>
          <a:p>
            <a:pPr algn="ctr">
              <a:buFont typeface="Wingdings" panose="05000000000000000000" pitchFamily="2" charset="2"/>
              <a:buChar char="q"/>
            </a:pPr>
            <a:r>
              <a:rPr lang="cs-CZ" dirty="0" smtClean="0"/>
              <a:t> NUTNÉ </a:t>
            </a:r>
            <a:r>
              <a:rPr lang="cs-CZ" b="1" dirty="0" smtClean="0">
                <a:solidFill>
                  <a:srgbClr val="FF0000"/>
                </a:solidFill>
              </a:rPr>
              <a:t>VYUŽITÍ STRATEGICKÝCH DOKUMENTŮ</a:t>
            </a:r>
            <a:r>
              <a:rPr lang="cs-CZ" dirty="0" smtClean="0"/>
              <a:t>,POTŘEBNÝCH PRO REALIZACI.(REGIONÁLNÍ INFORMAČNÍ STRATEGIE, DZ, KRAJSKÝ AKČNÍ PLÁN,). </a:t>
            </a:r>
            <a:r>
              <a:rPr lang="cs-CZ" b="1" dirty="0" smtClean="0">
                <a:solidFill>
                  <a:srgbClr val="7030A0"/>
                </a:solidFill>
              </a:rPr>
              <a:t>POSTUPOVAT V SOULADU SE STRATEGICKÝMI DOKUMENTY.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PŘIPRAVIT </a:t>
            </a:r>
            <a:r>
              <a:rPr lang="cs-CZ" b="1" dirty="0" smtClean="0">
                <a:solidFill>
                  <a:srgbClr val="FF0000"/>
                </a:solidFill>
              </a:rPr>
              <a:t>ZÁKLADNÍ KOSTRU A HARMONOGRAM </a:t>
            </a:r>
            <a:r>
              <a:rPr lang="cs-CZ" dirty="0" smtClean="0"/>
              <a:t>REALIZACE PROJEKTU.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PŘIPRAVIT </a:t>
            </a:r>
            <a:r>
              <a:rPr lang="cs-CZ" b="1" dirty="0" smtClean="0">
                <a:solidFill>
                  <a:srgbClr val="FF0000"/>
                </a:solidFill>
              </a:rPr>
              <a:t>PROJEKTOVÉ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ZÁMĚRY</a:t>
            </a:r>
            <a:r>
              <a:rPr lang="cs-CZ" b="1" dirty="0" smtClean="0"/>
              <a:t> </a:t>
            </a:r>
            <a:r>
              <a:rPr lang="cs-CZ" dirty="0" smtClean="0"/>
              <a:t>                                                           (JEDNOTLIVÉ PROJEKTY – PERSONÁLNÍ ZAJIŠTĚNÍ,MATERIÁLNÍ ZAJIŠTĚNÍ, STUDIJNÍ PROGRAMY, ZAPOJENÍ PARTNERŮ, … ).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SCHVÁLENÍ PROJEKTU A DÍLČÍCH SUBPROJEKTŮ</a:t>
            </a:r>
            <a:r>
              <a:rPr lang="cs-CZ" dirty="0" smtClean="0"/>
              <a:t>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VLASTNÍ </a:t>
            </a:r>
            <a:r>
              <a:rPr lang="cs-CZ" b="1" dirty="0" smtClean="0">
                <a:solidFill>
                  <a:srgbClr val="FF0000"/>
                </a:solidFill>
              </a:rPr>
              <a:t>REALIZACE PROJEKTU – PRVNÍ FÁZE </a:t>
            </a:r>
            <a:r>
              <a:rPr lang="cs-CZ" dirty="0" smtClean="0"/>
              <a:t>(ČÁST PRO PRAKTICKOU VÝUKU,PRO PODPORU ZŠ, SŠ,).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EVALUACE PRVNÍ FÁZE</a:t>
            </a:r>
            <a:r>
              <a:rPr lang="cs-CZ" dirty="0" smtClean="0"/>
              <a:t>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REALIZACE DRUHÉ FÁZE </a:t>
            </a:r>
            <a:r>
              <a:rPr lang="cs-CZ" dirty="0" smtClean="0"/>
              <a:t>– FINALIZAČNÍ </a:t>
            </a:r>
            <a:r>
              <a:rPr lang="cs-CZ" b="1" dirty="0" smtClean="0">
                <a:solidFill>
                  <a:srgbClr val="FF0000"/>
                </a:solidFill>
              </a:rPr>
              <a:t>S NÁSLEDNOU PLNOU REALIZACÍ </a:t>
            </a:r>
            <a:r>
              <a:rPr lang="cs-CZ" dirty="0" smtClean="0"/>
              <a:t>VČETNĚ AKCEPTOVÁNÍ PŘIPOMÍNEK Z EVALUACE PRVNÍ FÁZE.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 SPOLUPRÁCE   </a:t>
            </a:r>
            <a:r>
              <a:rPr lang="cs-CZ" b="1" dirty="0" smtClean="0">
                <a:solidFill>
                  <a:srgbClr val="7030A0"/>
                </a:solidFill>
              </a:rPr>
              <a:t>COV P STAVEBNICTVÍ   A COV P STROJÍRENSTVÍ ,  SPOLUPRACOVAT SE VŠEMI ZŘÍZENÝMI  „COV“.</a:t>
            </a: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3856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„STRATEGICKÉ DOKUMENTY“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Char char="q"/>
            </a:pPr>
            <a:r>
              <a:rPr lang="cs-CZ" dirty="0" smtClean="0"/>
              <a:t> DLOUHODOBÝ </a:t>
            </a:r>
            <a:r>
              <a:rPr lang="cs-CZ" b="1" dirty="0" smtClean="0">
                <a:solidFill>
                  <a:srgbClr val="FF0000"/>
                </a:solidFill>
              </a:rPr>
              <a:t>ZÁMĚR</a:t>
            </a:r>
            <a:r>
              <a:rPr lang="cs-CZ" dirty="0" smtClean="0"/>
              <a:t> VZDĚLÁVÁNÍ A ROZVOJE VZDĚLÁVACÍ SOUSTAVY JMK.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RIS </a:t>
            </a:r>
            <a:r>
              <a:rPr lang="cs-CZ" dirty="0" smtClean="0"/>
              <a:t>= REGIONÁLNÍ INOVAČNÍ STRATEGIE JMK 2014 – 2020.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KAP</a:t>
            </a:r>
            <a:r>
              <a:rPr lang="cs-CZ" dirty="0" smtClean="0"/>
              <a:t> = KRAJSKÝ AKČNÍ PLÁN.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1058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smtClean="0">
                <a:solidFill>
                  <a:srgbClr val="00B0F0"/>
                </a:solidFill>
              </a:rPr>
              <a:t>„KONEC PRESENTACE“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b="1" dirty="0" smtClean="0"/>
              <a:t>DĚKUJI ZA POZORNOST</a:t>
            </a:r>
          </a:p>
          <a:p>
            <a:pPr marL="0" indent="0" algn="ctr">
              <a:buNone/>
            </a:pPr>
            <a:r>
              <a:rPr lang="cs-CZ" dirty="0" smtClean="0"/>
              <a:t>Ing.  JOSEF  HYPR</a:t>
            </a:r>
          </a:p>
          <a:p>
            <a:pPr marL="0" indent="0" algn="ctr">
              <a:buNone/>
            </a:pPr>
            <a:r>
              <a:rPr lang="cs-CZ" dirty="0" smtClean="0"/>
              <a:t>ŘEDITEL STŘEDNÍ ŠKOLY STAVEBNÍCH ŘEMESEL BRNO-BOSONOHY</a:t>
            </a:r>
          </a:p>
          <a:p>
            <a:pPr marL="0" indent="0" algn="ctr">
              <a:buNone/>
            </a:pPr>
            <a:r>
              <a:rPr lang="cs-CZ" dirty="0" smtClean="0"/>
              <a:t>MOBIL:  +420 602 751 824</a:t>
            </a:r>
          </a:p>
          <a:p>
            <a:pPr marL="0" indent="0" algn="ctr">
              <a:buNone/>
            </a:pPr>
            <a:r>
              <a:rPr lang="cs-CZ" dirty="0" smtClean="0"/>
              <a:t>E-MAIL:  </a:t>
            </a:r>
            <a:r>
              <a:rPr lang="cs-CZ" dirty="0" smtClean="0">
                <a:hlinkClick r:id="rId2"/>
              </a:rPr>
              <a:t>hypr@soubosonohy.cz</a:t>
            </a: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WEB:  </a:t>
            </a:r>
            <a:r>
              <a:rPr lang="cs-CZ" dirty="0" smtClean="0">
                <a:hlinkClick r:id="rId3"/>
              </a:rPr>
              <a:t>www.soubosonohy.cz</a:t>
            </a:r>
            <a:endParaRPr lang="cs-CZ" dirty="0" smtClean="0"/>
          </a:p>
          <a:p>
            <a:pPr marL="0" indent="0" algn="ctr">
              <a:buNone/>
            </a:pPr>
            <a:r>
              <a:rPr lang="cs-CZ" dirty="0" smtClean="0">
                <a:hlinkClick r:id="rId4"/>
              </a:rPr>
              <a:t>www.ceskerucicky.cz</a:t>
            </a:r>
            <a:endParaRPr lang="cs-CZ" dirty="0" smtClean="0"/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3484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Vysoké  školky\Úlohy, témata\Klenby, zdi, krovy\ZŠ-foto, podzim 2012\2.11 Krovy, domy\DSCN004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401" y="764704"/>
            <a:ext cx="4248233" cy="3186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:\Vysoké  školky\Úlohy, témata\Klenby, zdi, krovy\ZŠ-foto, podzim 2012\Modely-domky\Brno-20121127-0004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0176" y="4171332"/>
            <a:ext cx="2682724" cy="2012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H:\Vysoké  školky\Úlohy, témata\Klenby, zdi, krovy\ZŠ-foto, podzim 2012\Modely-domky\Brno-20121127-0004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7800" y="4149081"/>
            <a:ext cx="2736304" cy="2012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:\Vysoké  školky\Prezentace, konference\Filmování leden 2013\Brno-20130116-0010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0128" y="4149081"/>
            <a:ext cx="2682724" cy="2012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8680598" y="285145"/>
            <a:ext cx="1939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KROVY A STŘECHY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537819" y="6448256"/>
            <a:ext cx="6795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Bell MT" pitchFamily="18" charset="0"/>
              </a:rPr>
              <a:t>JAK NÁM PŘÍŠTÍ GENERACE USTELOU, TAK SI LEHNEME …</a:t>
            </a:r>
            <a:endParaRPr lang="cs-CZ" dirty="0">
              <a:latin typeface="Bell MT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847529" y="1958380"/>
            <a:ext cx="209557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TADY JE VÝSLEDEK.</a:t>
            </a:r>
          </a:p>
          <a:p>
            <a:endParaRPr lang="cs-CZ" b="1" i="1" dirty="0"/>
          </a:p>
          <a:p>
            <a:endParaRPr lang="cs-CZ" b="1" i="1" dirty="0"/>
          </a:p>
          <a:p>
            <a:endParaRPr lang="cs-CZ" b="1" i="1" dirty="0"/>
          </a:p>
          <a:p>
            <a:r>
              <a:rPr lang="cs-CZ" b="1" dirty="0" smtClean="0"/>
              <a:t>LÍBÍ SE NÁM TAK,</a:t>
            </a:r>
          </a:p>
          <a:p>
            <a:r>
              <a:rPr lang="cs-CZ" b="1" dirty="0" smtClean="0"/>
              <a:t>ŽE JEJ UMÍSTÍME</a:t>
            </a:r>
          </a:p>
          <a:p>
            <a:r>
              <a:rPr lang="cs-CZ" b="1" dirty="0" smtClean="0"/>
              <a:t>NA NAŠI VÝSTAVKU.</a:t>
            </a:r>
            <a:endParaRPr lang="cs-CZ" b="1" dirty="0"/>
          </a:p>
        </p:txBody>
      </p:sp>
      <p:sp>
        <p:nvSpPr>
          <p:cNvPr id="3" name="Šrafovaná šipka doprava 2"/>
          <p:cNvSpPr/>
          <p:nvPr/>
        </p:nvSpPr>
        <p:spPr>
          <a:xfrm>
            <a:off x="4079776" y="1958380"/>
            <a:ext cx="1296144" cy="7200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2746319" y="116633"/>
            <a:ext cx="647299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32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TECHNICKÉ MATEŘSKÉ </a:t>
            </a:r>
            <a:r>
              <a:rPr lang="cs-CZ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ŠKOLY</a:t>
            </a:r>
            <a:endParaRPr lang="cs-CZ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3425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9091" y="365126"/>
            <a:ext cx="10086110" cy="79865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„VIZE PROJEKTU  -  COVPS“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77257" y="1509486"/>
            <a:ext cx="9695544" cy="5094514"/>
          </a:xfrm>
        </p:spPr>
        <p:txBody>
          <a:bodyPr>
            <a:normAutofit lnSpcReduction="10000"/>
          </a:bodyPr>
          <a:lstStyle/>
          <a:p>
            <a:pPr algn="ctr">
              <a:buFont typeface="Wingdings" panose="05000000000000000000" pitchFamily="2" charset="2"/>
              <a:buChar char="q"/>
            </a:pPr>
            <a:r>
              <a:rPr lang="cs-CZ" dirty="0" smtClean="0"/>
              <a:t> PŘIPRAVIT KOMPLEXNÍ PODPORU </a:t>
            </a:r>
            <a:r>
              <a:rPr lang="cs-CZ" b="1" dirty="0" smtClean="0">
                <a:solidFill>
                  <a:srgbClr val="FF0000"/>
                </a:solidFill>
              </a:rPr>
              <a:t>SEKUNDÁRNÍHO</a:t>
            </a:r>
            <a:r>
              <a:rPr lang="cs-CZ" dirty="0" smtClean="0"/>
              <a:t> VZDĚLÁVÁNÍ (</a:t>
            </a:r>
            <a:r>
              <a:rPr lang="cs-CZ" b="1" dirty="0" smtClean="0">
                <a:solidFill>
                  <a:srgbClr val="00B050"/>
                </a:solidFill>
              </a:rPr>
              <a:t>SPOLUPRÁCE VŠECH STŘEDNÍCH ODBORNÝCH A TECHNIKY ZAMĚŘENÝCH ŠKOL V JMK</a:t>
            </a:r>
            <a:r>
              <a:rPr lang="cs-CZ" dirty="0" smtClean="0"/>
              <a:t>).</a:t>
            </a:r>
            <a:r>
              <a:rPr lang="cs-CZ" b="1" dirty="0" smtClean="0">
                <a:solidFill>
                  <a:srgbClr val="7030A0"/>
                </a:solidFill>
              </a:rPr>
              <a:t>UMOŽNIT NA SVÝCH SPECIALIZOVANÝCH PRACOVIŠTÍCH ODBORNOU VÝUKU DALŠÍM ŠKOLÁM , JEJICHŽ ŽÁCI SE PŘIPRAVUJÍ NA VÝKON POVOLÁNÍ V DANÉM OBORU.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PŘIPRAVIT KOMPLEXNÍ PODPORU </a:t>
            </a:r>
            <a:r>
              <a:rPr lang="cs-CZ" b="1" dirty="0" smtClean="0">
                <a:solidFill>
                  <a:srgbClr val="FF0000"/>
                </a:solidFill>
              </a:rPr>
              <a:t>TERCIÁLNÍHO</a:t>
            </a:r>
            <a:r>
              <a:rPr lang="cs-CZ" dirty="0" smtClean="0"/>
              <a:t> VZDĚLÁVÁNÍ (ZAPOJENÍ VOŠ A VUT).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PŘIPRAVIT KOMPLEXNÍ PODPORU „</a:t>
            </a:r>
            <a:r>
              <a:rPr lang="cs-CZ" b="1" dirty="0" smtClean="0">
                <a:solidFill>
                  <a:srgbClr val="FF0000"/>
                </a:solidFill>
              </a:rPr>
              <a:t>VZDĚLÁVÁNÍ DOSPĚLÝCH</a:t>
            </a:r>
            <a:r>
              <a:rPr lang="cs-CZ" dirty="0" smtClean="0"/>
              <a:t>“ V RÁMCI „CŽU“ (KVALIFIKAČNÍ A REKVALIFIKAČNÍ VZDĚLÁVACÍ PROGRAMY).</a:t>
            </a:r>
            <a:r>
              <a:rPr lang="cs-CZ" b="1" dirty="0" smtClean="0">
                <a:solidFill>
                  <a:srgbClr val="7030A0"/>
                </a:solidFill>
              </a:rPr>
              <a:t>POSKYTOVAT KURZY DALŠÍHO PROFESNÍHO VZDĚLÁVÁNÍ DOSPĚLÝCH,NEBO VZDĚLÁVÁNÍ VEDOUCÍ KE ZMĚNĚ KVALIFIKACE.</a:t>
            </a: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3944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„VIZE PROJEKTU – COVPS “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94971" y="1825625"/>
            <a:ext cx="9303658" cy="4351338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anose="05000000000000000000" pitchFamily="2" charset="2"/>
              <a:buChar char="q"/>
            </a:pPr>
            <a:r>
              <a:rPr lang="cs-CZ" dirty="0" smtClean="0"/>
              <a:t> PŘIPRAVIT KOMPLEXNÍ </a:t>
            </a:r>
            <a:r>
              <a:rPr lang="cs-CZ" b="1" dirty="0" smtClean="0">
                <a:solidFill>
                  <a:srgbClr val="00B050"/>
                </a:solidFill>
              </a:rPr>
              <a:t>PODPORU SPOLUPRÁCI </a:t>
            </a:r>
            <a:r>
              <a:rPr lang="cs-CZ" dirty="0" smtClean="0"/>
              <a:t>„</a:t>
            </a:r>
            <a:r>
              <a:rPr lang="cs-CZ" b="1" dirty="0" smtClean="0">
                <a:solidFill>
                  <a:srgbClr val="FF0000"/>
                </a:solidFill>
              </a:rPr>
              <a:t>VZDĚLAVATELŮ</a:t>
            </a:r>
            <a:r>
              <a:rPr lang="cs-CZ" dirty="0" smtClean="0"/>
              <a:t>“ (MŠ+ZŠ+SŠ+VOŠ+VUT).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PŘIPRAVIT KOMPLEXNÍ </a:t>
            </a:r>
            <a:r>
              <a:rPr lang="cs-CZ" b="1" dirty="0" smtClean="0">
                <a:solidFill>
                  <a:srgbClr val="00B050"/>
                </a:solidFill>
              </a:rPr>
              <a:t>PODPORU  SPOLUPRÁCI </a:t>
            </a:r>
            <a:r>
              <a:rPr lang="cs-CZ" dirty="0" smtClean="0"/>
              <a:t>„</a:t>
            </a:r>
            <a:r>
              <a:rPr lang="cs-CZ" b="1" dirty="0" smtClean="0">
                <a:solidFill>
                  <a:srgbClr val="FF0000"/>
                </a:solidFill>
              </a:rPr>
              <a:t>ZAMĚSTNAVATELŮ</a:t>
            </a:r>
            <a:r>
              <a:rPr lang="cs-CZ" dirty="0" smtClean="0"/>
              <a:t>“ (HK ČR, CECHY, SPOLEČENSTVA, JIHOMORAVSKÝ STAVEBNÍ KLASTR, FIRMY, STAVEBNÍ SPOLEČNOSTI, A POD.).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PŘIPRAVIT KOMPLEXNÍ PODPORU </a:t>
            </a:r>
            <a:r>
              <a:rPr lang="cs-CZ" b="1" dirty="0" smtClean="0">
                <a:solidFill>
                  <a:srgbClr val="00B050"/>
                </a:solidFill>
              </a:rPr>
              <a:t>SYSTEMATICKÉ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B050"/>
                </a:solidFill>
              </a:rPr>
              <a:t>SPOLUPRÁCI</a:t>
            </a:r>
            <a:r>
              <a:rPr lang="cs-CZ" b="1" dirty="0" smtClean="0">
                <a:solidFill>
                  <a:srgbClr val="FF0000"/>
                </a:solidFill>
              </a:rPr>
              <a:t> „VZDĚLAVATELŮ A ZAMĚSTNAVATELŮ“.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PŘIPRAVIT KOMPLEXNÍ </a:t>
            </a:r>
            <a:r>
              <a:rPr lang="cs-CZ" b="1" dirty="0" smtClean="0">
                <a:solidFill>
                  <a:srgbClr val="00B050"/>
                </a:solidFill>
              </a:rPr>
              <a:t>PODPORU PRO SPOLUPRÁCI </a:t>
            </a:r>
            <a:r>
              <a:rPr lang="cs-CZ" dirty="0" smtClean="0"/>
              <a:t>ZE STRANY </a:t>
            </a:r>
            <a:r>
              <a:rPr lang="cs-CZ" b="1" dirty="0" smtClean="0">
                <a:solidFill>
                  <a:srgbClr val="FF0000"/>
                </a:solidFill>
              </a:rPr>
              <a:t>ZŘIZOVATELŮ A MINISTERSTEV</a:t>
            </a:r>
            <a:r>
              <a:rPr lang="cs-CZ" dirty="0"/>
              <a:t>,</a:t>
            </a:r>
            <a:r>
              <a:rPr lang="cs-CZ" dirty="0" smtClean="0"/>
              <a:t> ŠIROKÉ ODBORNÉ I LAJCKÉ VEŘEJNOSTI, PŘEDSTAVITELÉ ZŘIZOVATELE</a:t>
            </a:r>
            <a:r>
              <a:rPr lang="cs-CZ" smtClean="0"/>
              <a:t>, ZÁSTUPCI KONTROLNÍCH ORGÁNŮ.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3167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074" y="0"/>
            <a:ext cx="11526982" cy="1371600"/>
          </a:xfrm>
        </p:spPr>
        <p:txBody>
          <a:bodyPr>
            <a:normAutofit/>
          </a:bodyPr>
          <a:lstStyle/>
          <a:p>
            <a:pPr algn="ctr"/>
            <a:endParaRPr lang="cs-CZ" sz="3600" b="1" dirty="0">
              <a:solidFill>
                <a:srgbClr val="00B0F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28" y="167952"/>
            <a:ext cx="8853715" cy="6637474"/>
          </a:xfrm>
        </p:spPr>
      </p:pic>
    </p:spTree>
    <p:extLst>
      <p:ext uri="{BB962C8B-B14F-4D97-AF65-F5344CB8AC3E}">
        <p14:creationId xmlns:p14="http://schemas.microsoft.com/office/powerpoint/2010/main" val="3376962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rgbClr val="00B0F0"/>
                </a:solidFill>
              </a:rPr>
              <a:t>„ROZŠÍŘENÝ PORADNÍ SBOR SŠSŘ B-B – COVPS“</a:t>
            </a:r>
            <a:endParaRPr lang="cs-CZ" sz="3600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Font typeface="Wingdings" panose="05000000000000000000" pitchFamily="2" charset="2"/>
              <a:buChar char="q"/>
            </a:pPr>
            <a:r>
              <a:rPr lang="cs-CZ" dirty="0" smtClean="0"/>
              <a:t> JE ORGÁNEM,KTERÝ </a:t>
            </a:r>
            <a:r>
              <a:rPr lang="cs-CZ" b="1" dirty="0" smtClean="0">
                <a:solidFill>
                  <a:srgbClr val="7030A0"/>
                </a:solidFill>
              </a:rPr>
              <a:t>ZÁSADNÍM ZPŮSOBEM VSTUPUJE DO KTIVIT ŠKOLY</a:t>
            </a:r>
            <a:r>
              <a:rPr lang="cs-CZ" dirty="0" smtClean="0"/>
              <a:t>, JEJÍHO CHOVÁNÍ A ROZVOJE. JDE O TO, ABY BYLA SOLIDNÍ SLUŽBOU VEŘEJNOSTI.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b="1" dirty="0" smtClean="0">
                <a:solidFill>
                  <a:srgbClr val="7030A0"/>
                </a:solidFill>
              </a:rPr>
              <a:t>ÚČASTNÍ SE</a:t>
            </a:r>
            <a:r>
              <a:rPr lang="cs-CZ" dirty="0" smtClean="0"/>
              <a:t>:  - TOP MANAGEMENT VÝZNAMNÝCH PODNIKŮ,              - PODNIKATELSKÁ SFÉRA, - CECHY, SPOLEČENSTVA, JMSK, KHK JM, …,  -AKADEMIČTÍ FUNKCIONÁŘI VŠ, UČITELÉ VŠ, - Ř ZŠ A MŠ,                       - PŘEDSTAVITELÉ ZŘIZOVATELE, -ÚMČ, - RODIČOVSKÁ VEŘEJNOST, ZÁSTUPCI KONTROLNÍCH ORGÁNŮ, … .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b="1" dirty="0" smtClean="0">
                <a:solidFill>
                  <a:srgbClr val="7030A0"/>
                </a:solidFill>
              </a:rPr>
              <a:t>MOŽNÁ TÉMATA JEDNÁNÍ </a:t>
            </a:r>
            <a:r>
              <a:rPr lang="cs-CZ" dirty="0" smtClean="0">
                <a:solidFill>
                  <a:srgbClr val="7030A0"/>
                </a:solidFill>
              </a:rPr>
              <a:t>– </a:t>
            </a:r>
            <a:r>
              <a:rPr lang="cs-CZ" b="1" dirty="0" smtClean="0">
                <a:solidFill>
                  <a:srgbClr val="7030A0"/>
                </a:solidFill>
              </a:rPr>
              <a:t>PROGRAM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smtClean="0"/>
              <a:t>: ČINNOST ŠKOLY,  HLUBŠÍ PROPOJENÍ S REÁLNÝM ŽIVOTEM,  ODBORNÁ PRAXE U FIREM,  VÝSTUPY ZE SPOLUPRÁCE S VŠ,  PROJEKTY,  A JINÉ.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9107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93965"/>
            <a:ext cx="10515600" cy="80356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„VIZE PROJEKTU – COVPS“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0035" y="1163782"/>
            <a:ext cx="9504219" cy="5417127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q"/>
            </a:pPr>
            <a:r>
              <a:rPr lang="cs-CZ" dirty="0" smtClean="0"/>
              <a:t> AKTIVNÍ ÚČAST „COVPS“ PŘI REALIZACI PROJEKTU „</a:t>
            </a:r>
            <a:r>
              <a:rPr lang="cs-CZ" b="1" dirty="0" smtClean="0">
                <a:solidFill>
                  <a:srgbClr val="FF0000"/>
                </a:solidFill>
              </a:rPr>
              <a:t>TMŠ</a:t>
            </a:r>
            <a:r>
              <a:rPr lang="cs-CZ" dirty="0" smtClean="0"/>
              <a:t>“.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SPOLUPRÁCE „COVPS“ SE ZŠ </a:t>
            </a:r>
            <a:r>
              <a:rPr lang="cs-CZ" dirty="0" smtClean="0"/>
              <a:t>:</a:t>
            </a:r>
          </a:p>
          <a:p>
            <a:pPr algn="ctr">
              <a:buFontTx/>
              <a:buChar char="-"/>
            </a:pPr>
            <a:r>
              <a:rPr lang="cs-CZ" dirty="0" smtClean="0"/>
              <a:t>UMOŽNĚNÍ </a:t>
            </a:r>
            <a:r>
              <a:rPr lang="cs-CZ" b="1" dirty="0" smtClean="0">
                <a:solidFill>
                  <a:srgbClr val="00B050"/>
                </a:solidFill>
              </a:rPr>
              <a:t>VÝUKY „DÍLEN</a:t>
            </a:r>
            <a:r>
              <a:rPr lang="cs-CZ" dirty="0" smtClean="0"/>
              <a:t>“ (PRACOVNÍHO VYUČOVÁNÍ) PRO ŽÁKY ZŠ VE VYBAVENÝCH DÍLNÁCH  SŠ VČETNĚ  POSKYTNUTÍ  LEKTORA – UČITELE O.V.,</a:t>
            </a:r>
          </a:p>
          <a:p>
            <a:pPr algn="ctr">
              <a:buFontTx/>
              <a:buChar char="-"/>
            </a:pPr>
            <a:r>
              <a:rPr lang="cs-CZ" dirty="0" smtClean="0"/>
              <a:t>MOŽNOST ZAPOJENÍ ŽÁKŮ ZŠ DO </a:t>
            </a:r>
            <a:r>
              <a:rPr lang="cs-CZ" b="1" dirty="0" smtClean="0">
                <a:solidFill>
                  <a:srgbClr val="00B050"/>
                </a:solidFill>
              </a:rPr>
              <a:t>TECHNICKÝCH KROUŽKŮ</a:t>
            </a:r>
            <a:r>
              <a:rPr lang="cs-CZ" dirty="0" smtClean="0"/>
              <a:t>, VEDENÝCH LEKTORY SŠ,</a:t>
            </a:r>
          </a:p>
          <a:p>
            <a:pPr algn="ctr">
              <a:buFontTx/>
              <a:buChar char="-"/>
            </a:pPr>
            <a:r>
              <a:rPr lang="cs-CZ" dirty="0" smtClean="0"/>
              <a:t>NABÍDKA PRO VYUŽITÍ PROSTOR (DÍLNY, UČEBNY, UBYTOVACÍ KAPACITY, … ) SŠ PRO REALIZACI TZV. „</a:t>
            </a:r>
            <a:r>
              <a:rPr lang="cs-CZ" b="1" dirty="0" smtClean="0">
                <a:solidFill>
                  <a:srgbClr val="00B050"/>
                </a:solidFill>
              </a:rPr>
              <a:t>PŘÍMĚSTSKÝCH TÁBORŮ</a:t>
            </a:r>
            <a:r>
              <a:rPr lang="cs-CZ" dirty="0" smtClean="0"/>
              <a:t>“ ORGANIZOVANÝCH V OBDOBÍ VELKÝCH PRÁZDNON A SE ZAMĚŘENÍM NA TECHNICKÉ  VZDĚLÁVÁNÍ VE STAVEBNICTVÍ.</a:t>
            </a:r>
          </a:p>
        </p:txBody>
      </p:sp>
    </p:spTree>
    <p:extLst>
      <p:ext uri="{BB962C8B-B14F-4D97-AF65-F5344CB8AC3E}">
        <p14:creationId xmlns:p14="http://schemas.microsoft.com/office/powerpoint/2010/main" val="4102890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1949</Words>
  <Application>Microsoft Office PowerPoint</Application>
  <PresentationFormat>Širokoúhlá obrazovka</PresentationFormat>
  <Paragraphs>169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0" baseType="lpstr">
      <vt:lpstr>Arial</vt:lpstr>
      <vt:lpstr>Bell MT</vt:lpstr>
      <vt:lpstr>Calibri</vt:lpstr>
      <vt:lpstr>Calibri Light</vt:lpstr>
      <vt:lpstr>Times New Roman</vt:lpstr>
      <vt:lpstr>Wingdings</vt:lpstr>
      <vt:lpstr>Motiv Office</vt:lpstr>
      <vt:lpstr>„CENTRUM ODBORNÉHO VZDĚLÁVÁNÍ PRO STAVEBNICTVÍ“</vt:lpstr>
      <vt:lpstr>„OBECNĚ“</vt:lpstr>
      <vt:lpstr>„VIZE PROJEKTU  -  COVPS“</vt:lpstr>
      <vt:lpstr>Prezentace aplikace PowerPoint</vt:lpstr>
      <vt:lpstr>„VIZE PROJEKTU  -  COVPS“</vt:lpstr>
      <vt:lpstr>„VIZE PROJEKTU – COVPS “</vt:lpstr>
      <vt:lpstr>Prezentace aplikace PowerPoint</vt:lpstr>
      <vt:lpstr>„ROZŠÍŘENÝ PORADNÍ SBOR SŠSŘ B-B – COVPS“</vt:lpstr>
      <vt:lpstr>„VIZE PROJEKTU – COVPS“</vt:lpstr>
      <vt:lpstr>„VIZE PROJEKTU – COVPS“</vt:lpstr>
      <vt:lpstr>„VIZE PROJEKTU – COVPS“</vt:lpstr>
      <vt:lpstr>Prezentace aplikace PowerPoint</vt:lpstr>
      <vt:lpstr>„VIZE PROJEKTU – COVPS“</vt:lpstr>
      <vt:lpstr>„CÍLOVÁ SKUPINA PROJEKTU – PARTNEŘI“</vt:lpstr>
      <vt:lpstr>„SŠ V JMK VZDĚLÁVAJÍCÍ OBORY SKUPINY „36“</vt:lpstr>
      <vt:lpstr>„PŘEHLED OBORŮ SKUPINY 36 V LETECH 2009 – 2013 OBORY VZDĚLÁNÍ KATEGORIE M A NÁSTAVBOVÉ STUDIUM“</vt:lpstr>
      <vt:lpstr>„PŘEHLED OBORŮ SKUPINY 36 V LETECH 2009 – 2013 OBORY VZDĚLÁNÍ KATEGORIE H“ </vt:lpstr>
      <vt:lpstr>„PŘEHLED OBORŮ SKUPINY 36 V LETECH 2009 – 2013 OBORY VZDĚLÁNÍ KATEGORIE E“</vt:lpstr>
      <vt:lpstr>„PŘEHLED OBORŮ SKUPINY 36 PODLE ZPŮSOBU UKONČENÍ STUDIA“</vt:lpstr>
      <vt:lpstr>„NAPLNĚNOST ŠKOL V LETECH 2009 – 2013 .                       VŠECHNY OBORY VZDĚLÁNÍ A FORMY STUDIA“ </vt:lpstr>
      <vt:lpstr>„NAPLNĚNOST ŠKOL V LETECH 2009 -  2013 OBORY VZDĚLÁNÍ SKUPINY 36 KATEGORIE M A NÁSTAVBOVÉ STUDIUM, DENNÍ STUDIUM“</vt:lpstr>
      <vt:lpstr>„NAPLNĚNOST ŠKOL V LETECH 2009 -  2013 OBORY VZDĚLÁNÍ SKUPINY 36 KATEGORIE H, DENNÍ STUDIUM“ </vt:lpstr>
      <vt:lpstr>„NAPLNĚNOST ŠKOL V LETECH 2009 -  2013 OBORY VZDĚLÁNÍ SKUPINY 36 KATEGORIE E, DENNÍ STUDIUM“ </vt:lpstr>
      <vt:lpstr>„ROZLOŽENÍ VZDĚLÁVÁNÍ V OBORECH SKUPINY 36 PODLE OKRESŮ“</vt:lpstr>
      <vt:lpstr>„SCHÉMA VZDĚLÁVÁNÍ,STÁVAJÍCÍ A PŘI REALIZACI PROJEKTU“</vt:lpstr>
      <vt:lpstr>„ZAŘAZENÍ PROJEKTU DO ŠIRŠÍHO KONTEXTU“</vt:lpstr>
      <vt:lpstr>„POZITIVA A RIZIKA“</vt:lpstr>
      <vt:lpstr>„POZITIVA A RIZIKA“</vt:lpstr>
      <vt:lpstr>„PŘÍLEŽITOSTI“</vt:lpstr>
      <vt:lpstr>„HROZBY“</vt:lpstr>
      <vt:lpstr>„POSTUP ŘEŠENÍ“</vt:lpstr>
      <vt:lpstr>„STRATEGICKÉ DOKUMENTY“</vt:lpstr>
      <vt:lpstr>„KONEC PRESENTACE“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„CENTRUM ODBORNÉHO VZDĚLÁVÁNÍ PRO STAVEBNICTVÍ“</dc:title>
  <dc:creator>Reditel</dc:creator>
  <cp:lastModifiedBy>Reditel</cp:lastModifiedBy>
  <cp:revision>131</cp:revision>
  <dcterms:created xsi:type="dcterms:W3CDTF">2014-10-03T17:20:53Z</dcterms:created>
  <dcterms:modified xsi:type="dcterms:W3CDTF">2014-11-09T14:57:46Z</dcterms:modified>
</cp:coreProperties>
</file>