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73" r:id="rId14"/>
    <p:sldId id="267" r:id="rId15"/>
    <p:sldId id="268" r:id="rId16"/>
    <p:sldId id="269" r:id="rId17"/>
    <p:sldId id="274" r:id="rId18"/>
    <p:sldId id="270" r:id="rId19"/>
    <p:sldId id="275" r:id="rId20"/>
    <p:sldId id="276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07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522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125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519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208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885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44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8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08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5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75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00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18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31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41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38D2-2D7E-48B6-9A17-F67E2A44EDEE}" type="datetimeFigureOut">
              <a:rPr lang="cs-CZ" smtClean="0"/>
              <a:t>13.10.2014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7F3651-8146-4B28-9893-4178046725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90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Příprava žáků pro reálný život ve společnosti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Vilém Koutník</a:t>
            </a:r>
          </a:p>
          <a:p>
            <a:r>
              <a:rPr lang="cs-CZ" dirty="0" smtClean="0"/>
              <a:t>Střední průmyslová škola chemická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5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18557"/>
            <a:ext cx="10515600" cy="5591175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Připravenost žáků SŠ pro studium na VŠ</a:t>
            </a:r>
          </a:p>
          <a:p>
            <a:pPr lvl="0"/>
            <a:r>
              <a:rPr lang="cs-CZ" sz="2400" dirty="0"/>
              <a:t>besedy žáků s VŠ učiteli, akad. funkcionáři</a:t>
            </a:r>
          </a:p>
          <a:p>
            <a:pPr lvl="0"/>
            <a:r>
              <a:rPr lang="cs-CZ" sz="2400" dirty="0"/>
              <a:t>exkurze a praxe na VŠ</a:t>
            </a:r>
          </a:p>
          <a:p>
            <a:pPr lvl="0"/>
            <a:r>
              <a:rPr lang="cs-CZ" sz="2400" dirty="0"/>
              <a:t>zpracování odborných prací ve spolupráci SŠ-VŠ</a:t>
            </a:r>
          </a:p>
          <a:p>
            <a:pPr lvl="0"/>
            <a:r>
              <a:rPr lang="cs-CZ" sz="2400" dirty="0"/>
              <a:t>workshopy VŠ stud. a SŠ stud.</a:t>
            </a:r>
          </a:p>
          <a:p>
            <a:pPr lvl="0"/>
            <a:r>
              <a:rPr lang="cs-CZ" sz="2400" dirty="0"/>
              <a:t>Připravenost absolventů SŠ pro praxi</a:t>
            </a:r>
          </a:p>
          <a:p>
            <a:pPr lvl="0"/>
            <a:r>
              <a:rPr lang="cs-CZ" sz="2400" dirty="0"/>
              <a:t>besedy žáků s person. řediteli a dalšími zástupci </a:t>
            </a:r>
            <a:r>
              <a:rPr lang="cs-CZ" sz="2400" dirty="0" err="1"/>
              <a:t>odb</a:t>
            </a:r>
            <a:r>
              <a:rPr lang="cs-CZ" sz="2400" dirty="0"/>
              <a:t>. praxe</a:t>
            </a:r>
          </a:p>
          <a:p>
            <a:pPr lvl="0"/>
            <a:r>
              <a:rPr lang="cs-CZ" sz="2400" dirty="0"/>
              <a:t>návštěva provozů a laboratoří OP-exkurze</a:t>
            </a:r>
          </a:p>
          <a:p>
            <a:pPr lvl="0"/>
            <a:r>
              <a:rPr lang="cs-CZ" sz="2400" dirty="0"/>
              <a:t>zajištění OP</a:t>
            </a:r>
          </a:p>
          <a:p>
            <a:pPr lvl="0"/>
            <a:r>
              <a:rPr lang="cs-CZ" sz="2400" dirty="0"/>
              <a:t>zhodnocení praxe žákem se zaměřením na praktické výstupy, kontrolní činnost ze strany pedagogů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3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867" y="809625"/>
            <a:ext cx="10515600" cy="4351338"/>
          </a:xfrm>
        </p:spPr>
        <p:txBody>
          <a:bodyPr/>
          <a:lstStyle/>
          <a:p>
            <a:pPr lvl="0"/>
            <a:r>
              <a:rPr lang="cs-CZ" sz="2400" dirty="0"/>
              <a:t>Propojenost jazykové přípravy</a:t>
            </a:r>
          </a:p>
          <a:p>
            <a:pPr lvl="0"/>
            <a:r>
              <a:rPr lang="cs-CZ" sz="2400" dirty="0"/>
              <a:t>dohodnutí se na stejných dvou CIJ (ANJ-NEJ) - pro tento region nejvýznamnější i nejvhodnější kombinace</a:t>
            </a:r>
          </a:p>
          <a:p>
            <a:pPr lvl="0"/>
            <a:r>
              <a:rPr lang="cs-CZ" sz="2400" dirty="0"/>
              <a:t>stanovený výstup dle SERR na ZŠ a SŠ</a:t>
            </a:r>
          </a:p>
          <a:p>
            <a:pPr lvl="0"/>
            <a:r>
              <a:rPr lang="cs-CZ" sz="2400" dirty="0"/>
              <a:t>zařazení odborného CIJ – vybrané přednášky – CLIL</a:t>
            </a:r>
          </a:p>
          <a:p>
            <a:pPr lvl="0"/>
            <a:r>
              <a:rPr lang="cs-CZ" sz="2400" dirty="0"/>
              <a:t>příprava žáků pro požadavky VŠ a praxe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11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7067"/>
            <a:ext cx="10515600" cy="5939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u="sng" dirty="0"/>
              <a:t>Propojenost v horizontále:</a:t>
            </a:r>
          </a:p>
          <a:p>
            <a:pPr marL="0" indent="0">
              <a:buNone/>
            </a:pPr>
            <a:r>
              <a:rPr lang="cs-CZ" sz="2400" b="1" dirty="0"/>
              <a:t>Témata:</a:t>
            </a:r>
          </a:p>
          <a:p>
            <a:pPr lvl="0"/>
            <a:r>
              <a:rPr lang="cs-CZ" sz="2400" dirty="0" smtClean="0"/>
              <a:t> </a:t>
            </a:r>
            <a:r>
              <a:rPr lang="cs-CZ" sz="2400" dirty="0"/>
              <a:t>motivační akce pro děti</a:t>
            </a:r>
          </a:p>
          <a:p>
            <a:pPr lvl="0"/>
            <a:r>
              <a:rPr lang="cs-CZ" sz="2400" dirty="0" smtClean="0"/>
              <a:t>rodina</a:t>
            </a:r>
            <a:r>
              <a:rPr lang="cs-CZ" sz="2400" dirty="0"/>
              <a:t>, zdravý životní styl, zdravotní stav populace</a:t>
            </a:r>
          </a:p>
          <a:p>
            <a:pPr lvl="0"/>
            <a:r>
              <a:rPr lang="cs-CZ" sz="2400" dirty="0"/>
              <a:t>finance, zadluženost, osobní bankrot</a:t>
            </a:r>
          </a:p>
          <a:p>
            <a:pPr lvl="0"/>
            <a:r>
              <a:rPr lang="cs-CZ" sz="2400" dirty="0"/>
              <a:t>soudní, advokátní, policejní praxe, vězení</a:t>
            </a:r>
          </a:p>
          <a:p>
            <a:pPr lvl="0"/>
            <a:r>
              <a:rPr lang="cs-CZ" sz="2400" dirty="0"/>
              <a:t>soužití generací</a:t>
            </a:r>
          </a:p>
          <a:p>
            <a:pPr lvl="0"/>
            <a:r>
              <a:rPr lang="cs-CZ" sz="2400" dirty="0"/>
              <a:t>společenské chování, etika, slušnost</a:t>
            </a:r>
          </a:p>
          <a:p>
            <a:pPr lvl="0"/>
            <a:r>
              <a:rPr lang="cs-CZ" sz="2400" dirty="0"/>
              <a:t>církev, vzdělanostní kořeny Evropy, řád společnosti</a:t>
            </a:r>
          </a:p>
          <a:p>
            <a:pPr lvl="0"/>
            <a:r>
              <a:rPr lang="cs-CZ" sz="2400" dirty="0" err="1"/>
              <a:t>prac</a:t>
            </a:r>
            <a:r>
              <a:rPr lang="cs-CZ" sz="2400" dirty="0"/>
              <a:t>. právní </a:t>
            </a:r>
            <a:r>
              <a:rPr lang="cs-CZ" sz="2400" dirty="0" smtClean="0"/>
              <a:t>vztahy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13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</p:spPr>
        <p:txBody>
          <a:bodyPr/>
          <a:lstStyle/>
          <a:p>
            <a:pPr lvl="0"/>
            <a:r>
              <a:rPr lang="cs-CZ" sz="2400" dirty="0"/>
              <a:t>orientace ve společnosti</a:t>
            </a:r>
          </a:p>
          <a:p>
            <a:pPr lvl="0"/>
            <a:r>
              <a:rPr lang="cs-CZ" sz="2400" dirty="0"/>
              <a:t>úřady</a:t>
            </a:r>
          </a:p>
          <a:p>
            <a:pPr lvl="0"/>
            <a:r>
              <a:rPr lang="cs-CZ" sz="2400" dirty="0"/>
              <a:t>politika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24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467" y="1012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Právě zkušenosti z řešení projektů OPVK v dílčích oblastech spolupráce ukazují na možnost zlepšení připravenosti žáků a studentů pro reálné potřeby společnosti, a to jak </a:t>
            </a:r>
            <a:r>
              <a:rPr lang="cs-CZ" sz="3600" b="1" u="sng" dirty="0"/>
              <a:t>ve vertikále </a:t>
            </a:r>
            <a:r>
              <a:rPr lang="cs-CZ" sz="3600" dirty="0"/>
              <a:t>MŠ-ZŠ-SŠ-VŠ, tak i </a:t>
            </a:r>
            <a:r>
              <a:rPr lang="cs-CZ" sz="3600" b="1" u="sng" dirty="0"/>
              <a:t>v horizontále </a:t>
            </a:r>
            <a:r>
              <a:rPr lang="cs-CZ" sz="3600" dirty="0"/>
              <a:t>společnost-ZŠ, společnost-SŠ, společnost-VŠ.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86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9734" y="738189"/>
            <a:ext cx="8596668" cy="3880773"/>
          </a:xfrm>
        </p:spPr>
        <p:txBody>
          <a:bodyPr>
            <a:normAutofit/>
          </a:bodyPr>
          <a:lstStyle/>
          <a:p>
            <a:r>
              <a:rPr lang="cs-CZ" sz="2600" b="1" u="sng" dirty="0"/>
              <a:t>Institucionální charakter spolupráce</a:t>
            </a:r>
            <a:endParaRPr lang="cs-CZ" sz="2600" u="sng" dirty="0"/>
          </a:p>
          <a:p>
            <a:pPr lvl="0"/>
            <a:r>
              <a:rPr lang="cs-CZ" sz="2600" dirty="0"/>
              <a:t>spolupráce vertikály a horizontály by byla založena na smluvním vztahu </a:t>
            </a:r>
            <a:r>
              <a:rPr lang="cs-CZ" sz="2600" dirty="0" smtClean="0"/>
              <a:t>(nutné vygenerování finančních zdrojů)</a:t>
            </a:r>
            <a:endParaRPr lang="cs-CZ" sz="2600" dirty="0"/>
          </a:p>
          <a:p>
            <a:pPr lvl="0"/>
            <a:r>
              <a:rPr lang="cs-CZ" sz="2600" dirty="0" smtClean="0"/>
              <a:t>využití </a:t>
            </a:r>
            <a:r>
              <a:rPr lang="cs-CZ" sz="2600" dirty="0"/>
              <a:t>národního plánu výuky CIJ 2014-2020</a:t>
            </a:r>
          </a:p>
          <a:p>
            <a:pPr lvl="0"/>
            <a:r>
              <a:rPr lang="cs-CZ" sz="2600" dirty="0"/>
              <a:t>využití daňových úlev pro firmy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6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4000" y="84666"/>
            <a:ext cx="11887201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Závěr:</a:t>
            </a:r>
            <a:endParaRPr lang="cs-CZ" sz="36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Uvolnění příslušné částky ve výši </a:t>
            </a: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Kč 2.104.000,-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(dotace na rok)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umožňuje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pilotním ověření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intenzivnější propojení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reálného života společnosti a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praxe.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Bylo by dobré tuto částku uvolnit v 5-letém období každoročně pro zabezpečení realizace tohoto pilotního projektu. Školám budou vytvořeny kvalitnější předpoklady pro přiblížení života školy a života společnosti obecně. 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6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9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umožní první kroky, které vytvoří školám předpoklady pro systematickou spolupráci s praxí a veřejností. Školy na tomto základě lépe připraví mladé lidi pro reálný život. Projekt více propojí školy v předškolním, základním, středním a vysokoškolském vzdělávání, tedy propojí druhy škol (MŠ-ZŠ-SŠ-VŠ). Navíc jednotlivé druhy škol systematicky propojí s praxí, společností, reálným životem.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0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26533" y="249157"/>
            <a:ext cx="10769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Partneři projektu: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Údolní 68, Statutární město Brno, MČ Brno-střed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 Vídeňská 39a, Statutární město Brno, MČ Brno-střed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 </a:t>
            </a:r>
            <a:r>
              <a:rPr lang="cs-CZ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Neklež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1a, Statutární město Brno, MČ Brno-Líšeň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 </a:t>
            </a:r>
            <a:r>
              <a:rPr lang="cs-CZ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Kamechy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Kavčí 3, Statutární město Brno, MČ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Brno-Bystrc</a:t>
            </a: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11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12799" y="694268"/>
            <a:ext cx="1019386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ZŠ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Bakalovo nábřeží 8/8, Statutární město Brno, MČ Brno-střed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ZŠ Křídlovická 30b, Statutární město Brno, MČ Brno-střed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ZŠ Hudcova 35, Statutární město Brno, MČ Brno-Medlánky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ZŠ Hroznová 1, Statutární město Brno, MČ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Brno-střed</a:t>
            </a:r>
          </a:p>
          <a:p>
            <a:pPr>
              <a:lnSpc>
                <a:spcPct val="115000"/>
              </a:lnSpc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ZŠ Sirotkova 36, Statutární město Brno, MČ Brno-Žabovřesky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333" y="92815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V současné době je značná disproporce mezi poptávkou a nabídkou na vzdělávací služby. Velká kapacita SŠ oproti počtu žáků v 9. třídách ZŠ a podobně na úrovni VŠ ve vztahu k SŠ často snižuje motivaci ke kvalitním studijním výsledkům žáků a studentů v celé vertikále ZŠ-SŠ-VŠ. Dnes maturuje cca 80% populačního ročníku a stále vyšší podíl maturantů odchází studovat VŠ. </a:t>
            </a:r>
          </a:p>
        </p:txBody>
      </p:sp>
    </p:spTree>
    <p:extLst>
      <p:ext uri="{BB962C8B-B14F-4D97-AF65-F5344CB8AC3E}">
        <p14:creationId xmlns:p14="http://schemas.microsoft.com/office/powerpoint/2010/main" val="22525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Mendelova univerzita v Brně</a:t>
            </a:r>
          </a:p>
          <a:p>
            <a:r>
              <a:rPr lang="cs-CZ" sz="3200" dirty="0" smtClean="0"/>
              <a:t>Vysoké učení technické v Brně</a:t>
            </a:r>
          </a:p>
          <a:p>
            <a:r>
              <a:rPr lang="cs-CZ" sz="3200" dirty="0" smtClean="0"/>
              <a:t>Veterinární a farmaceutická univerzita Brno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024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dirty="0" smtClean="0"/>
              <a:t>Děkuji za pozornost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671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333" y="132291"/>
            <a:ext cx="10515600" cy="67257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P</a:t>
            </a:r>
            <a:r>
              <a:rPr lang="cs-CZ" sz="3600" dirty="0" smtClean="0"/>
              <a:t>odíl </a:t>
            </a:r>
            <a:r>
              <a:rPr lang="cs-CZ" sz="3600" dirty="0"/>
              <a:t>exaktnosti, zručné dovednosti žáků ve výuce nekopírují potřeby společnosti. Prakticismus, kterým je charakteristický stávající život se ze škol vytrácí. Skleníkový efekt škol je akcentován nedostatkem finančních prostředků pro spolupráci s klíčovými složkami reálného života společnosti (např. finanční, soudní, advokátní, policejní, sociální, odborná složka). Výsledkem je, že se mnozí žáci ZŠ obtížně adaptují na SŠ a maturanti na VŠ a univerzitách (samostatnost, orientace v reálném prostředí). Podobně je to s mnohými absolventy, kteří vstupují do praxe.</a:t>
            </a:r>
          </a:p>
        </p:txBody>
      </p:sp>
    </p:spTree>
    <p:extLst>
      <p:ext uri="{BB962C8B-B14F-4D97-AF65-F5344CB8AC3E}">
        <p14:creationId xmlns:p14="http://schemas.microsoft.com/office/powerpoint/2010/main" val="492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333" y="911225"/>
            <a:ext cx="10515600" cy="4693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dirty="0"/>
              <a:t>Zdá se, jako by školství a jeho úseky (ZŠ, SŠ, VŠ) šlo svou cestou a život společnosti druhou cestou</a:t>
            </a:r>
            <a:r>
              <a:rPr lang="cs-CZ" sz="3900" b="1" dirty="0"/>
              <a:t>.</a:t>
            </a:r>
            <a:r>
              <a:rPr lang="cs-CZ" sz="3900" dirty="0"/>
              <a:t> Přitom se ve školách tvrdě a poctivě pracuje, školy jsou  moderně vybavené, ale efekt, jako by se vytrácel ve vztahu k požadavkům praxe. Školy musí realizovat aktivity (např. projekty, kroužky, zajišťování mimorozpočtových zdrojů, marketing), aby zabezpečily základní nárůst kvality ve vzdělávacím procesu a mnohdy i aby oslovily veřejnost a upozornily na své aktivity.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6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92691"/>
            <a:ext cx="10515600" cy="4676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Naše škola (SPŠCH Brno) řeší projekty (zejm. OPVK) zaměřené na spolupráci se ZŠ, podobně s VŠ a rovněž tak s odbornou praxí či se složkami všeobecného života společnosti. Ve školním kurikulu je zakotveno, že např. SPŠCH má povinnost zajistit </a:t>
            </a:r>
            <a:r>
              <a:rPr lang="cs-CZ" sz="3600" u="sng" dirty="0"/>
              <a:t>odbornou praxi</a:t>
            </a:r>
            <a:r>
              <a:rPr lang="cs-CZ" sz="3600" dirty="0"/>
              <a:t>. Pro školu je to </a:t>
            </a:r>
            <a:r>
              <a:rPr lang="cs-CZ" sz="3600" u="sng" dirty="0"/>
              <a:t>zákonná povinnost</a:t>
            </a:r>
            <a:r>
              <a:rPr lang="cs-CZ" sz="3600" dirty="0"/>
              <a:t>, ale odborná praxe není ničím povinována. Spolupráce je daná přátelskými vztahy. Nastane-li změna např. na pozici gen. ředitele, často spolupráce končí. </a:t>
            </a:r>
          </a:p>
        </p:txBody>
      </p:sp>
    </p:spTree>
    <p:extLst>
      <p:ext uri="{BB962C8B-B14F-4D97-AF65-F5344CB8AC3E}">
        <p14:creationId xmlns:p14="http://schemas.microsoft.com/office/powerpoint/2010/main" val="18288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1080558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600" dirty="0"/>
              <a:t>Podobně je to ve všeobecně vzdělávací oblasti ZŠ, </a:t>
            </a:r>
            <a:r>
              <a:rPr lang="cs-CZ" sz="3600" dirty="0" smtClean="0"/>
              <a:t>SŠ. V průřezových </a:t>
            </a:r>
            <a:r>
              <a:rPr lang="cs-CZ" sz="3600" dirty="0"/>
              <a:t>tématech </a:t>
            </a:r>
            <a:r>
              <a:rPr lang="cs-CZ" sz="3600" dirty="0" smtClean="0"/>
              <a:t>bývá zařazována </a:t>
            </a:r>
            <a:r>
              <a:rPr lang="cs-CZ" sz="3600" dirty="0"/>
              <a:t>tématika z praktického života společnosti. Zde je nezbytné, aby pro autentičnost, závažnost tématiky a její praktické uchopení, do výuky vstoupili </a:t>
            </a:r>
            <a:r>
              <a:rPr lang="cs-CZ" sz="3600" b="1" u="sng" dirty="0"/>
              <a:t>lektoři z mimoškolního prostředí</a:t>
            </a:r>
            <a:r>
              <a:rPr lang="cs-CZ" sz="3600" dirty="0"/>
              <a:t>. Tato spolupráce by měla být pravidelná, systematická a návazná na ŠVP, tedy na tématiku, kterou bude následně rozvíjet učitel školy. </a:t>
            </a:r>
          </a:p>
        </p:txBody>
      </p:sp>
    </p:spTree>
    <p:extLst>
      <p:ext uri="{BB962C8B-B14F-4D97-AF65-F5344CB8AC3E}">
        <p14:creationId xmlns:p14="http://schemas.microsoft.com/office/powerpoint/2010/main" val="9621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5133" y="11144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900" dirty="0"/>
              <a:t>V současnosti se často jedná o nahodilé besedy bez zjevného praktického a navazujícího výstupu. Podobně lze uvést provázanost jazykové přípravy ve vertikále ZŠ-SŠ-VŠ. Na SŠ se velmi obtížně stanovují jazykové skupiny srovnatelné úrovně ve vztahu k výstupu ze ZŠ. Navíc </a:t>
            </a:r>
            <a:r>
              <a:rPr lang="cs-CZ" sz="3900" dirty="0" smtClean="0"/>
              <a:t>je povinnost </a:t>
            </a:r>
            <a:r>
              <a:rPr lang="cs-CZ" sz="3900" dirty="0"/>
              <a:t>dvou cizích jazyků na ZŠ. Tato realita neplatí pro SŠ. Následně je na VŠ požadována často odborná angličtina, která na SŠ nemusí být vůbec zastoupena. Podobných nesouladů v provázanosti škol (MŠ-ZŠ-SŠ-VŠ) je více.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5133" y="1029758"/>
            <a:ext cx="10515600" cy="4351338"/>
          </a:xfrm>
        </p:spPr>
        <p:txBody>
          <a:bodyPr>
            <a:normAutofit/>
          </a:bodyPr>
          <a:lstStyle/>
          <a:p>
            <a:r>
              <a:rPr lang="cs-CZ" sz="3600" b="1" dirty="0"/>
              <a:t>Cíl: </a:t>
            </a:r>
            <a:r>
              <a:rPr lang="cs-CZ" sz="3600" dirty="0"/>
              <a:t>Zvýšit připravenost dětí MŠ pro školní docházku.</a:t>
            </a:r>
          </a:p>
          <a:p>
            <a:pPr marL="0" indent="0">
              <a:buNone/>
            </a:pPr>
            <a:r>
              <a:rPr lang="cs-CZ" sz="3600" b="1" dirty="0" smtClean="0"/>
              <a:t>         </a:t>
            </a:r>
            <a:r>
              <a:rPr lang="cs-CZ" sz="3600" dirty="0"/>
              <a:t>Zvýšit připravenost žáků ZŠ pro SŠ studium.</a:t>
            </a:r>
          </a:p>
          <a:p>
            <a:pPr marL="0" indent="0">
              <a:buNone/>
            </a:pPr>
            <a:r>
              <a:rPr lang="cs-CZ" sz="3600" dirty="0" smtClean="0"/>
              <a:t>         </a:t>
            </a:r>
            <a:r>
              <a:rPr lang="cs-CZ" sz="3600" dirty="0"/>
              <a:t>Zvýšit připravenost žáků SŠ pro VŠ studium.</a:t>
            </a:r>
          </a:p>
          <a:p>
            <a:pPr marL="0" indent="0">
              <a:buNone/>
            </a:pPr>
            <a:r>
              <a:rPr lang="cs-CZ" sz="3600" dirty="0" smtClean="0"/>
              <a:t>         Zvýšit </a:t>
            </a:r>
            <a:r>
              <a:rPr lang="cs-CZ" sz="3600" dirty="0"/>
              <a:t>připravenost absolventů SŠ, VŠ pro praxi.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6618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600" y="0"/>
            <a:ext cx="10515600" cy="6858000"/>
          </a:xfrm>
        </p:spPr>
        <p:txBody>
          <a:bodyPr>
            <a:normAutofit fontScale="25000" lnSpcReduction="20000"/>
          </a:bodyPr>
          <a:lstStyle/>
          <a:p>
            <a:r>
              <a:rPr lang="cs-CZ" sz="11200" b="1" u="sng" dirty="0"/>
              <a:t>Propojenost ve vertikále </a:t>
            </a:r>
            <a:r>
              <a:rPr lang="cs-CZ" sz="11200" b="1" u="sng" dirty="0" smtClean="0"/>
              <a:t>MŠ-ZŠ-SŠ-VŠ-praxe:</a:t>
            </a:r>
            <a:endParaRPr lang="cs-CZ" sz="11200" b="1" u="sng" dirty="0"/>
          </a:p>
          <a:p>
            <a:r>
              <a:rPr lang="cs-CZ" sz="11200" b="1" dirty="0"/>
              <a:t>Oblasti (aktivity) - příklady</a:t>
            </a:r>
            <a:r>
              <a:rPr lang="cs-CZ" sz="11200" dirty="0"/>
              <a:t>:</a:t>
            </a:r>
          </a:p>
          <a:p>
            <a:pPr lvl="0"/>
            <a:r>
              <a:rPr lang="cs-CZ" sz="11200" dirty="0"/>
              <a:t>Připravenost dětí posledního ročníku MŠ pro 1. třídu ZŠ</a:t>
            </a:r>
          </a:p>
          <a:p>
            <a:pPr lvl="0"/>
            <a:r>
              <a:rPr lang="cs-CZ" sz="11200" dirty="0"/>
              <a:t>ukázky žáků ZŠ pro MŠ</a:t>
            </a:r>
          </a:p>
          <a:p>
            <a:pPr lvl="0"/>
            <a:r>
              <a:rPr lang="cs-CZ" sz="11200" dirty="0"/>
              <a:t>workshopy pro pedagogy MŠ </a:t>
            </a:r>
          </a:p>
          <a:p>
            <a:pPr lvl="0"/>
            <a:r>
              <a:rPr lang="cs-CZ" sz="11200" dirty="0"/>
              <a:t>ukázky žáků SŠ-motivace k odbornému přírodovědnému či technickému vzdělávání</a:t>
            </a:r>
          </a:p>
          <a:p>
            <a:pPr lvl="0"/>
            <a:r>
              <a:rPr lang="cs-CZ" sz="11200" dirty="0"/>
              <a:t>Připravenost žáků ZŠ pro studium SŠ</a:t>
            </a:r>
          </a:p>
          <a:p>
            <a:pPr lvl="0"/>
            <a:r>
              <a:rPr lang="cs-CZ" sz="11200" dirty="0"/>
              <a:t>besedy žáků ZŠ s učiteli SŠ</a:t>
            </a:r>
          </a:p>
          <a:p>
            <a:pPr lvl="0"/>
            <a:r>
              <a:rPr lang="cs-CZ" sz="11200" dirty="0"/>
              <a:t>workshopy pro učitele ZŠ</a:t>
            </a:r>
          </a:p>
          <a:p>
            <a:pPr lvl="0"/>
            <a:r>
              <a:rPr lang="cs-CZ" sz="11200" dirty="0"/>
              <a:t>praktické ukázky</a:t>
            </a:r>
          </a:p>
          <a:p>
            <a:pPr lvl="0"/>
            <a:r>
              <a:rPr lang="cs-CZ" sz="11200" dirty="0"/>
              <a:t>exkurze na SŠ</a:t>
            </a:r>
          </a:p>
          <a:p>
            <a:pPr lvl="0"/>
            <a:r>
              <a:rPr lang="cs-CZ" sz="11200" dirty="0"/>
              <a:t>ukázky výuky na SŠ</a:t>
            </a:r>
          </a:p>
          <a:p>
            <a:pPr lvl="0"/>
            <a:r>
              <a:rPr lang="cs-CZ" sz="11200" dirty="0"/>
              <a:t>exkurze do odborné praxe</a:t>
            </a:r>
          </a:p>
          <a:p>
            <a:pPr lvl="0"/>
            <a:r>
              <a:rPr lang="cs-CZ" sz="11200" dirty="0"/>
              <a:t>besedy se zástupci OP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500</Words>
  <Application>Microsoft Office PowerPoint</Application>
  <PresentationFormat>Širokoúhlá obrazovka</PresentationFormat>
  <Paragraphs>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Faseta</vt:lpstr>
      <vt:lpstr>Příprava žáků pro reálný život ve společnosti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Vilém Koutník</dc:creator>
  <cp:lastModifiedBy>Vilém Koutník</cp:lastModifiedBy>
  <cp:revision>19</cp:revision>
  <dcterms:created xsi:type="dcterms:W3CDTF">2014-09-29T08:30:51Z</dcterms:created>
  <dcterms:modified xsi:type="dcterms:W3CDTF">2014-10-13T07:43:46Z</dcterms:modified>
</cp:coreProperties>
</file>