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handoutMasterIdLst>
    <p:handoutMasterId r:id="rId12"/>
  </p:handoutMasterIdLst>
  <p:sldIdLst>
    <p:sldId id="256" r:id="rId2"/>
    <p:sldId id="257" r:id="rId3"/>
    <p:sldId id="270" r:id="rId4"/>
    <p:sldId id="264" r:id="rId5"/>
    <p:sldId id="262" r:id="rId6"/>
    <p:sldId id="271" r:id="rId7"/>
    <p:sldId id="265" r:id="rId8"/>
    <p:sldId id="266" r:id="rId9"/>
    <p:sldId id="269" r:id="rId10"/>
    <p:sldId id="261" r:id="rId1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2F358-2758-4876-A9ED-329785255CCD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B3157-4166-47AA-B247-4D6E897592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224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13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17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43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63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62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9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14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5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8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21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9A4D-29BA-46CD-BFEB-9FFC9C63350F}" type="datetimeFigureOut">
              <a:rPr lang="cs-CZ" smtClean="0"/>
              <a:t>9. 11. 2014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B614F-7917-4287-B602-DAED6F537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69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na\Desktop\CVV\logo\logo CVV průhledn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18134"/>
            <a:ext cx="3913400" cy="114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1403648" y="2060847"/>
            <a:ext cx="0" cy="4797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93152" y="4459423"/>
            <a:ext cx="5407241" cy="1390463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KARIÉROVÉ PORADENSTVÍ                      V JIHOMORAVSKÉM KRAJI</a:t>
            </a:r>
          </a:p>
        </p:txBody>
      </p:sp>
      <p:pic>
        <p:nvPicPr>
          <p:cNvPr id="4098" name="Picture 2" descr="C:\Users\Rozprymova\Desktop\tri komiks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2414620"/>
            <a:ext cx="5832648" cy="204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Děkuji Vám za pozornost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Hana Rozprýmová</a:t>
            </a:r>
          </a:p>
          <a:p>
            <a:pPr marL="0" indent="0">
              <a:buNone/>
            </a:pPr>
            <a:r>
              <a:rPr lang="cs-CZ" sz="2400" dirty="0" smtClean="0"/>
              <a:t>Centrum vzdělávání všem</a:t>
            </a:r>
          </a:p>
          <a:p>
            <a:pPr marL="0" indent="0">
              <a:buNone/>
            </a:pPr>
            <a:r>
              <a:rPr lang="cs-CZ" sz="2400" dirty="0" smtClean="0"/>
              <a:t>Pražská 38b, Brno</a:t>
            </a:r>
          </a:p>
          <a:p>
            <a:pPr marL="0" indent="0">
              <a:buNone/>
            </a:pPr>
            <a:r>
              <a:rPr lang="cs-CZ" sz="2400" dirty="0" smtClean="0"/>
              <a:t>T: 601 367 229</a:t>
            </a:r>
          </a:p>
          <a:p>
            <a:pPr marL="0" indent="0">
              <a:buNone/>
            </a:pPr>
            <a:r>
              <a:rPr lang="cs-CZ" sz="2400" dirty="0" smtClean="0"/>
              <a:t>www.vzdelavanivsem.cz</a:t>
            </a:r>
            <a:endParaRPr lang="cs-CZ" sz="24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Users\Anna\Desktop\CVV\logo\JM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007" y="5445224"/>
            <a:ext cx="3168352" cy="91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a\Desktop\CVV\logo\logo CVV průhledné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08870"/>
            <a:ext cx="2736304" cy="7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8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Činnost CVV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 smtClean="0"/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CVV působí při SŠ </a:t>
            </a:r>
            <a:r>
              <a:rPr lang="cs-CZ" sz="2800" dirty="0"/>
              <a:t>stavebních řemesel </a:t>
            </a:r>
            <a:r>
              <a:rPr lang="cs-CZ" sz="2800" dirty="0" smtClean="0"/>
              <a:t>Brno-Bosonohy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/>
              <a:t>S</a:t>
            </a:r>
            <a:r>
              <a:rPr lang="cs-CZ" sz="2800" dirty="0" smtClean="0"/>
              <a:t>polupráce se středními školami, ÚP ČR, KHK JM,                 FF MU, FSS MU a dalšími vzdělavateli v JMK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Aktuálně: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b="1" dirty="0" smtClean="0"/>
              <a:t>Národní </a:t>
            </a:r>
            <a:r>
              <a:rPr lang="cs-CZ" sz="2800" b="1" dirty="0"/>
              <a:t>cena kariérového poradenství </a:t>
            </a:r>
            <a:r>
              <a:rPr lang="cs-CZ" sz="2800" b="1" dirty="0" smtClean="0"/>
              <a:t>2014 </a:t>
            </a:r>
          </a:p>
          <a:p>
            <a:pPr marL="0" indent="0">
              <a:buNone/>
            </a:pPr>
            <a:r>
              <a:rPr lang="cs-CZ" sz="2800" dirty="0" smtClean="0"/>
              <a:t>     za </a:t>
            </a:r>
            <a:r>
              <a:rPr lang="cs-CZ" sz="2800" dirty="0"/>
              <a:t>otevřenou nabídku služeb </a:t>
            </a:r>
            <a:r>
              <a:rPr lang="cs-CZ" sz="2800" dirty="0" smtClean="0"/>
              <a:t>kariérového </a:t>
            </a:r>
          </a:p>
          <a:p>
            <a:pPr marL="0" indent="0">
              <a:buNone/>
            </a:pPr>
            <a:r>
              <a:rPr lang="cs-CZ" sz="2800" dirty="0" smtClean="0"/>
              <a:t>     poradenství </a:t>
            </a:r>
            <a:r>
              <a:rPr lang="cs-CZ" sz="2800" dirty="0"/>
              <a:t>široké veřejnosti </a:t>
            </a:r>
            <a:r>
              <a:rPr lang="cs-CZ" dirty="0"/>
              <a:t>	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3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Databáze kurzů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Největší regionální databáze kurzů v ČR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b="1" dirty="0" smtClean="0"/>
              <a:t>169 inzerujících vzdělavatelů</a:t>
            </a:r>
          </a:p>
          <a:p>
            <a:pPr marL="0" indent="0">
              <a:buNone/>
            </a:pPr>
            <a:r>
              <a:rPr lang="cs-CZ" sz="2800" dirty="0" smtClean="0"/>
              <a:t>    </a:t>
            </a:r>
            <a:r>
              <a:rPr lang="cs-CZ" sz="2800" b="1" dirty="0" smtClean="0"/>
              <a:t>z toho 28 </a:t>
            </a:r>
            <a:r>
              <a:rPr lang="cs-CZ" sz="2800" b="1" dirty="0"/>
              <a:t>středních škol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b="1" dirty="0" smtClean="0"/>
              <a:t>2600 kurzů a rekvalifikací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měsíčně 100 přihlášek na kurzy přes databázi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1200 odběratelů </a:t>
            </a:r>
            <a:r>
              <a:rPr lang="cs-CZ" sz="2800" dirty="0" err="1" smtClean="0"/>
              <a:t>newsletteru</a:t>
            </a:r>
            <a:r>
              <a:rPr lang="cs-CZ" sz="2800" dirty="0" smtClean="0"/>
              <a:t> 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denně informační servis pro veřejnost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Users\Rozprymova\Disk Google\Dokumenty CVV\grafické návrhy\komiksy+letáky s komiksem\Pracovat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224" y="2564904"/>
            <a:ext cx="332514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5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Kariérové poradenství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▫"/>
            </a:pPr>
            <a:r>
              <a:rPr lang="cs-CZ" dirty="0" smtClean="0"/>
              <a:t>služba pro širokou veřejnost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dirty="0"/>
              <a:t>pracoviště: </a:t>
            </a:r>
            <a:r>
              <a:rPr lang="cs-CZ" b="1" dirty="0"/>
              <a:t>Brno, Hodonín, </a:t>
            </a:r>
            <a:r>
              <a:rPr lang="cs-CZ" b="1" dirty="0" smtClean="0"/>
              <a:t>Znojmo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dirty="0" smtClean="0"/>
              <a:t>letos 322 osobních konzultací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dirty="0" smtClean="0"/>
              <a:t>on-line poradna 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dirty="0" smtClean="0"/>
              <a:t>klienti: </a:t>
            </a:r>
            <a:r>
              <a:rPr lang="cs-CZ" b="1" dirty="0" smtClean="0"/>
              <a:t>absolventi, nezaměstnaní,                          lidé nespokojení v zaměstnání,                         ženy po rodičovské dovolené</a:t>
            </a:r>
          </a:p>
          <a:p>
            <a:endParaRPr lang="cs-CZ" dirty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0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Aktivity pro žáky SŠ 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1. Profesní Start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/>
              <a:t>pro maturanty a učně v posledním ročníku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podpora při vstupu na trh práce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sebezkušenostní  </a:t>
            </a:r>
            <a:r>
              <a:rPr lang="cs-CZ" sz="2800" dirty="0"/>
              <a:t>4 hodinový </a:t>
            </a:r>
            <a:r>
              <a:rPr lang="cs-CZ" sz="2800" dirty="0" smtClean="0"/>
              <a:t>workshop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12 žáků ve skupině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programem prošlo 100 žáků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0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Aktivity pro žáky SŠ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2. Škola končí... A CO DÁL?</a:t>
            </a:r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beseda žáků SŠ</a:t>
            </a:r>
          </a:p>
          <a:p>
            <a:pPr marL="0" indent="0">
              <a:buNone/>
            </a:pPr>
            <a:r>
              <a:rPr lang="cs-CZ" dirty="0" smtClean="0"/>
              <a:t>     s </a:t>
            </a:r>
            <a:r>
              <a:rPr lang="cs-CZ" dirty="0"/>
              <a:t>podnikateli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a zaměstnavateli   </a:t>
            </a:r>
            <a:endParaRPr lang="cs-CZ" sz="2800" dirty="0" smtClean="0"/>
          </a:p>
          <a:p>
            <a:pPr>
              <a:buFont typeface="Calibri" panose="020F0502020204030204" pitchFamily="34" charset="0"/>
              <a:buChar char="▫"/>
            </a:pPr>
            <a:r>
              <a:rPr lang="cs-CZ" sz="2800" dirty="0" smtClean="0"/>
              <a:t>spolupráce s:</a:t>
            </a:r>
          </a:p>
          <a:p>
            <a:pPr marL="0" indent="0">
              <a:buNone/>
            </a:pPr>
            <a:r>
              <a:rPr lang="cs-CZ" sz="2800" dirty="0" smtClean="0"/>
              <a:t>     KHK JM</a:t>
            </a:r>
          </a:p>
          <a:p>
            <a:pPr marL="0" indent="0">
              <a:buNone/>
            </a:pPr>
            <a:r>
              <a:rPr lang="cs-CZ" dirty="0" smtClean="0"/>
              <a:t>     OHK </a:t>
            </a:r>
            <a:r>
              <a:rPr lang="cs-CZ" sz="2800" dirty="0" smtClean="0"/>
              <a:t>Blansko a Hodonín </a:t>
            </a:r>
          </a:p>
          <a:p>
            <a:pPr marL="0" indent="0">
              <a:buNone/>
            </a:pPr>
            <a:r>
              <a:rPr lang="cs-CZ" dirty="0" smtClean="0"/>
              <a:t>     ÚP </a:t>
            </a:r>
            <a:r>
              <a:rPr lang="cs-CZ" dirty="0"/>
              <a:t>ČR </a:t>
            </a:r>
            <a:endParaRPr lang="cs-CZ" sz="2800" dirty="0" smtClean="0"/>
          </a:p>
          <a:p>
            <a:pPr>
              <a:buFont typeface="Calibri" panose="020F0502020204030204" pitchFamily="34" charset="0"/>
              <a:buChar char="▫"/>
            </a:pPr>
            <a:r>
              <a:rPr lang="cs-CZ" dirty="0" smtClean="0"/>
              <a:t>programem prošlo             cca 500 žáků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492896"/>
            <a:ext cx="3991699" cy="3028950"/>
          </a:xfrm>
        </p:spPr>
      </p:pic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1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Systémový projekt JMK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Cíl: </a:t>
            </a:r>
          </a:p>
          <a:p>
            <a:pPr marL="0" indent="0">
              <a:buNone/>
            </a:pPr>
            <a:r>
              <a:rPr lang="cs-CZ" sz="2800" dirty="0" smtClean="0"/>
              <a:t>nastavení koordinace kariérového poradenství                         ve školách v JMK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Cílové skupiny: </a:t>
            </a:r>
          </a:p>
          <a:p>
            <a:pPr marL="0" indent="0">
              <a:buNone/>
            </a:pPr>
            <a:r>
              <a:rPr lang="cs-CZ" sz="2800" dirty="0" smtClean="0"/>
              <a:t>žáci, učitelé a kariéroví poradci ZŠ a SŠ, </a:t>
            </a:r>
            <a:r>
              <a:rPr lang="cs-CZ" sz="2800" dirty="0"/>
              <a:t>rodiče </a:t>
            </a:r>
            <a:r>
              <a:rPr lang="cs-CZ" sz="2800" dirty="0" smtClean="0"/>
              <a:t>žáků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Zdroj financování: </a:t>
            </a:r>
            <a:r>
              <a:rPr lang="cs-CZ" sz="2800" dirty="0" smtClean="0"/>
              <a:t>OP VVV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4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rgbClr val="FFC000"/>
                </a:solidFill>
              </a:rPr>
              <a:t>Systémový projekt JMK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Vazba projektu na strategické dokumenty:</a:t>
            </a:r>
          </a:p>
          <a:p>
            <a:pPr marL="0" indent="0">
              <a:buNone/>
            </a:pPr>
            <a:endParaRPr lang="cs-CZ" sz="2800" dirty="0" smtClean="0"/>
          </a:p>
          <a:p>
            <a:pPr>
              <a:buFont typeface="Calibri" panose="020F0502020204030204" pitchFamily="34" charset="0"/>
              <a:buChar char="▫"/>
            </a:pPr>
            <a:r>
              <a:rPr lang="cs-CZ" sz="2800" b="1" dirty="0" smtClean="0"/>
              <a:t>Nová opatření na podporu odborného vzdělávání </a:t>
            </a:r>
            <a:r>
              <a:rPr lang="cs-CZ" sz="2400" dirty="0" smtClean="0"/>
              <a:t>schválená Usnesením Vlády ČR ze dne 9.1. 2013</a:t>
            </a:r>
          </a:p>
          <a:p>
            <a:pPr marL="0" indent="0">
              <a:buNone/>
            </a:pPr>
            <a:endParaRPr lang="cs-CZ" sz="2400" dirty="0" smtClean="0"/>
          </a:p>
          <a:p>
            <a:pPr lvl="0">
              <a:buFont typeface="Calibri" panose="020F0502020204030204" pitchFamily="34" charset="0"/>
              <a:buChar char="▫"/>
            </a:pPr>
            <a:r>
              <a:rPr lang="cs-CZ" sz="2800" b="1" dirty="0">
                <a:solidFill>
                  <a:prstClr val="black"/>
                </a:solidFill>
              </a:rPr>
              <a:t>Regionální inovační strategie JMK 2014 - 2020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dirty="0" smtClean="0">
                <a:solidFill>
                  <a:prstClr val="black"/>
                </a:solidFill>
              </a:rPr>
              <a:t>    Specifický </a:t>
            </a:r>
            <a:r>
              <a:rPr lang="cs-CZ" sz="2400" dirty="0">
                <a:solidFill>
                  <a:prstClr val="black"/>
                </a:solidFill>
              </a:rPr>
              <a:t>cíl D 2.2. 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</a:endParaRPr>
          </a:p>
          <a:p>
            <a:r>
              <a:rPr lang="cs-CZ" sz="2800" b="1" dirty="0">
                <a:solidFill>
                  <a:prstClr val="black"/>
                </a:solidFill>
              </a:rPr>
              <a:t>Dlouhodobý záměr vzdělávání a rozvoje vzdělávací soustavy </a:t>
            </a:r>
            <a:r>
              <a:rPr lang="cs-CZ" sz="2800" b="1" dirty="0" smtClean="0">
                <a:solidFill>
                  <a:prstClr val="black"/>
                </a:solidFill>
              </a:rPr>
              <a:t>JMK </a:t>
            </a:r>
          </a:p>
          <a:p>
            <a:pPr mar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dirty="0" smtClean="0">
                <a:solidFill>
                  <a:prstClr val="black"/>
                </a:solidFill>
              </a:rPr>
              <a:t>    Opatření III.5.11, </a:t>
            </a:r>
            <a:r>
              <a:rPr lang="cs-CZ" sz="2400" dirty="0">
                <a:solidFill>
                  <a:prstClr val="black"/>
                </a:solidFill>
              </a:rPr>
              <a:t>III.5.12 </a:t>
            </a:r>
            <a:endParaRPr lang="cs-CZ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5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rgbClr val="FFC000"/>
                </a:solidFill>
              </a:rPr>
              <a:t>Systémový projekt JMK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Co projekt přinese?</a:t>
            </a:r>
          </a:p>
          <a:p>
            <a:pPr marL="0" indent="0">
              <a:buNone/>
            </a:pPr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/>
              <a:t>Využití výstupů národních projektů OPVK na krajské úrovni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Provázaný systém KP v JMK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800" dirty="0"/>
              <a:t>Průběžná metodická podpora kariérovým poradcům       ve školách </a:t>
            </a:r>
          </a:p>
          <a:p>
            <a:pPr marL="514350" indent="-514350">
              <a:buAutoNum type="arabicPeriod"/>
            </a:pPr>
            <a:r>
              <a:rPr lang="cs-CZ" sz="2800" dirty="0"/>
              <a:t>Dostupnost vzdělávání a exkurzí u zaměstnavatelů pro kariérové </a:t>
            </a:r>
            <a:r>
              <a:rPr lang="cs-CZ" sz="2800" dirty="0" smtClean="0"/>
              <a:t>poradce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800" dirty="0"/>
              <a:t>Rozšíření nabídky programů a exkurzí u zaměstnavatelů pro žáky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On-line </a:t>
            </a:r>
            <a:r>
              <a:rPr lang="cs-CZ" sz="2800" dirty="0"/>
              <a:t>dostupné zdroje informací o trhu práce v </a:t>
            </a:r>
            <a:r>
              <a:rPr lang="cs-CZ" sz="2800" dirty="0" smtClean="0"/>
              <a:t>JMK</a:t>
            </a:r>
          </a:p>
          <a:p>
            <a:pPr marL="514350" indent="-514350">
              <a:buAutoNum type="arabicPeriod"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1026" name="Picture 2" descr="C:\Users\Anna\Desktop\CVV\logo\hvezdic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3" y="692696"/>
            <a:ext cx="1160016" cy="10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023" y="1256998"/>
            <a:ext cx="745232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8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353</Words>
  <Application>Microsoft Office PowerPoint</Application>
  <PresentationFormat>Předvádění na obrazovce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Činnost CVV</vt:lpstr>
      <vt:lpstr>Databáze kurzů</vt:lpstr>
      <vt:lpstr>Kariérové poradenství</vt:lpstr>
      <vt:lpstr>Aktivity pro žáky SŠ </vt:lpstr>
      <vt:lpstr>Aktivity pro žáky SŠ</vt:lpstr>
      <vt:lpstr>Systémový projekt JMK</vt:lpstr>
      <vt:lpstr>Systémový projekt JMK</vt:lpstr>
      <vt:lpstr>Systémový projekt JMK</vt:lpstr>
      <vt:lpstr>Děkuji Vám za pozornost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vzdělávání všem</dc:title>
  <dc:creator>Anna</dc:creator>
  <cp:lastModifiedBy>Hana Rozprýmová</cp:lastModifiedBy>
  <cp:revision>54</cp:revision>
  <cp:lastPrinted>2014-11-08T20:30:36Z</cp:lastPrinted>
  <dcterms:created xsi:type="dcterms:W3CDTF">2014-10-20T11:37:52Z</dcterms:created>
  <dcterms:modified xsi:type="dcterms:W3CDTF">2014-11-09T18:06:23Z</dcterms:modified>
</cp:coreProperties>
</file>