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6" r:id="rId2"/>
    <p:sldId id="359" r:id="rId3"/>
    <p:sldId id="372" r:id="rId4"/>
    <p:sldId id="351" r:id="rId5"/>
    <p:sldId id="362" r:id="rId6"/>
    <p:sldId id="360" r:id="rId7"/>
    <p:sldId id="367" r:id="rId8"/>
    <p:sldId id="369" r:id="rId9"/>
    <p:sldId id="353" r:id="rId10"/>
    <p:sldId id="357" r:id="rId11"/>
    <p:sldId id="356" r:id="rId12"/>
    <p:sldId id="355" r:id="rId13"/>
    <p:sldId id="354" r:id="rId14"/>
  </p:sldIdLst>
  <p:sldSz cx="9144000" cy="6858000" type="screen4x3"/>
  <p:notesSz cx="9931400" cy="67945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D96"/>
    <a:srgbClr val="418E96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13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5497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15F50-1F8B-44AC-97B2-32CDEEF8E7A0}" type="datetimeFigureOut">
              <a:rPr lang="cs-CZ" smtClean="0"/>
              <a:t>6.12.2017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5497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6C840-8045-4BEE-8E03-2537E84852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116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5497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6.12.2017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141" y="3227387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5497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6.12.2017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6.12.2017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6.12.2017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6.12.2017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6.12.2017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6.12.2017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140968"/>
            <a:ext cx="5904656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2800" b="1" dirty="0" smtClean="0">
                <a:solidFill>
                  <a:srgbClr val="418E96"/>
                </a:solidFill>
              </a:rPr>
              <a:t/>
            </a:r>
            <a:br>
              <a:rPr lang="pl-PL" sz="2800" b="1" dirty="0" smtClean="0">
                <a:solidFill>
                  <a:srgbClr val="418E96"/>
                </a:solidFill>
              </a:rPr>
            </a:br>
            <a:r>
              <a:rPr lang="pl-PL" sz="2800" b="1" dirty="0" smtClean="0">
                <a:solidFill>
                  <a:srgbClr val="418E96"/>
                </a:solidFill>
              </a:rPr>
              <a:t/>
            </a:r>
            <a:br>
              <a:rPr lang="pl-PL" sz="2800" b="1" dirty="0" smtClean="0">
                <a:solidFill>
                  <a:srgbClr val="418E96"/>
                </a:solidFill>
              </a:rPr>
            </a:br>
            <a:r>
              <a:rPr lang="pl-PL" sz="2800" b="1" dirty="0" smtClean="0">
                <a:solidFill>
                  <a:srgbClr val="418E96"/>
                </a:solidFill>
              </a:rPr>
              <a:t>PHmax ve středním vzdělávání</a:t>
            </a:r>
            <a:br>
              <a:rPr lang="pl-PL" sz="2800" b="1" dirty="0" smtClean="0">
                <a:solidFill>
                  <a:srgbClr val="418E96"/>
                </a:solidFill>
              </a:rPr>
            </a:br>
            <a:r>
              <a:rPr lang="pl-PL" sz="2000" b="1" dirty="0" smtClean="0">
                <a:solidFill>
                  <a:srgbClr val="418E96"/>
                </a:solidFill>
              </a:rPr>
              <a:t>školy zřizované krajem, obci a svazkem obcí</a:t>
            </a:r>
            <a:endParaRPr lang="cs-CZ" sz="2000" i="1" dirty="0">
              <a:solidFill>
                <a:srgbClr val="418E96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+420 234 812 163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146201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4499992" y="332656"/>
            <a:ext cx="3897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Příklad školy celkový výpočet</a:t>
            </a:r>
            <a:endParaRPr lang="cs-CZ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519994"/>
              </p:ext>
            </p:extLst>
          </p:nvPr>
        </p:nvGraphicFramePr>
        <p:xfrm>
          <a:off x="1115616" y="1741576"/>
          <a:ext cx="7327655" cy="4783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8618"/>
                <a:gridCol w="523273"/>
                <a:gridCol w="587534"/>
                <a:gridCol w="589371"/>
                <a:gridCol w="391078"/>
                <a:gridCol w="352521"/>
                <a:gridCol w="352521"/>
                <a:gridCol w="440650"/>
                <a:gridCol w="455339"/>
                <a:gridCol w="492060"/>
                <a:gridCol w="705041"/>
                <a:gridCol w="705041"/>
                <a:gridCol w="683009"/>
                <a:gridCol w="631599"/>
              </a:tblGrid>
              <a:tr h="288100"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rgbClr val="418E96"/>
                          </a:solidFill>
                          <a:effectLst/>
                        </a:rPr>
                        <a:t>Metodika výpočtu pro vzorovou školu</a:t>
                      </a:r>
                      <a:endParaRPr lang="cs-CZ" sz="1800" b="1" i="0" u="none" strike="noStrike" dirty="0">
                        <a:solidFill>
                          <a:srgbClr val="418E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5799"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</a:tr>
              <a:tr h="13146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údaje o oborech a studiu</a:t>
                      </a:r>
                      <a:endParaRPr lang="pl-P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Počet žáků v ročníku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průměrný počet žáků v oboru vzdělání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 dirty="0">
                          <a:effectLst/>
                        </a:rPr>
                        <a:t>počet tříd v oboru vzdělání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 dirty="0">
                          <a:effectLst/>
                        </a:rPr>
                        <a:t>Maximální výše hodnoty </a:t>
                      </a:r>
                      <a:r>
                        <a:rPr lang="cs-CZ" sz="800" u="none" strike="noStrike" dirty="0" err="1">
                          <a:effectLst/>
                        </a:rPr>
                        <a:t>Phmax</a:t>
                      </a:r>
                      <a:r>
                        <a:rPr lang="cs-CZ" sz="800" u="none" strike="noStrike" dirty="0">
                          <a:effectLst/>
                        </a:rPr>
                        <a:t> </a:t>
                      </a:r>
                      <a:r>
                        <a:rPr lang="cs-CZ" sz="800" u="none" strike="noStrike" dirty="0" smtClean="0">
                          <a:effectLst/>
                        </a:rPr>
                        <a:t>podle </a:t>
                      </a:r>
                      <a:r>
                        <a:rPr lang="cs-CZ" sz="800" u="none" strike="noStrike" dirty="0">
                          <a:effectLst/>
                        </a:rPr>
                        <a:t>NV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výše opravného koeficientu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 dirty="0">
                          <a:effectLst/>
                        </a:rPr>
                        <a:t>Maximální výše hodnoty </a:t>
                      </a:r>
                      <a:r>
                        <a:rPr lang="cs-CZ" sz="800" u="none" strike="noStrike" dirty="0" err="1">
                          <a:effectLst/>
                        </a:rPr>
                        <a:t>Phmax</a:t>
                      </a:r>
                      <a:r>
                        <a:rPr lang="cs-CZ" sz="800" u="none" strike="noStrike" dirty="0">
                          <a:effectLst/>
                        </a:rPr>
                        <a:t> podle NV po použití opravného koeficientu na 1 třídu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Celková výše hodnoty Phmax na obor vzdělání (všechny třídy a ročníky) 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</a:tr>
              <a:tr h="75186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Pořadové číslo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druh studia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kód oboru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název oboru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u="none" strike="noStrike">
                          <a:effectLst/>
                        </a:rPr>
                        <a:t>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056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denní, 1 obor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23-44-L/01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mechanik strojů a zařízení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29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28,0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69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69,00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>
                          <a:effectLst/>
                        </a:rPr>
                        <a:t>276,00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17299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víceoborová třída 2 obory, denní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36-47-M/01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Stavebnictví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9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9,0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>
                          <a:effectLst/>
                        </a:rPr>
                        <a:t>36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36,00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144,00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1620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26-41-M/01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Elektrotechnika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11,5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>
                          <a:effectLst/>
                        </a:rPr>
                        <a:t>33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33,00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132,00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cs-CZ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víceoborová třída 3 obory, denní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23-51-H/01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 dirty="0">
                          <a:effectLst/>
                        </a:rPr>
                        <a:t>strojní mechanik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26,00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78,00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1314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26-51-H/01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Elektrikář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9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26,00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78,00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2480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36-67-H/01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Zedník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9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7,0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26,00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78,00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221650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víceoborová třída 1 obor více než 17 žáků a další obor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36-64-H/01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Tesař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20,3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>
                          <a:effectLst/>
                        </a:rPr>
                        <a:t>79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79,00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237,00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332734">
                <a:tc>
                  <a:txBody>
                    <a:bodyPr/>
                    <a:lstStyle/>
                    <a:p>
                      <a:pPr algn="ctr" fontAlgn="t"/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 dirty="0">
                          <a:effectLst/>
                        </a:rPr>
                        <a:t>36-69-H/01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Pokrývač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6,3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>
                          <a:effectLst/>
                        </a:rPr>
                        <a:t>22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22,00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66,00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335091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denní, 1 obor s nižším počtem žáků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39-52-H/01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Instalatér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>
                          <a:effectLst/>
                        </a:rPr>
                        <a:t>11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0" u="none" strike="noStrike" dirty="0" smtClean="0">
                          <a:effectLst/>
                        </a:rPr>
                        <a:t>15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>
                          <a:effectLst/>
                        </a:rPr>
                        <a:t>0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 smtClean="0">
                          <a:effectLst/>
                        </a:rPr>
                        <a:t>14,7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 smtClean="0">
                          <a:effectLst/>
                        </a:rPr>
                        <a:t>62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 smtClean="0">
                          <a:effectLst/>
                        </a:rPr>
                        <a:t>62,00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 smtClean="0">
                          <a:effectLst/>
                        </a:rPr>
                        <a:t>186,00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227056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Kombinovaná forma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23-44-L/10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mechanik strojů a zařízení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23,3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54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0,26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14,04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56,16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251621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 dirty="0">
                          <a:effectLst/>
                        </a:rPr>
                        <a:t>denní, 1 obor podle §16 ŠZ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 dirty="0">
                          <a:effectLst/>
                        </a:rPr>
                        <a:t>23-51-E/01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Strojírenské práce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 smtClean="0">
                          <a:effectLst/>
                        </a:rPr>
                        <a:t>12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 smtClean="0">
                          <a:effectLst/>
                        </a:rPr>
                        <a:t>15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 smtClean="0">
                          <a:effectLst/>
                        </a:rPr>
                        <a:t>13,0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podle sloupce s počtem žáků 20 - 24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61,00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183,00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31896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 smtClean="0">
                          <a:effectLst/>
                        </a:rPr>
                        <a:t>  Celkem  </a:t>
                      </a:r>
                      <a:r>
                        <a:rPr lang="cs-CZ" sz="900" u="none" strike="noStrike" dirty="0" err="1">
                          <a:effectLst/>
                        </a:rPr>
                        <a:t>Phmax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x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u="none" strike="noStrike" dirty="0" smtClean="0">
                          <a:effectLst/>
                        </a:rPr>
                        <a:t>1514,16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28099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celkem žáci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x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x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x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u="none" strike="noStrike" dirty="0" smtClean="0">
                          <a:effectLst/>
                        </a:rPr>
                        <a:t>146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u="none" strike="noStrike" dirty="0" smtClean="0">
                          <a:effectLst/>
                        </a:rPr>
                        <a:t>138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x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/>
                </a:tc>
              </a:tr>
              <a:tr h="115799"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</a:tr>
              <a:tr h="131463">
                <a:tc gridSpan="13"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dirty="0">
                          <a:effectLst/>
                        </a:rPr>
                        <a:t>Údaje pro výpočet jsou uvedeny pro maximální hodnoty </a:t>
                      </a:r>
                      <a:r>
                        <a:rPr lang="cs-CZ" sz="800" u="none" strike="noStrike" dirty="0" err="1">
                          <a:effectLst/>
                        </a:rPr>
                        <a:t>Phmax</a:t>
                      </a:r>
                      <a:r>
                        <a:rPr lang="cs-CZ" sz="800" u="none" strike="noStrike" dirty="0">
                          <a:effectLst/>
                        </a:rPr>
                        <a:t>, na které škola obdrží finanční prostředky.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6" marR="5986" marT="5986" marB="0" anchor="b"/>
                </a:tc>
              </a:tr>
            </a:tbl>
          </a:graphicData>
        </a:graphic>
      </p:graphicFrame>
      <p:sp>
        <p:nvSpPr>
          <p:cNvPr id="13" name="Ovál 12"/>
          <p:cNvSpPr/>
          <p:nvPr/>
        </p:nvSpPr>
        <p:spPr>
          <a:xfrm>
            <a:off x="7668344" y="5589240"/>
            <a:ext cx="1080120" cy="4354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42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3" name="Zaoblený obdélník 2"/>
          <p:cNvSpPr/>
          <p:nvPr/>
        </p:nvSpPr>
        <p:spPr>
          <a:xfrm>
            <a:off x="1835696" y="1988840"/>
            <a:ext cx="5760640" cy="396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Výsledná hodnota </a:t>
            </a:r>
            <a:r>
              <a:rPr lang="cs-CZ" dirty="0" err="1" smtClean="0"/>
              <a:t>PHmax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Ředitel				2 hodiny</a:t>
            </a:r>
          </a:p>
          <a:p>
            <a:r>
              <a:rPr lang="cs-CZ" dirty="0" smtClean="0"/>
              <a:t>Zástupce ředitele			4 hodiny</a:t>
            </a:r>
          </a:p>
          <a:p>
            <a:r>
              <a:rPr lang="cs-CZ" dirty="0" smtClean="0"/>
              <a:t>Vedoucí učitel odborného výcviku	7 hodin</a:t>
            </a:r>
          </a:p>
          <a:p>
            <a:r>
              <a:rPr lang="cs-CZ" dirty="0" smtClean="0"/>
              <a:t>Výchovný poradce  			17 hodin</a:t>
            </a:r>
          </a:p>
          <a:p>
            <a:r>
              <a:rPr lang="cs-CZ" dirty="0" smtClean="0"/>
              <a:t>Metodik prevence			16 hodiny výuky</a:t>
            </a:r>
          </a:p>
          <a:p>
            <a:r>
              <a:rPr lang="cs-CZ" dirty="0" smtClean="0"/>
              <a:t>Pedagogičtí pracovníci</a:t>
            </a:r>
          </a:p>
          <a:p>
            <a:endParaRPr lang="cs-CZ" dirty="0" smtClean="0"/>
          </a:p>
          <a:p>
            <a:r>
              <a:rPr lang="cs-CZ" dirty="0" smtClean="0"/>
              <a:t>71,5 úvazků x 21 hodin = 1 501,5  hodin</a:t>
            </a:r>
          </a:p>
          <a:p>
            <a:endParaRPr lang="cs-CZ" dirty="0"/>
          </a:p>
          <a:p>
            <a:r>
              <a:rPr lang="cs-CZ" dirty="0" err="1" smtClean="0"/>
              <a:t>PHmax</a:t>
            </a:r>
            <a:r>
              <a:rPr lang="cs-CZ" dirty="0" smtClean="0"/>
              <a:t> (dle NV) = 1 514,16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4355976" y="4725144"/>
            <a:ext cx="151216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ovéPole 5"/>
          <p:cNvSpPr txBox="1"/>
          <p:nvPr/>
        </p:nvSpPr>
        <p:spPr>
          <a:xfrm>
            <a:off x="4860033" y="26064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Příklad školy počet úvazků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012160" y="228184"/>
            <a:ext cx="30587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PHškoly</a:t>
            </a:r>
            <a:r>
              <a:rPr lang="cs-CZ" sz="2800" b="1" dirty="0" smtClean="0">
                <a:solidFill>
                  <a:schemeClr val="bg1"/>
                </a:solidFill>
              </a:rPr>
              <a:t>  vs. </a:t>
            </a:r>
            <a:r>
              <a:rPr lang="cs-CZ" sz="2800" b="1" dirty="0" err="1" smtClean="0">
                <a:solidFill>
                  <a:schemeClr val="bg1"/>
                </a:solidFill>
              </a:rPr>
              <a:t>PHmax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067771" y="3073400"/>
            <a:ext cx="2016224" cy="28081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rgbClr val="0070C0"/>
                </a:solidFill>
              </a:rPr>
              <a:t>PHmax</a:t>
            </a:r>
            <a:endParaRPr lang="cs-CZ" sz="3200" dirty="0" smtClean="0">
              <a:solidFill>
                <a:srgbClr val="0070C0"/>
              </a:solidFill>
            </a:endParaRP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u</a:t>
            </a:r>
            <a:r>
              <a:rPr lang="cs-CZ" dirty="0" smtClean="0">
                <a:solidFill>
                  <a:srgbClr val="0070C0"/>
                </a:solidFill>
              </a:rPr>
              <a:t>čební plán RVP</a:t>
            </a:r>
          </a:p>
          <a:p>
            <a:pPr algn="ctr"/>
            <a:r>
              <a:rPr lang="cs-CZ" dirty="0" smtClean="0">
                <a:solidFill>
                  <a:srgbClr val="0070C0"/>
                </a:solidFill>
              </a:rPr>
              <a:t>nezbytné dělení</a:t>
            </a:r>
          </a:p>
          <a:p>
            <a:pPr algn="ctr"/>
            <a:r>
              <a:rPr lang="cs-CZ" dirty="0" smtClean="0">
                <a:solidFill>
                  <a:srgbClr val="0070C0"/>
                </a:solidFill>
              </a:rPr>
              <a:t>NV o soustavě oborů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š</a:t>
            </a:r>
            <a:r>
              <a:rPr lang="cs-CZ" dirty="0" smtClean="0">
                <a:solidFill>
                  <a:srgbClr val="0070C0"/>
                </a:solidFill>
              </a:rPr>
              <a:t>kolský zákon</a:t>
            </a:r>
          </a:p>
          <a:p>
            <a:pPr algn="ctr"/>
            <a:r>
              <a:rPr lang="cs-CZ" dirty="0" smtClean="0">
                <a:solidFill>
                  <a:srgbClr val="0070C0"/>
                </a:solidFill>
              </a:rPr>
              <a:t>vyhlášky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67771" y="1932657"/>
            <a:ext cx="26782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Bude stanovovat</a:t>
            </a:r>
          </a:p>
          <a:p>
            <a:r>
              <a:rPr lang="cs-CZ" sz="2800" b="1" dirty="0" smtClean="0">
                <a:solidFill>
                  <a:srgbClr val="0070C0"/>
                </a:solidFill>
              </a:rPr>
              <a:t>nařízení vlády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220072" y="3073896"/>
            <a:ext cx="1728192" cy="28125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rgbClr val="00B050"/>
                </a:solidFill>
              </a:rPr>
              <a:t>PHškoly</a:t>
            </a:r>
            <a:endParaRPr lang="cs-CZ" sz="3200" dirty="0" smtClean="0">
              <a:solidFill>
                <a:srgbClr val="00B050"/>
              </a:solidFill>
            </a:endParaRPr>
          </a:p>
          <a:p>
            <a:pPr algn="ctr"/>
            <a:endParaRPr lang="cs-CZ" dirty="0">
              <a:solidFill>
                <a:srgbClr val="00B050"/>
              </a:solidFill>
            </a:endParaRPr>
          </a:p>
          <a:p>
            <a:pPr algn="ctr"/>
            <a:r>
              <a:rPr lang="cs-CZ" dirty="0" smtClean="0">
                <a:solidFill>
                  <a:srgbClr val="00B050"/>
                </a:solidFill>
              </a:rPr>
              <a:t>ŠVP</a:t>
            </a:r>
          </a:p>
          <a:p>
            <a:pPr algn="ctr"/>
            <a:r>
              <a:rPr lang="cs-CZ" dirty="0" smtClean="0">
                <a:solidFill>
                  <a:srgbClr val="00B050"/>
                </a:solidFill>
              </a:rPr>
              <a:t>NV o  </a:t>
            </a:r>
            <a:r>
              <a:rPr lang="cs-CZ" dirty="0" err="1" smtClean="0">
                <a:solidFill>
                  <a:srgbClr val="00B050"/>
                </a:solidFill>
              </a:rPr>
              <a:t>soustavěoborů</a:t>
            </a:r>
            <a:endParaRPr lang="cs-CZ" dirty="0" smtClean="0">
              <a:solidFill>
                <a:srgbClr val="00B050"/>
              </a:solidFill>
            </a:endParaRPr>
          </a:p>
          <a:p>
            <a:pPr algn="ctr"/>
            <a:r>
              <a:rPr lang="cs-CZ" dirty="0">
                <a:solidFill>
                  <a:srgbClr val="00B050"/>
                </a:solidFill>
              </a:rPr>
              <a:t>š</a:t>
            </a:r>
            <a:r>
              <a:rPr lang="cs-CZ" dirty="0" smtClean="0">
                <a:solidFill>
                  <a:srgbClr val="00B050"/>
                </a:solidFill>
              </a:rPr>
              <a:t>kolský zákon</a:t>
            </a:r>
          </a:p>
          <a:p>
            <a:pPr algn="ctr"/>
            <a:r>
              <a:rPr lang="cs-CZ" dirty="0" smtClean="0">
                <a:solidFill>
                  <a:srgbClr val="00B050"/>
                </a:solidFill>
              </a:rPr>
              <a:t>vyhlášky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95936" y="1952806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70C0"/>
                </a:solidFill>
              </a:rPr>
              <a:t>Bude stanovovat ředitel školy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7092280" y="2564904"/>
            <a:ext cx="1728192" cy="33166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rgbClr val="FF0000"/>
                </a:solidFill>
              </a:rPr>
              <a:t>PHškoly</a:t>
            </a:r>
            <a:endParaRPr lang="cs-CZ" sz="3200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ŠVP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NV o soustavě oborů</a:t>
            </a:r>
          </a:p>
          <a:p>
            <a:pPr algn="ctr"/>
            <a:r>
              <a:rPr lang="cs-CZ" dirty="0">
                <a:solidFill>
                  <a:srgbClr val="FF0000"/>
                </a:solidFill>
              </a:rPr>
              <a:t>š</a:t>
            </a:r>
            <a:r>
              <a:rPr lang="cs-CZ" dirty="0" smtClean="0">
                <a:solidFill>
                  <a:srgbClr val="FF0000"/>
                </a:solidFill>
              </a:rPr>
              <a:t>kolský zákon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vyhlášky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0" name="Přímá spojnice 9"/>
          <p:cNvCxnSpPr/>
          <p:nvPr/>
        </p:nvCxnSpPr>
        <p:spPr>
          <a:xfrm>
            <a:off x="1067771" y="3064520"/>
            <a:ext cx="8027274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aoblený obdélník 8"/>
          <p:cNvSpPr/>
          <p:nvPr/>
        </p:nvSpPr>
        <p:spPr>
          <a:xfrm>
            <a:off x="3347864" y="3562506"/>
            <a:ext cx="1728192" cy="23234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rgbClr val="00B050"/>
                </a:solidFill>
              </a:rPr>
              <a:t>PHškoly</a:t>
            </a:r>
            <a:endParaRPr lang="cs-CZ" sz="3200" dirty="0" smtClean="0">
              <a:solidFill>
                <a:srgbClr val="00B050"/>
              </a:solidFill>
            </a:endParaRPr>
          </a:p>
          <a:p>
            <a:pPr algn="ctr"/>
            <a:endParaRPr lang="cs-CZ" dirty="0">
              <a:solidFill>
                <a:srgbClr val="00B050"/>
              </a:solidFill>
            </a:endParaRPr>
          </a:p>
          <a:p>
            <a:pPr algn="ctr"/>
            <a:r>
              <a:rPr lang="cs-CZ" dirty="0" smtClean="0">
                <a:solidFill>
                  <a:srgbClr val="00B050"/>
                </a:solidFill>
              </a:rPr>
              <a:t>ŠVP</a:t>
            </a:r>
          </a:p>
          <a:p>
            <a:pPr algn="ctr"/>
            <a:r>
              <a:rPr lang="cs-CZ" dirty="0" smtClean="0">
                <a:solidFill>
                  <a:srgbClr val="00B050"/>
                </a:solidFill>
              </a:rPr>
              <a:t>NV o soustavě oborů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š</a:t>
            </a:r>
            <a:r>
              <a:rPr lang="cs-CZ" dirty="0" smtClean="0">
                <a:solidFill>
                  <a:srgbClr val="00B050"/>
                </a:solidFill>
              </a:rPr>
              <a:t>kolský zákon</a:t>
            </a:r>
          </a:p>
          <a:p>
            <a:pPr algn="ctr"/>
            <a:r>
              <a:rPr lang="cs-CZ" dirty="0" smtClean="0">
                <a:solidFill>
                  <a:srgbClr val="00B050"/>
                </a:solidFill>
              </a:rPr>
              <a:t>vyhlášky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0" y="5157192"/>
            <a:ext cx="410445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61,5 úvazků x 21 hodin = 1 291,5  hodin</a:t>
            </a:r>
          </a:p>
          <a:p>
            <a:pPr algn="ctr"/>
            <a:endParaRPr lang="cs-CZ" dirty="0"/>
          </a:p>
          <a:p>
            <a:pPr algn="ctr"/>
            <a:r>
              <a:rPr lang="cs-CZ" dirty="0" err="1"/>
              <a:t>Phmax</a:t>
            </a:r>
            <a:r>
              <a:rPr lang="cs-CZ" dirty="0"/>
              <a:t> = 1 </a:t>
            </a:r>
            <a:r>
              <a:rPr lang="cs-CZ" dirty="0" smtClean="0"/>
              <a:t>514,16 hodin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2052228" y="3774448"/>
            <a:ext cx="4104456" cy="103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71,5 </a:t>
            </a:r>
            <a:r>
              <a:rPr lang="cs-CZ" dirty="0"/>
              <a:t>úvazků x 21 hodin = 1 </a:t>
            </a:r>
            <a:r>
              <a:rPr lang="cs-CZ" dirty="0" smtClean="0"/>
              <a:t>501,5  </a:t>
            </a:r>
            <a:r>
              <a:rPr lang="cs-CZ" dirty="0"/>
              <a:t>hodin</a:t>
            </a:r>
          </a:p>
          <a:p>
            <a:pPr algn="ctr"/>
            <a:endParaRPr lang="cs-CZ" dirty="0"/>
          </a:p>
          <a:p>
            <a:pPr algn="ctr"/>
            <a:r>
              <a:rPr lang="cs-CZ" dirty="0" err="1"/>
              <a:t>Phmax</a:t>
            </a:r>
            <a:r>
              <a:rPr lang="cs-CZ" dirty="0"/>
              <a:t> = 1 </a:t>
            </a:r>
            <a:r>
              <a:rPr lang="cs-CZ" dirty="0" smtClean="0"/>
              <a:t>514,16 hodin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4896036" y="1914088"/>
            <a:ext cx="4104456" cy="1514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82 </a:t>
            </a:r>
            <a:r>
              <a:rPr lang="cs-CZ" dirty="0"/>
              <a:t>úvazků x 21 hodin = </a:t>
            </a:r>
            <a:r>
              <a:rPr lang="cs-CZ" dirty="0" smtClean="0"/>
              <a:t>1 722  </a:t>
            </a:r>
            <a:r>
              <a:rPr lang="cs-CZ" dirty="0"/>
              <a:t>hodin</a:t>
            </a:r>
          </a:p>
          <a:p>
            <a:pPr algn="ctr"/>
            <a:endParaRPr lang="cs-CZ" dirty="0"/>
          </a:p>
          <a:p>
            <a:pPr algn="ctr"/>
            <a:r>
              <a:rPr lang="cs-CZ" dirty="0" err="1"/>
              <a:t>Phmax</a:t>
            </a:r>
            <a:r>
              <a:rPr lang="cs-CZ" dirty="0"/>
              <a:t> = 1 </a:t>
            </a:r>
            <a:r>
              <a:rPr lang="cs-CZ" dirty="0" smtClean="0"/>
              <a:t>514,16 hodin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Nezaplaceno: 206,24 hodin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75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pl-PL" sz="31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pl-PL" sz="31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r>
              <a:rPr lang="pl-PL" sz="31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Děkuji </a:t>
            </a:r>
            <a:r>
              <a:rPr lang="pl-PL" sz="31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za </a:t>
            </a:r>
            <a:r>
              <a:rPr lang="pl-PL" sz="31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pozornost</a:t>
            </a:r>
          </a:p>
          <a:p>
            <a:pPr marL="400050" lvl="1" indent="0">
              <a:buNone/>
            </a:pPr>
            <a:endParaRPr lang="pl-PL" sz="2400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r>
              <a:rPr lang="pl-PL" sz="2400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Mgr. Zdeněk Pracný,</a:t>
            </a:r>
          </a:p>
          <a:p>
            <a:pPr marL="400050" lvl="1" indent="0">
              <a:buNone/>
            </a:pPr>
            <a:r>
              <a:rPr lang="pl-PL" sz="2400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Vrchní rada sekce vzdělávání</a:t>
            </a:r>
          </a:p>
          <a:p>
            <a:pPr marL="400050" lvl="1" indent="0">
              <a:buNone/>
            </a:pPr>
            <a:r>
              <a:rPr lang="pl-PL" sz="2400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MŠMT</a:t>
            </a:r>
            <a:endParaRPr lang="pl-PL" sz="2400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cs-CZ" sz="3100" dirty="0" smtClean="0"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26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pl-PL" sz="31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pl-PL" sz="31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cs-CZ" sz="3100" dirty="0" smtClean="0"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115616" y="1268760"/>
            <a:ext cx="7776864" cy="54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just">
              <a:lnSpc>
                <a:spcPct val="114000"/>
              </a:lnSpc>
            </a:pPr>
            <a:r>
              <a:rPr lang="pl-PL" sz="2400" b="1" dirty="0" smtClean="0">
                <a:solidFill>
                  <a:srgbClr val="418E96"/>
                </a:solidFill>
              </a:rPr>
              <a:t>Charakteristika PHmax </a:t>
            </a:r>
            <a:r>
              <a:rPr lang="pl-PL" sz="2400" b="1" dirty="0">
                <a:solidFill>
                  <a:srgbClr val="418E96"/>
                </a:solidFill>
              </a:rPr>
              <a:t>ve středním vzdělávání</a:t>
            </a:r>
            <a:endParaRPr lang="cs-CZ" sz="2400" dirty="0" smtClean="0"/>
          </a:p>
          <a:p>
            <a:pPr algn="just">
              <a:lnSpc>
                <a:spcPct val="114000"/>
              </a:lnSpc>
            </a:pPr>
            <a:endParaRPr lang="cs-CZ" sz="1700" dirty="0"/>
          </a:p>
          <a:p>
            <a:pPr algn="just">
              <a:lnSpc>
                <a:spcPct val="114000"/>
              </a:lnSpc>
            </a:pPr>
            <a:r>
              <a:rPr lang="cs-CZ" sz="1700" dirty="0" smtClean="0"/>
              <a:t>Pro obory vzdělání ve vybraných druzích škol stanoví vláda nařízením maximální rozsah vzdělávání hrazený ze státního rozpočtu. Tento maximální rozsah je stanoven v podobě </a:t>
            </a:r>
            <a:r>
              <a:rPr lang="cs-CZ" sz="1700" b="1" dirty="0" smtClean="0">
                <a:solidFill>
                  <a:srgbClr val="FF0000"/>
                </a:solidFill>
              </a:rPr>
              <a:t>maximálního týdenního počtu hodin výuky </a:t>
            </a:r>
            <a:r>
              <a:rPr lang="cs-CZ" sz="1700" dirty="0" smtClean="0"/>
              <a:t>(včetně nezbytného dělení) ve třídě v oboru vzdělání </a:t>
            </a:r>
            <a:r>
              <a:rPr lang="cs-CZ" sz="1700" b="1" dirty="0" smtClean="0">
                <a:solidFill>
                  <a:srgbClr val="0070C0"/>
                </a:solidFill>
              </a:rPr>
              <a:t>v závislosti na počtu žáků ve třídě</a:t>
            </a:r>
            <a:r>
              <a:rPr lang="cs-CZ" sz="1700" dirty="0" smtClean="0"/>
              <a:t>.</a:t>
            </a:r>
          </a:p>
          <a:p>
            <a:pPr algn="just">
              <a:lnSpc>
                <a:spcPct val="114000"/>
              </a:lnSpc>
            </a:pPr>
            <a:r>
              <a:rPr lang="cs-CZ" sz="1700" dirty="0"/>
              <a:t>Pro obory vzdělání </a:t>
            </a:r>
            <a:r>
              <a:rPr lang="cs-CZ" sz="1700" dirty="0" smtClean="0"/>
              <a:t>konzervatoří </a:t>
            </a:r>
            <a:r>
              <a:rPr lang="cs-CZ" sz="1700" b="1" dirty="0" smtClean="0">
                <a:solidFill>
                  <a:srgbClr val="FF0000"/>
                </a:solidFill>
              </a:rPr>
              <a:t>maximální týdenní počet </a:t>
            </a:r>
            <a:r>
              <a:rPr lang="cs-CZ" sz="1700" b="1" dirty="0">
                <a:solidFill>
                  <a:srgbClr val="FF0000"/>
                </a:solidFill>
              </a:rPr>
              <a:t>hodin výuky </a:t>
            </a:r>
            <a:r>
              <a:rPr lang="cs-CZ" sz="1700" dirty="0"/>
              <a:t>(včetně nezbytného dělení) </a:t>
            </a:r>
            <a:r>
              <a:rPr lang="cs-CZ" sz="1700" dirty="0" smtClean="0"/>
              <a:t>v ročníku  </a:t>
            </a:r>
            <a:r>
              <a:rPr lang="cs-CZ" sz="1700" b="1" dirty="0">
                <a:solidFill>
                  <a:srgbClr val="0070C0"/>
                </a:solidFill>
              </a:rPr>
              <a:t>v závislosti na počtu žáků ve třídě</a:t>
            </a:r>
            <a:r>
              <a:rPr lang="cs-CZ" sz="1700" dirty="0"/>
              <a:t>.</a:t>
            </a:r>
          </a:p>
          <a:p>
            <a:pPr algn="just">
              <a:lnSpc>
                <a:spcPct val="114000"/>
              </a:lnSpc>
            </a:pPr>
            <a:endParaRPr lang="cs-CZ" sz="1700" dirty="0"/>
          </a:p>
          <a:p>
            <a:pPr algn="just">
              <a:lnSpc>
                <a:spcPct val="114000"/>
              </a:lnSpc>
            </a:pPr>
            <a:r>
              <a:rPr lang="cs-CZ" sz="1700" b="1" dirty="0"/>
              <a:t>Stanovené maximum vyjadřuje odborný názor MŠMT na maximální rozsah počtu hodin potřebných pro zajištění vzdělávání v potřebné (státem žádané) kvalitě a jeho další zvýšení již k růstu kvality nepřispívá. </a:t>
            </a:r>
            <a:r>
              <a:rPr lang="cs-CZ" sz="1700" dirty="0"/>
              <a:t>Stanovené maximum bude zároveň představovat nástroj bránící neúměrnému zvyšování nároků na výdaje státního rozpočtu</a:t>
            </a:r>
            <a:r>
              <a:rPr lang="cs-CZ" sz="1700" dirty="0" smtClean="0"/>
              <a:t>.</a:t>
            </a:r>
          </a:p>
          <a:p>
            <a:pPr algn="just">
              <a:lnSpc>
                <a:spcPct val="114000"/>
              </a:lnSpc>
            </a:pPr>
            <a:endParaRPr lang="cs-CZ" sz="1700" dirty="0"/>
          </a:p>
          <a:p>
            <a:pPr algn="just">
              <a:lnSpc>
                <a:spcPct val="114000"/>
              </a:lnSpc>
            </a:pPr>
            <a:r>
              <a:rPr lang="cs-CZ" sz="1700" b="1" dirty="0"/>
              <a:t>Hodnoty </a:t>
            </a:r>
            <a:r>
              <a:rPr lang="cs-CZ" sz="1700" b="1" dirty="0" err="1"/>
              <a:t>PHmax</a:t>
            </a:r>
            <a:r>
              <a:rPr lang="cs-CZ" sz="1700" b="1" dirty="0"/>
              <a:t> jsou </a:t>
            </a:r>
            <a:r>
              <a:rPr lang="cs-CZ" sz="1700" b="1" dirty="0" smtClean="0"/>
              <a:t>stanoveny:</a:t>
            </a:r>
          </a:p>
          <a:p>
            <a:pPr marL="342900" indent="-342900">
              <a:lnSpc>
                <a:spcPct val="114000"/>
              </a:lnSpc>
              <a:buAutoNum type="alphaLcParenR"/>
            </a:pPr>
            <a:r>
              <a:rPr lang="cs-CZ" sz="1700" dirty="0" smtClean="0"/>
              <a:t>na základě podmínek vzdělávání uvedených ve školském zákoně, nařízení vlády o soustavě oborů vzdělání a v prováděcích vyhláškách, </a:t>
            </a:r>
          </a:p>
          <a:p>
            <a:pPr marL="342900" indent="-342900">
              <a:lnSpc>
                <a:spcPct val="114000"/>
              </a:lnSpc>
              <a:buAutoNum type="alphaLcParenR"/>
            </a:pPr>
            <a:r>
              <a:rPr lang="cs-CZ" sz="1700" dirty="0" smtClean="0"/>
              <a:t>na základě učebních plánů v RVP =&gt; vstupními parametry jsou počty hodin v UP RVP,</a:t>
            </a:r>
          </a:p>
          <a:p>
            <a:pPr marL="342900" indent="-342900">
              <a:lnSpc>
                <a:spcPct val="114000"/>
              </a:lnSpc>
              <a:buFontTx/>
              <a:buAutoNum type="alphaLcParenR"/>
            </a:pPr>
            <a:r>
              <a:rPr lang="cs-CZ" sz="1700" dirty="0" smtClean="0"/>
              <a:t>na </a:t>
            </a:r>
            <a:r>
              <a:rPr lang="cs-CZ" sz="1700" dirty="0"/>
              <a:t>základě současné organizace výuky na školách v různých oborech vzdělání =&gt; modelové zajištění dělení hodin všeobecných předmětů, odborných předmětů, odborného výcviku a odborné praxe. Pro stejné kategorie dosaženého vzdělání a příbuzné skupiny oborů jsou hodnoty shodné. </a:t>
            </a:r>
          </a:p>
          <a:p>
            <a:endParaRPr lang="cs-CZ" sz="1600" dirty="0" smtClean="0"/>
          </a:p>
          <a:p>
            <a:pPr algn="just"/>
            <a:r>
              <a:rPr lang="cs-CZ" sz="2100" b="1" dirty="0" smtClean="0">
                <a:solidFill>
                  <a:srgbClr val="418E96"/>
                </a:solidFill>
              </a:rPr>
              <a:t>Podklady pro nastavení </a:t>
            </a:r>
            <a:r>
              <a:rPr lang="cs-CZ" sz="2100" b="1" dirty="0">
                <a:solidFill>
                  <a:srgbClr val="418E96"/>
                </a:solidFill>
              </a:rPr>
              <a:t>hodnot </a:t>
            </a:r>
            <a:r>
              <a:rPr lang="cs-CZ" sz="2100" b="1" dirty="0" err="1">
                <a:solidFill>
                  <a:srgbClr val="418E96"/>
                </a:solidFill>
              </a:rPr>
              <a:t>PHmax</a:t>
            </a:r>
            <a:r>
              <a:rPr lang="cs-CZ" sz="2100" b="1" dirty="0">
                <a:solidFill>
                  <a:srgbClr val="418E96"/>
                </a:solidFill>
              </a:rPr>
              <a:t> jsou empirická data vycházející z organizace </a:t>
            </a:r>
            <a:r>
              <a:rPr lang="cs-CZ" sz="2100" b="1" dirty="0" smtClean="0">
                <a:solidFill>
                  <a:srgbClr val="418E96"/>
                </a:solidFill>
              </a:rPr>
              <a:t>vzdělávání, která respektují reálné potřeby škol.</a:t>
            </a:r>
          </a:p>
          <a:p>
            <a:pPr algn="just"/>
            <a:endParaRPr lang="cs-CZ" sz="2100" b="1" dirty="0">
              <a:solidFill>
                <a:srgbClr val="418E96"/>
              </a:solidFill>
            </a:endParaRPr>
          </a:p>
          <a:p>
            <a:pPr algn="just"/>
            <a:r>
              <a:rPr lang="cs-CZ" sz="2100" b="1" dirty="0" smtClean="0">
                <a:solidFill>
                  <a:srgbClr val="418E96"/>
                </a:solidFill>
              </a:rPr>
              <a:t>Jejich nastavení bylo široce projednáváno se školskými asociacemi</a:t>
            </a:r>
            <a:r>
              <a:rPr lang="cs-CZ" sz="2200" b="1" dirty="0" smtClean="0">
                <a:solidFill>
                  <a:srgbClr val="418E96"/>
                </a:solidFill>
              </a:rPr>
              <a:t>.</a:t>
            </a:r>
          </a:p>
          <a:p>
            <a:pPr algn="just"/>
            <a:endParaRPr lang="cs-CZ" sz="1600" dirty="0">
              <a:solidFill>
                <a:srgbClr val="418E96"/>
              </a:solidFill>
            </a:endParaRPr>
          </a:p>
          <a:p>
            <a:pPr algn="just"/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endParaRPr lang="cs-CZ" sz="1600" dirty="0"/>
          </a:p>
          <a:p>
            <a:pPr algn="just"/>
            <a:endParaRPr lang="cs-CZ" sz="1600" dirty="0" smtClean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 smtClean="0"/>
          </a:p>
          <a:p>
            <a:pPr algn="just"/>
            <a:endParaRPr lang="cs-CZ" sz="1600" dirty="0"/>
          </a:p>
          <a:p>
            <a:pPr algn="just"/>
            <a:endParaRPr lang="cs-CZ" sz="1600" dirty="0" smtClean="0"/>
          </a:p>
          <a:p>
            <a:pPr marL="457200" lvl="0" indent="-457200" algn="just">
              <a:lnSpc>
                <a:spcPct val="110000"/>
              </a:lnSpc>
              <a:spcAft>
                <a:spcPts val="300"/>
              </a:spcAft>
            </a:pPr>
            <a:endParaRPr lang="cs-CZ" sz="1900" dirty="0" smtClean="0"/>
          </a:p>
          <a:p>
            <a:pPr marL="457200" lvl="0" indent="-457200" algn="just">
              <a:lnSpc>
                <a:spcPct val="110000"/>
              </a:lnSpc>
              <a:spcAft>
                <a:spcPts val="300"/>
              </a:spcAft>
            </a:pPr>
            <a:endParaRPr lang="cs-CZ" sz="1900" dirty="0" smtClean="0"/>
          </a:p>
          <a:p>
            <a:pPr marL="457200" lvl="0" indent="-457200" algn="just">
              <a:lnSpc>
                <a:spcPct val="110000"/>
              </a:lnSpc>
              <a:spcAft>
                <a:spcPts val="300"/>
              </a:spcAft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34437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418E96"/>
                </a:solidFill>
              </a:rPr>
              <a:t>Nařízení vlády PHmax</a:t>
            </a:r>
          </a:p>
          <a:p>
            <a:pPr marL="0" indent="0" algn="ctr">
              <a:buNone/>
            </a:pPr>
            <a:endParaRPr lang="cs-CZ" b="1" dirty="0">
              <a:solidFill>
                <a:srgbClr val="418E96"/>
              </a:solidFill>
            </a:endParaRPr>
          </a:p>
          <a:p>
            <a:pPr marL="0" indent="0" algn="just">
              <a:buNone/>
            </a:pPr>
            <a:r>
              <a:rPr lang="cs-CZ" dirty="0"/>
              <a:t>Maximální počet hodin výuky financovaný ze státního rozpočtu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Stanovení maximálního počtu hodin výuky v dalších formách vzdělávání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Stanovení maximálního počtu hodin výuky ve třídách nebo školách zřízených pro žáky se speciálními vzdělávacími potřebami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Stanovení maximálního počtu hodin výuky víceoborové třídy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Stanovení maximálního počtu hodin výuky v případě individuálního vzdělávání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Příloha obsahuje konkrétní výše hodnot </a:t>
            </a:r>
            <a:r>
              <a:rPr lang="cs-CZ" dirty="0" err="1"/>
              <a:t>Phmax</a:t>
            </a:r>
            <a:r>
              <a:rPr lang="cs-CZ" dirty="0"/>
              <a:t> v jednotlivých oborech vzdělání v závislosti na počtu žáků ve třídě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49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84784"/>
            <a:ext cx="7571184" cy="5112568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cs-CZ" sz="4200" b="1" dirty="0" smtClean="0">
                <a:solidFill>
                  <a:srgbClr val="418E96"/>
                </a:solidFill>
              </a:rPr>
              <a:t>Podmínky pro vznik víceoborových tříd</a:t>
            </a:r>
          </a:p>
          <a:p>
            <a:pPr marL="0" indent="0" algn="just">
              <a:buNone/>
            </a:pPr>
            <a:endParaRPr lang="cs-CZ" sz="3000" b="1" dirty="0" smtClean="0"/>
          </a:p>
          <a:p>
            <a:pPr marL="0" indent="0" algn="just">
              <a:buNone/>
            </a:pPr>
            <a:r>
              <a:rPr lang="cs-CZ" sz="3000" b="1" dirty="0" smtClean="0"/>
              <a:t>Hodnoty PHmax </a:t>
            </a:r>
            <a:r>
              <a:rPr lang="cs-CZ" sz="3000" b="1" dirty="0"/>
              <a:t>respektují pravidla tvorby víceoborových tříd, která jsou stanovena v návrhu novely vyhlášky č. 13/2005 Sb., o středním vzdělávání a vzdělávání v konzervatoři</a:t>
            </a:r>
          </a:p>
          <a:p>
            <a:pPr marL="0" indent="0" algn="just">
              <a:buNone/>
            </a:pPr>
            <a:r>
              <a:rPr lang="cs-CZ" sz="3000" b="1" dirty="0" smtClean="0"/>
              <a:t>Víceoborová </a:t>
            </a:r>
            <a:r>
              <a:rPr lang="cs-CZ" sz="3000" b="1" dirty="0"/>
              <a:t>třída obsahuje více oborů vzdělání a vzdělávají se v ní žáci oborů vzdělání:</a:t>
            </a:r>
          </a:p>
          <a:p>
            <a:pPr marL="400050" algn="just"/>
            <a:r>
              <a:rPr lang="cs-CZ" sz="3000" b="1" dirty="0"/>
              <a:t>stejné kategorie dosaženého vzdělání, </a:t>
            </a:r>
          </a:p>
          <a:p>
            <a:pPr marL="400050" algn="just"/>
            <a:r>
              <a:rPr lang="cs-CZ" sz="3000" b="1" dirty="0"/>
              <a:t>stejné formy vzdělávání, </a:t>
            </a:r>
          </a:p>
          <a:p>
            <a:pPr marL="400050" algn="just"/>
            <a:r>
              <a:rPr lang="cs-CZ" sz="3000" b="1" dirty="0"/>
              <a:t>stejného ročníku</a:t>
            </a:r>
          </a:p>
          <a:p>
            <a:pPr marL="0" indent="0" algn="just">
              <a:buNone/>
            </a:pPr>
            <a:r>
              <a:rPr lang="cs-CZ" sz="3000" b="1" dirty="0"/>
              <a:t> </a:t>
            </a:r>
          </a:p>
          <a:p>
            <a:pPr marL="0" indent="0" algn="just">
              <a:buNone/>
            </a:pPr>
            <a:r>
              <a:rPr lang="cs-CZ" sz="3000" b="1" dirty="0"/>
              <a:t>Víceoborovou třídu lze zřídit: </a:t>
            </a:r>
          </a:p>
          <a:p>
            <a:pPr marL="400050" algn="just"/>
            <a:r>
              <a:rPr lang="cs-CZ" sz="3000" b="1" dirty="0"/>
              <a:t>Z oborů vzdělání v daném ročníku a formě vzdělání s nižším počtem žáků než 17.</a:t>
            </a:r>
          </a:p>
          <a:p>
            <a:pPr marL="400050" algn="just"/>
            <a:r>
              <a:rPr lang="cs-CZ" sz="3000" b="1" dirty="0" smtClean="0"/>
              <a:t>U </a:t>
            </a:r>
            <a:r>
              <a:rPr lang="cs-CZ" sz="3000" b="1" dirty="0"/>
              <a:t>oborů vzdělání s výučním listem kategorie dosaženého vzdělání E a H se dělí třída nejvýše na 3 skupiny, v každé skupině po jednom oboru vzdělání.</a:t>
            </a:r>
          </a:p>
          <a:p>
            <a:pPr marL="400050" algn="just"/>
            <a:r>
              <a:rPr lang="cs-CZ" sz="3000" b="1" dirty="0"/>
              <a:t>U oborů vzdělání s maturitní zkouškou kategorie dosaženého vzdělání M, L se dělí třída nejvýše na 2 skupiny, v každé skupině po jednom oboru vzdělání.</a:t>
            </a:r>
          </a:p>
          <a:p>
            <a:pPr marL="400050" algn="just"/>
            <a:r>
              <a:rPr lang="cs-CZ" sz="3000" b="1" dirty="0" smtClean="0"/>
              <a:t>Počet </a:t>
            </a:r>
            <a:r>
              <a:rPr lang="cs-CZ" sz="3000" b="1" dirty="0"/>
              <a:t>žáků ve víceoborové třídě nepřesáhne nejvyšší povolený počet žáků. </a:t>
            </a:r>
          </a:p>
          <a:p>
            <a:pPr algn="just"/>
            <a:endParaRPr lang="cs-CZ" sz="3000" b="1" dirty="0"/>
          </a:p>
          <a:p>
            <a:pPr marL="0" indent="0" algn="just">
              <a:buNone/>
            </a:pPr>
            <a:r>
              <a:rPr lang="cs-CZ" sz="3000" b="1" dirty="0" smtClean="0"/>
              <a:t>Víceoborovou </a:t>
            </a:r>
            <a:r>
              <a:rPr lang="cs-CZ" sz="3000" b="1" dirty="0"/>
              <a:t>třídu bude možné zřídit v případech, kdy počet žáků je v jednom oboru vzdělání v daném ročníku a formě vzdělávání je 17 a více žáků, společně se žáky v jiném oboru vzdělání v daném ročníku a formě vzdělávání, ve které je počet žáků nižší než 17. Počet žáků ve třídě nepřesáhne nejvyšší povolený počet žáků.</a:t>
            </a:r>
          </a:p>
          <a:p>
            <a:pPr algn="just"/>
            <a:endParaRPr lang="cs-CZ" sz="3000" b="1" dirty="0"/>
          </a:p>
          <a:p>
            <a:pPr marL="0" indent="0" algn="just">
              <a:buNone/>
            </a:pPr>
            <a:r>
              <a:rPr lang="cs-CZ" sz="3000" b="1" dirty="0"/>
              <a:t>Víceoborovou třídu nelze zřídit spojením oborů vzdělání </a:t>
            </a:r>
            <a:r>
              <a:rPr lang="cs-CZ" sz="3000" b="1" dirty="0" smtClean="0"/>
              <a:t>skupiny, </a:t>
            </a:r>
            <a:r>
              <a:rPr lang="cs-CZ" sz="3000" b="1" dirty="0"/>
              <a:t>v nichž je jako součást přijímacího řízení stanovena rámcovým vzdělávacím programem talentová zkouška společně s obory vzdělání, kde není stanovena rámcovým vzdělávacím programem talentová zkouška.</a:t>
            </a:r>
          </a:p>
          <a:p>
            <a:pPr marL="0" indent="0" algn="just">
              <a:buNone/>
            </a:pPr>
            <a:r>
              <a:rPr lang="cs-CZ" sz="3000" b="1" dirty="0"/>
              <a:t> </a:t>
            </a:r>
          </a:p>
          <a:p>
            <a:pPr marL="0" indent="0" algn="just">
              <a:buNone/>
            </a:pPr>
            <a:r>
              <a:rPr lang="cs-CZ" sz="3000" b="1" dirty="0"/>
              <a:t>Víceoborové třídy oborů vzdělání Gymnázium a Gymnázium se sportovní přípravou lze zřídit pouze v případech stanovených pokud se v nich vzdělávají žáci stejné délky vzdělávacího programu uvedených oborů vzdělání, stejné formy vzdělávání a stejného ročníku. V těchto víceoborových třídách se nevzdělávají žáci jiných oborů vzdělání.</a:t>
            </a:r>
          </a:p>
        </p:txBody>
      </p:sp>
    </p:spTree>
    <p:extLst>
      <p:ext uri="{BB962C8B-B14F-4D97-AF65-F5344CB8AC3E}">
        <p14:creationId xmlns:p14="http://schemas.microsoft.com/office/powerpoint/2010/main" val="199647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71600" y="1682805"/>
            <a:ext cx="784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418E96"/>
                </a:solidFill>
              </a:rPr>
              <a:t>Střední </a:t>
            </a:r>
            <a:r>
              <a:rPr lang="cs-CZ" sz="2400" dirty="0">
                <a:solidFill>
                  <a:srgbClr val="418E96"/>
                </a:solidFill>
              </a:rPr>
              <a:t>odborná škola </a:t>
            </a:r>
          </a:p>
          <a:p>
            <a:endParaRPr lang="cs-CZ" sz="1400" dirty="0" smtClean="0"/>
          </a:p>
          <a:p>
            <a:r>
              <a:rPr lang="cs-CZ" dirty="0" smtClean="0"/>
              <a:t>  Počet </a:t>
            </a:r>
            <a:r>
              <a:rPr lang="cs-CZ" dirty="0"/>
              <a:t>žáků</a:t>
            </a:r>
            <a:r>
              <a:rPr lang="cs-CZ" dirty="0" smtClean="0"/>
              <a:t>: 494   Počet </a:t>
            </a:r>
            <a:r>
              <a:rPr lang="cs-CZ" dirty="0"/>
              <a:t>oborů </a:t>
            </a:r>
            <a:r>
              <a:rPr lang="cs-CZ" dirty="0" smtClean="0"/>
              <a:t>vzdělání: 10   Počet </a:t>
            </a:r>
            <a:r>
              <a:rPr lang="cs-CZ" dirty="0"/>
              <a:t>tříd zřízených podle §</a:t>
            </a:r>
            <a:r>
              <a:rPr lang="cs-CZ" dirty="0" smtClean="0"/>
              <a:t>16: 1</a:t>
            </a:r>
          </a:p>
          <a:p>
            <a:endParaRPr lang="cs-CZ" dirty="0"/>
          </a:p>
          <a:p>
            <a:r>
              <a:rPr lang="cs-CZ" dirty="0" smtClean="0"/>
              <a:t>  První krok: </a:t>
            </a:r>
          </a:p>
          <a:p>
            <a:r>
              <a:rPr lang="cs-CZ" dirty="0" smtClean="0"/>
              <a:t>    -  výpočet průměrného počtu žáků ve třídě 	    nastavení organice školy</a:t>
            </a:r>
          </a:p>
          <a:p>
            <a:r>
              <a:rPr lang="cs-CZ" dirty="0"/>
              <a:t>	</a:t>
            </a:r>
            <a:r>
              <a:rPr lang="cs-CZ" dirty="0" smtClean="0"/>
              <a:t>				    jedno/víceoborové třídy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28184" y="313492"/>
            <a:ext cx="21602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b="1" dirty="0" smtClean="0">
                <a:solidFill>
                  <a:schemeClr val="bg1"/>
                </a:solidFill>
              </a:rPr>
              <a:t>Příklady výpočtu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331640" y="3933056"/>
            <a:ext cx="6984776" cy="2448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Výpočet průměrného počtu žáků  ve třídě</a:t>
            </a:r>
          </a:p>
          <a:p>
            <a:pPr algn="ctr"/>
            <a:endParaRPr lang="cs-CZ" sz="2400" b="1" dirty="0"/>
          </a:p>
          <a:p>
            <a:r>
              <a:rPr lang="cs-CZ" sz="2000" dirty="0" smtClean="0"/>
              <a:t>Celkový počet žáků v oboru vzdělání</a:t>
            </a:r>
            <a:endParaRPr lang="cs-CZ" sz="2000" dirty="0"/>
          </a:p>
          <a:p>
            <a:r>
              <a:rPr lang="cs-CZ" sz="2000" dirty="0" smtClean="0"/>
              <a:t>				        =</a:t>
            </a:r>
            <a:endParaRPr lang="cs-CZ" sz="2000" dirty="0"/>
          </a:p>
          <a:p>
            <a:r>
              <a:rPr lang="cs-CZ" sz="2000" dirty="0" smtClean="0"/>
              <a:t> Počet tříd  oboru vzdělání ve škole</a:t>
            </a:r>
            <a:endParaRPr lang="cs-CZ" sz="2000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1547664" y="5517232"/>
            <a:ext cx="39604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724128" y="509737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Průměrný počet žáků ve  třídě</a:t>
            </a:r>
            <a:endParaRPr lang="en-GB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911673"/>
              </p:ext>
            </p:extLst>
          </p:nvPr>
        </p:nvGraphicFramePr>
        <p:xfrm>
          <a:off x="1115618" y="2353795"/>
          <a:ext cx="7272807" cy="4099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5953"/>
                <a:gridCol w="2251023"/>
                <a:gridCol w="634451"/>
                <a:gridCol w="634451"/>
                <a:gridCol w="625627"/>
                <a:gridCol w="625627"/>
                <a:gridCol w="1375675"/>
              </a:tblGrid>
              <a:tr h="22544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Kód oboru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Název oboru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Počet žáků v ročníku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Průměrný počet žáků v oboru vzdělání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41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51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23-44-L/01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Mechanik strojů a zařízení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28,0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250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39-52-H/01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Instalatér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14,7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250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36-47-M/01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Stavebnictví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250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26-41-M/01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Elektrotechnika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11,5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289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23-51-H/01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Strojní mechanik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250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26-51-H/01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Elektrikář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32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36-67-H/01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Zedník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4707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36-64-H/01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Tesař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20,3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4384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36-69-H/01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Pokrývač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6,3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458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23-44-L/10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Mechanik strojů a zařízení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23,3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  <a:tr h="250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23-51-E/01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Strojírenské práce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13,0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b"/>
                </a:tc>
              </a:tr>
            </a:tbl>
          </a:graphicData>
        </a:graphic>
      </p:graphicFrame>
      <p:graphicFrame>
        <p:nvGraphicFramePr>
          <p:cNvPr id="2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945984"/>
              </p:ext>
            </p:extLst>
          </p:nvPr>
        </p:nvGraphicFramePr>
        <p:xfrm>
          <a:off x="1115614" y="2204864"/>
          <a:ext cx="7416824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8189"/>
                <a:gridCol w="1466236"/>
                <a:gridCol w="1774548"/>
                <a:gridCol w="317798"/>
                <a:gridCol w="361664"/>
                <a:gridCol w="377479"/>
                <a:gridCol w="328493"/>
                <a:gridCol w="1332417"/>
              </a:tblGrid>
              <a:tr h="3097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Druh studia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Kód oboru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Název oboru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Počet žáků v ročníku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Průměrný počet žáků v oboru vzdělání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77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225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Jednooborová třída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23-44-L/01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Mechanik strojů a zařízení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26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27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29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28,0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3948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Jednooborová třída nenaplněná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39-52-H/01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Instalatér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14,7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20499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Víceoborová třída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36-47-M/01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Stavebnictví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2049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26-41-M/01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Elektrotechnika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11,5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227148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Víceoborová třída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23-51-H/01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Strojní mechanik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2049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26-51-H/01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Elektrikář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2566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36-67-H/01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Zedník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36920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Víceoborová třída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36-64-H/01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Tesař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20,3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3438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36-69-H/01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Pokrývač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6,3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3593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Kombinovaná forma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23-44-L/10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Mechanik strojů a zařízení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23,3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3846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Obor vzdělání - §16 ŠZ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23-51-E/01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Strojírenské práce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13,0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  <a:tr h="4036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Celkem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142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146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138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494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89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86447"/>
            <a:ext cx="7571184" cy="518457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418E96"/>
                </a:solidFill>
              </a:rPr>
              <a:t>Výpočet </a:t>
            </a:r>
            <a:r>
              <a:rPr lang="cs-CZ" b="1" dirty="0" err="1" smtClean="0">
                <a:solidFill>
                  <a:srgbClr val="418E96"/>
                </a:solidFill>
              </a:rPr>
              <a:t>PHmax</a:t>
            </a:r>
            <a:r>
              <a:rPr lang="cs-CZ" b="1" dirty="0" smtClean="0">
                <a:solidFill>
                  <a:srgbClr val="418E96"/>
                </a:solidFill>
              </a:rPr>
              <a:t> – jednooborová třída</a:t>
            </a:r>
          </a:p>
          <a:p>
            <a:pPr marL="0" indent="0">
              <a:buNone/>
            </a:pPr>
            <a:endParaRPr lang="cs-CZ" sz="1800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rgbClr val="418E96"/>
                </a:solidFill>
              </a:rPr>
              <a:t>Obor </a:t>
            </a:r>
            <a:r>
              <a:rPr lang="cs-CZ" sz="1800" dirty="0">
                <a:solidFill>
                  <a:srgbClr val="418E96"/>
                </a:solidFill>
              </a:rPr>
              <a:t>vzdělání: 	</a:t>
            </a:r>
            <a:r>
              <a:rPr lang="cs-CZ" dirty="0" smtClean="0">
                <a:solidFill>
                  <a:srgbClr val="418E96"/>
                </a:solidFill>
              </a:rPr>
              <a:t>Mechanik strojů a zařízení (denní forma vzdělávání)</a:t>
            </a:r>
          </a:p>
          <a:p>
            <a:pPr marL="0" indent="0">
              <a:buNone/>
            </a:pPr>
            <a:endParaRPr lang="cs-CZ" dirty="0" smtClean="0">
              <a:solidFill>
                <a:srgbClr val="418E96"/>
              </a:solidFill>
            </a:endParaRPr>
          </a:p>
          <a:p>
            <a:pPr>
              <a:buAutoNum type="arabicPeriod"/>
            </a:pPr>
            <a:r>
              <a:rPr lang="cs-CZ" sz="1600" dirty="0" smtClean="0"/>
              <a:t>ročník		30 žáků</a:t>
            </a:r>
            <a:endParaRPr lang="cs-CZ" sz="1600" dirty="0"/>
          </a:p>
          <a:p>
            <a:pPr>
              <a:buFont typeface="Arial" pitchFamily="34" charset="0"/>
              <a:buAutoNum type="arabicPeriod"/>
            </a:pPr>
            <a:r>
              <a:rPr lang="cs-CZ" sz="1600" dirty="0" smtClean="0"/>
              <a:t>ročník		26 žáků		Průměrný počet žáků v oboru vzdělání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 smtClean="0"/>
              <a:t>ročník		27 žáků			28 žáků</a:t>
            </a:r>
            <a:endParaRPr lang="cs-CZ" sz="1600" dirty="0"/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</a:t>
            </a:r>
            <a:r>
              <a:rPr lang="cs-CZ" sz="1600" dirty="0" smtClean="0"/>
              <a:t>očník		29 žáků</a:t>
            </a:r>
          </a:p>
          <a:p>
            <a:pPr>
              <a:buFont typeface="Arial" pitchFamily="34" charset="0"/>
              <a:buAutoNum type="arabicPeriod"/>
            </a:pPr>
            <a:endParaRPr lang="cs-CZ" sz="1400" dirty="0"/>
          </a:p>
          <a:p>
            <a:pPr>
              <a:buFont typeface="Arial" pitchFamily="34" charset="0"/>
              <a:buAutoNum type="arabicPeriod"/>
            </a:pPr>
            <a:endParaRPr lang="cs-CZ" sz="1400" dirty="0" smtClean="0"/>
          </a:p>
          <a:p>
            <a:pPr marL="457200" lvl="1" indent="0"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      27-30 žáků</a:t>
            </a:r>
            <a:endParaRPr lang="cs-CZ" sz="2400" b="1" dirty="0">
              <a:solidFill>
                <a:srgbClr val="0070C0"/>
              </a:solidFill>
            </a:endParaRPr>
          </a:p>
          <a:p>
            <a:pPr>
              <a:buFont typeface="Arial" pitchFamily="34" charset="0"/>
              <a:buAutoNum type="arabicPeriod"/>
            </a:pPr>
            <a:endParaRPr lang="cs-CZ" sz="1400" dirty="0" smtClean="0"/>
          </a:p>
          <a:p>
            <a:pPr marL="0" indent="0">
              <a:buNone/>
            </a:pPr>
            <a:r>
              <a:rPr lang="cs-CZ" dirty="0" smtClean="0"/>
              <a:t>Hodnota </a:t>
            </a:r>
            <a:r>
              <a:rPr lang="cs-CZ" dirty="0" err="1" smtClean="0"/>
              <a:t>PHmax</a:t>
            </a:r>
            <a:r>
              <a:rPr lang="cs-CZ" dirty="0" smtClean="0"/>
              <a:t> se vynásobí počtem ročníků   </a:t>
            </a:r>
            <a:r>
              <a:rPr lang="cs-CZ" b="1" dirty="0" smtClean="0">
                <a:solidFill>
                  <a:srgbClr val="FF0000"/>
                </a:solidFill>
              </a:rPr>
              <a:t>69 x 4 = 276</a:t>
            </a:r>
          </a:p>
          <a:p>
            <a:pPr marL="0" indent="0">
              <a:buNone/>
            </a:pPr>
            <a:endParaRPr lang="cs-CZ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Výsledná hodnota </a:t>
            </a:r>
            <a:r>
              <a:rPr lang="cs-CZ" sz="1800" dirty="0" err="1" smtClean="0">
                <a:solidFill>
                  <a:srgbClr val="FF0000"/>
                </a:solidFill>
              </a:rPr>
              <a:t>PHmax</a:t>
            </a:r>
            <a:r>
              <a:rPr lang="cs-CZ" sz="1800" dirty="0" smtClean="0">
                <a:solidFill>
                  <a:srgbClr val="FF0000"/>
                </a:solidFill>
              </a:rPr>
              <a:t> pro daný obor vzdělání je 276.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5338936" y="3717032"/>
            <a:ext cx="13464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6012160" y="4077072"/>
            <a:ext cx="0" cy="5652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543873" y="4653136"/>
            <a:ext cx="331487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ásmo	= Hodnota </a:t>
            </a:r>
            <a:r>
              <a:rPr lang="cs-CZ" dirty="0" err="1" smtClean="0">
                <a:solidFill>
                  <a:srgbClr val="FF0000"/>
                </a:solidFill>
              </a:rPr>
              <a:t>PHmax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b="1" dirty="0" smtClean="0">
                <a:solidFill>
                  <a:srgbClr val="FF0000"/>
                </a:solidFill>
              </a:rPr>
              <a:t>69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3437079" y="3999398"/>
            <a:ext cx="1976263" cy="86976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771800" y="313492"/>
            <a:ext cx="5616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b="1" dirty="0" smtClean="0">
                <a:solidFill>
                  <a:schemeClr val="bg1"/>
                </a:solidFill>
              </a:rPr>
              <a:t>Příklad školy </a:t>
            </a:r>
            <a:r>
              <a:rPr lang="cs-CZ" sz="2400" b="1" dirty="0" smtClean="0">
                <a:solidFill>
                  <a:schemeClr val="bg1"/>
                </a:solidFill>
              </a:rPr>
              <a:t>– jednooborová třída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70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05272" y="1658166"/>
            <a:ext cx="757118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418E96"/>
                </a:solidFill>
              </a:rPr>
              <a:t>Výpočet </a:t>
            </a:r>
            <a:r>
              <a:rPr lang="cs-CZ" b="1" dirty="0" err="1" smtClean="0">
                <a:solidFill>
                  <a:srgbClr val="418E96"/>
                </a:solidFill>
              </a:rPr>
              <a:t>PHmax</a:t>
            </a:r>
            <a:r>
              <a:rPr lang="cs-CZ" b="1" dirty="0" smtClean="0">
                <a:solidFill>
                  <a:srgbClr val="418E96"/>
                </a:solidFill>
              </a:rPr>
              <a:t> – víceoborová třída  - kategorie M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rgbClr val="418E96"/>
                </a:solidFill>
              </a:rPr>
              <a:t>Obor </a:t>
            </a:r>
            <a:r>
              <a:rPr lang="cs-CZ" sz="1800" dirty="0">
                <a:solidFill>
                  <a:srgbClr val="418E96"/>
                </a:solidFill>
              </a:rPr>
              <a:t>vzdělání: 	</a:t>
            </a:r>
            <a:endParaRPr lang="cs-CZ" sz="14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rgbClr val="FF0000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059832" y="4267947"/>
            <a:ext cx="0" cy="3851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051720" y="4653136"/>
            <a:ext cx="203857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Pásmo 5 – 10 žáků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Hodnota </a:t>
            </a:r>
            <a:r>
              <a:rPr lang="cs-CZ" dirty="0" err="1" smtClean="0">
                <a:solidFill>
                  <a:srgbClr val="FF0000"/>
                </a:solidFill>
              </a:rPr>
              <a:t>PHmax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26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771800" y="313492"/>
            <a:ext cx="5616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b="1" dirty="0" smtClean="0">
                <a:solidFill>
                  <a:schemeClr val="bg1"/>
                </a:solidFill>
              </a:rPr>
              <a:t>Příklad školy </a:t>
            </a:r>
            <a:r>
              <a:rPr lang="cs-CZ" sz="2800" b="1" dirty="0" smtClean="0">
                <a:solidFill>
                  <a:schemeClr val="bg1"/>
                </a:solidFill>
              </a:rPr>
              <a:t>– víceoborová třída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15707" y="2420888"/>
            <a:ext cx="3575157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418E96"/>
                </a:solidFill>
              </a:rPr>
              <a:t>Stavebnictví</a:t>
            </a:r>
            <a:endParaRPr lang="cs-CZ" sz="2000" dirty="0">
              <a:solidFill>
                <a:srgbClr val="418E96"/>
              </a:solidFill>
            </a:endParaRPr>
          </a:p>
          <a:p>
            <a:pPr>
              <a:buAutoNum type="arabicPeriod"/>
            </a:pPr>
            <a:r>
              <a:rPr lang="cs-CZ" sz="1600" dirty="0"/>
              <a:t>ročník		12 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	 8 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	 9 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	 7 </a:t>
            </a:r>
            <a:r>
              <a:rPr lang="cs-CZ" sz="1600" dirty="0" smtClean="0"/>
              <a:t>žáků</a:t>
            </a:r>
          </a:p>
          <a:p>
            <a:pPr>
              <a:buFont typeface="Arial" pitchFamily="34" charset="0"/>
              <a:buAutoNum type="arabicPeriod"/>
            </a:pPr>
            <a:endParaRPr lang="cs-CZ" sz="1600" dirty="0"/>
          </a:p>
          <a:p>
            <a:r>
              <a:rPr lang="cs-CZ" sz="1600" dirty="0"/>
              <a:t>Průměrný počet žáků </a:t>
            </a:r>
            <a:r>
              <a:rPr lang="cs-CZ" sz="1600" dirty="0" smtClean="0"/>
              <a:t> 9</a:t>
            </a:r>
            <a:endParaRPr lang="cs-CZ" sz="1600" dirty="0"/>
          </a:p>
          <a:p>
            <a:endParaRPr lang="cs-CZ" dirty="0" smtClean="0"/>
          </a:p>
          <a:p>
            <a:pPr>
              <a:buFont typeface="Arial" pitchFamily="34" charset="0"/>
              <a:buAutoNum type="arabicPeriod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sz="1600" dirty="0" smtClean="0"/>
              <a:t>Hodnota </a:t>
            </a:r>
            <a:r>
              <a:rPr lang="cs-CZ" sz="1600" dirty="0" err="1"/>
              <a:t>PHmax</a:t>
            </a:r>
            <a:r>
              <a:rPr lang="cs-CZ" sz="1600" dirty="0"/>
              <a:t> se vynásobí počtem ročníků </a:t>
            </a:r>
            <a:r>
              <a:rPr lang="cs-CZ" sz="1600" dirty="0" smtClean="0"/>
              <a:t>  </a:t>
            </a:r>
            <a:r>
              <a:rPr lang="cs-CZ" sz="2000" b="1" dirty="0" smtClean="0">
                <a:solidFill>
                  <a:srgbClr val="FF0000"/>
                </a:solidFill>
              </a:rPr>
              <a:t>26 </a:t>
            </a:r>
            <a:r>
              <a:rPr lang="cs-CZ" b="1" dirty="0" smtClean="0">
                <a:solidFill>
                  <a:srgbClr val="FF0000"/>
                </a:solidFill>
              </a:rPr>
              <a:t>x </a:t>
            </a:r>
            <a:r>
              <a:rPr lang="cs-CZ" b="1" dirty="0">
                <a:solidFill>
                  <a:srgbClr val="FF0000"/>
                </a:solidFill>
              </a:rPr>
              <a:t>4 </a:t>
            </a:r>
            <a:r>
              <a:rPr lang="cs-CZ" b="1" dirty="0" smtClean="0">
                <a:solidFill>
                  <a:srgbClr val="FF0000"/>
                </a:solidFill>
              </a:rPr>
              <a:t>= 104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054832" y="2420888"/>
            <a:ext cx="3333592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418E96"/>
                </a:solidFill>
              </a:rPr>
              <a:t>Elektrotechnika</a:t>
            </a:r>
            <a:endParaRPr lang="cs-CZ" sz="2000" dirty="0">
              <a:solidFill>
                <a:srgbClr val="418E96"/>
              </a:solidFill>
            </a:endParaRPr>
          </a:p>
          <a:p>
            <a:pPr>
              <a:buAutoNum type="arabicPeriod"/>
            </a:pPr>
            <a:r>
              <a:rPr lang="cs-CZ" sz="1600" dirty="0"/>
              <a:t>ročník		12 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	 8 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	 9 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	 7 </a:t>
            </a:r>
            <a:r>
              <a:rPr lang="cs-CZ" sz="1600" dirty="0" smtClean="0"/>
              <a:t>žáků</a:t>
            </a:r>
          </a:p>
          <a:p>
            <a:pPr>
              <a:buFont typeface="Arial" pitchFamily="34" charset="0"/>
              <a:buAutoNum type="arabicPeriod"/>
            </a:pPr>
            <a:endParaRPr lang="cs-CZ" sz="1600" dirty="0"/>
          </a:p>
          <a:p>
            <a:r>
              <a:rPr lang="cs-CZ" sz="1600" dirty="0"/>
              <a:t>Průměrný počet žáků </a:t>
            </a:r>
            <a:r>
              <a:rPr lang="cs-CZ" sz="1600" dirty="0" smtClean="0"/>
              <a:t> 11,5</a:t>
            </a:r>
            <a:endParaRPr lang="cs-CZ" sz="1600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600" dirty="0" smtClean="0"/>
              <a:t>Hodnota </a:t>
            </a:r>
            <a:r>
              <a:rPr lang="cs-CZ" sz="1600" dirty="0" err="1"/>
              <a:t>PHmax</a:t>
            </a:r>
            <a:r>
              <a:rPr lang="cs-CZ" sz="1600" dirty="0"/>
              <a:t> se vynásobí počtem ročníků </a:t>
            </a:r>
            <a:r>
              <a:rPr lang="cs-CZ" b="1" dirty="0" smtClean="0">
                <a:solidFill>
                  <a:srgbClr val="FF0000"/>
                </a:solidFill>
              </a:rPr>
              <a:t>33 x </a:t>
            </a:r>
            <a:r>
              <a:rPr lang="cs-CZ" b="1" dirty="0">
                <a:solidFill>
                  <a:srgbClr val="FF0000"/>
                </a:solidFill>
              </a:rPr>
              <a:t>4 </a:t>
            </a:r>
            <a:r>
              <a:rPr lang="cs-CZ" b="1" dirty="0" smtClean="0">
                <a:solidFill>
                  <a:srgbClr val="FF0000"/>
                </a:solidFill>
              </a:rPr>
              <a:t>= 132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995936" y="2708920"/>
            <a:ext cx="567784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60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endParaRPr lang="en-GB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732240" y="3982642"/>
            <a:ext cx="957328" cy="2853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2771800" y="3993430"/>
            <a:ext cx="720080" cy="2745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7208969" y="4267947"/>
            <a:ext cx="0" cy="3851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189679" y="4675425"/>
            <a:ext cx="203857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Pásmo 10 – 15 žáků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Hodnota </a:t>
            </a:r>
            <a:r>
              <a:rPr lang="cs-CZ" dirty="0" err="1" smtClean="0">
                <a:solidFill>
                  <a:srgbClr val="FF0000"/>
                </a:solidFill>
              </a:rPr>
              <a:t>PHmax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33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79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5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05272" y="1658166"/>
            <a:ext cx="7571184" cy="4867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418E96"/>
                </a:solidFill>
              </a:rPr>
              <a:t>Výpočet </a:t>
            </a:r>
            <a:r>
              <a:rPr lang="cs-CZ" b="1" dirty="0" err="1" smtClean="0">
                <a:solidFill>
                  <a:srgbClr val="418E96"/>
                </a:solidFill>
              </a:rPr>
              <a:t>PHmax</a:t>
            </a:r>
            <a:r>
              <a:rPr lang="cs-CZ" b="1" dirty="0" smtClean="0">
                <a:solidFill>
                  <a:srgbClr val="418E96"/>
                </a:solidFill>
              </a:rPr>
              <a:t> – víceoborová třída – kategorie H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rgbClr val="418E96"/>
                </a:solidFill>
              </a:rPr>
              <a:t>Obor </a:t>
            </a:r>
            <a:r>
              <a:rPr lang="cs-CZ" sz="1800" dirty="0">
                <a:solidFill>
                  <a:srgbClr val="418E96"/>
                </a:solidFill>
              </a:rPr>
              <a:t>vzdělání: 	</a:t>
            </a:r>
            <a:endParaRPr lang="cs-CZ" sz="14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rgbClr val="FF0000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059832" y="4005064"/>
            <a:ext cx="0" cy="3851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1187624" y="4438853"/>
            <a:ext cx="203857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Pásmo 5 – 8 žáků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Hodnota </a:t>
            </a:r>
            <a:r>
              <a:rPr lang="cs-CZ" dirty="0" err="1" smtClean="0">
                <a:solidFill>
                  <a:srgbClr val="FF0000"/>
                </a:solidFill>
              </a:rPr>
              <a:t>PHmax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26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771800" y="313492"/>
            <a:ext cx="5616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b="1" dirty="0" smtClean="0">
                <a:solidFill>
                  <a:schemeClr val="bg1"/>
                </a:solidFill>
              </a:rPr>
              <a:t>Příklad školy – </a:t>
            </a:r>
            <a:r>
              <a:rPr lang="cs-CZ" sz="2800" b="1" dirty="0" smtClean="0">
                <a:solidFill>
                  <a:schemeClr val="bg1"/>
                </a:solidFill>
              </a:rPr>
              <a:t>víceoborová třída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94392" y="2420888"/>
            <a:ext cx="2181464" cy="38164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418E96"/>
                </a:solidFill>
              </a:rPr>
              <a:t>Strojní mechanik</a:t>
            </a:r>
            <a:endParaRPr lang="cs-CZ" sz="2000" dirty="0">
              <a:solidFill>
                <a:srgbClr val="418E96"/>
              </a:solidFill>
            </a:endParaRPr>
          </a:p>
          <a:p>
            <a:pPr>
              <a:buAutoNum type="arabicPeriod"/>
            </a:pPr>
            <a:r>
              <a:rPr lang="cs-CZ" sz="1600" dirty="0"/>
              <a:t>ročník	</a:t>
            </a:r>
            <a:r>
              <a:rPr lang="cs-CZ" sz="1600" dirty="0" smtClean="0"/>
              <a:t>10 </a:t>
            </a:r>
            <a:r>
              <a:rPr lang="cs-CZ" sz="1600" dirty="0"/>
              <a:t>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</a:t>
            </a:r>
            <a:r>
              <a:rPr lang="cs-CZ" sz="1600" dirty="0" smtClean="0"/>
              <a:t> </a:t>
            </a:r>
            <a:r>
              <a:rPr lang="cs-CZ" sz="1600" dirty="0"/>
              <a:t>8 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</a:t>
            </a:r>
            <a:r>
              <a:rPr lang="cs-CZ" sz="1600" dirty="0" smtClean="0"/>
              <a:t> </a:t>
            </a:r>
            <a:r>
              <a:rPr lang="cs-CZ" sz="1600" dirty="0"/>
              <a:t>6</a:t>
            </a:r>
            <a:r>
              <a:rPr lang="cs-CZ" sz="1600" dirty="0" smtClean="0"/>
              <a:t> žáků</a:t>
            </a:r>
          </a:p>
          <a:p>
            <a:pPr>
              <a:buFont typeface="Arial" pitchFamily="34" charset="0"/>
              <a:buAutoNum type="arabicPeriod"/>
            </a:pPr>
            <a:endParaRPr lang="cs-CZ" sz="1600" dirty="0"/>
          </a:p>
          <a:p>
            <a:r>
              <a:rPr lang="cs-CZ" sz="1600" dirty="0"/>
              <a:t>Průměrný počet žáků </a:t>
            </a:r>
            <a:r>
              <a:rPr lang="cs-CZ" sz="1600" dirty="0" smtClean="0"/>
              <a:t> 8</a:t>
            </a:r>
            <a:endParaRPr lang="cs-CZ" sz="1600" dirty="0"/>
          </a:p>
          <a:p>
            <a:endParaRPr lang="cs-CZ" dirty="0" smtClean="0"/>
          </a:p>
          <a:p>
            <a:pPr>
              <a:buFont typeface="Arial" pitchFamily="34" charset="0"/>
              <a:buAutoNum type="arabicPeriod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sz="1600" dirty="0" smtClean="0"/>
              <a:t>Hodnota </a:t>
            </a:r>
            <a:r>
              <a:rPr lang="cs-CZ" sz="1600" dirty="0" err="1"/>
              <a:t>PHmax</a:t>
            </a:r>
            <a:r>
              <a:rPr lang="cs-CZ" sz="1600" dirty="0"/>
              <a:t> se vynásobí počtem ročníků </a:t>
            </a:r>
            <a:r>
              <a:rPr lang="cs-CZ" sz="1600" dirty="0" smtClean="0"/>
              <a:t>  </a:t>
            </a:r>
            <a:r>
              <a:rPr lang="cs-CZ" sz="2000" b="1" dirty="0" smtClean="0">
                <a:solidFill>
                  <a:srgbClr val="FF0000"/>
                </a:solidFill>
              </a:rPr>
              <a:t>26 </a:t>
            </a:r>
            <a:r>
              <a:rPr lang="cs-CZ" b="1" dirty="0" smtClean="0">
                <a:solidFill>
                  <a:srgbClr val="FF0000"/>
                </a:solidFill>
              </a:rPr>
              <a:t>x 3 = 78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563888" y="2420888"/>
            <a:ext cx="2182670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418E96"/>
                </a:solidFill>
              </a:rPr>
              <a:t>Elektrikář</a:t>
            </a:r>
            <a:endParaRPr lang="cs-CZ" sz="2000" dirty="0">
              <a:solidFill>
                <a:srgbClr val="418E96"/>
              </a:solidFill>
            </a:endParaRPr>
          </a:p>
          <a:p>
            <a:pPr>
              <a:buAutoNum type="arabicPeriod"/>
            </a:pPr>
            <a:r>
              <a:rPr lang="cs-CZ" sz="1600" dirty="0"/>
              <a:t>ročník	</a:t>
            </a:r>
            <a:r>
              <a:rPr lang="cs-CZ" sz="1600" dirty="0" smtClean="0"/>
              <a:t> 8 </a:t>
            </a:r>
            <a:r>
              <a:rPr lang="cs-CZ" sz="1600" dirty="0"/>
              <a:t>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</a:t>
            </a:r>
            <a:r>
              <a:rPr lang="cs-CZ" sz="1600" dirty="0" smtClean="0"/>
              <a:t> </a:t>
            </a:r>
            <a:r>
              <a:rPr lang="cs-CZ" sz="1600" dirty="0"/>
              <a:t>8 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</a:t>
            </a:r>
            <a:r>
              <a:rPr lang="cs-CZ" sz="1600" dirty="0" smtClean="0"/>
              <a:t> </a:t>
            </a:r>
            <a:r>
              <a:rPr lang="cs-CZ" sz="1600" dirty="0"/>
              <a:t>9 </a:t>
            </a:r>
            <a:r>
              <a:rPr lang="cs-CZ" sz="1600" dirty="0" smtClean="0"/>
              <a:t>žáků</a:t>
            </a:r>
          </a:p>
          <a:p>
            <a:pPr>
              <a:buFont typeface="Arial" pitchFamily="34" charset="0"/>
              <a:buAutoNum type="arabicPeriod"/>
            </a:pPr>
            <a:endParaRPr lang="cs-CZ" sz="1600" dirty="0"/>
          </a:p>
          <a:p>
            <a:r>
              <a:rPr lang="cs-CZ" sz="1600" dirty="0"/>
              <a:t>Průměrný počet žáků </a:t>
            </a:r>
            <a:r>
              <a:rPr lang="cs-CZ" sz="1600" dirty="0" smtClean="0"/>
              <a:t> 8</a:t>
            </a:r>
            <a:endParaRPr lang="cs-CZ" sz="1600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600" dirty="0" smtClean="0"/>
              <a:t>Hodnota </a:t>
            </a:r>
            <a:r>
              <a:rPr lang="cs-CZ" sz="1600" dirty="0" err="1"/>
              <a:t>PHmax</a:t>
            </a:r>
            <a:r>
              <a:rPr lang="cs-CZ" sz="1600" dirty="0"/>
              <a:t> se vynásobí počtem ročníků </a:t>
            </a:r>
            <a:r>
              <a:rPr lang="cs-CZ" b="1" dirty="0" smtClean="0">
                <a:solidFill>
                  <a:srgbClr val="FF0000"/>
                </a:solidFill>
              </a:rPr>
              <a:t>26 x 3 = 78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996104" y="2564904"/>
            <a:ext cx="567784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60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endParaRPr lang="en-GB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292080" y="3717031"/>
            <a:ext cx="519357" cy="2880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2814303" y="3717032"/>
            <a:ext cx="605569" cy="2745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5580112" y="4047706"/>
            <a:ext cx="0" cy="3894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923928" y="4438853"/>
            <a:ext cx="203857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Pásmo 5 – 8 žáků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Hodnota </a:t>
            </a:r>
            <a:r>
              <a:rPr lang="cs-CZ" dirty="0" err="1" smtClean="0">
                <a:solidFill>
                  <a:srgbClr val="FF0000"/>
                </a:solidFill>
              </a:rPr>
              <a:t>PHmax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26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516384" y="2557353"/>
            <a:ext cx="567784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60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endParaRPr lang="en-GB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084168" y="2420888"/>
            <a:ext cx="2160240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418E96"/>
                </a:solidFill>
              </a:rPr>
              <a:t>Zedník</a:t>
            </a:r>
            <a:endParaRPr lang="cs-CZ" sz="2000" dirty="0">
              <a:solidFill>
                <a:srgbClr val="418E96"/>
              </a:solidFill>
            </a:endParaRPr>
          </a:p>
          <a:p>
            <a:pPr>
              <a:buAutoNum type="arabicPeriod"/>
            </a:pPr>
            <a:r>
              <a:rPr lang="cs-CZ" sz="1600" dirty="0"/>
              <a:t>ročník	</a:t>
            </a:r>
            <a:r>
              <a:rPr lang="cs-CZ" sz="1600" dirty="0" smtClean="0"/>
              <a:t> 6 </a:t>
            </a:r>
            <a:r>
              <a:rPr lang="cs-CZ" sz="1600" dirty="0"/>
              <a:t>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</a:t>
            </a:r>
            <a:r>
              <a:rPr lang="cs-CZ" sz="1600" dirty="0" smtClean="0"/>
              <a:t> 9 </a:t>
            </a:r>
            <a:r>
              <a:rPr lang="cs-CZ" sz="1600" dirty="0"/>
              <a:t>žáků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ročník	</a:t>
            </a:r>
            <a:r>
              <a:rPr lang="cs-CZ" sz="1600" dirty="0" smtClean="0"/>
              <a:t> 6 žáků</a:t>
            </a:r>
          </a:p>
          <a:p>
            <a:pPr>
              <a:buFont typeface="Arial" pitchFamily="34" charset="0"/>
              <a:buAutoNum type="arabicPeriod"/>
            </a:pPr>
            <a:endParaRPr lang="cs-CZ" sz="1600" dirty="0"/>
          </a:p>
          <a:p>
            <a:r>
              <a:rPr lang="cs-CZ" sz="1600" dirty="0"/>
              <a:t>Průměrný počet žáků </a:t>
            </a:r>
            <a:r>
              <a:rPr lang="cs-CZ" sz="1600" dirty="0" smtClean="0"/>
              <a:t> 7</a:t>
            </a:r>
            <a:endParaRPr lang="cs-CZ" sz="1600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600" dirty="0" smtClean="0"/>
              <a:t>Hodnota </a:t>
            </a:r>
            <a:r>
              <a:rPr lang="cs-CZ" sz="1600" dirty="0" err="1"/>
              <a:t>PHmax</a:t>
            </a:r>
            <a:r>
              <a:rPr lang="cs-CZ" sz="1600" dirty="0"/>
              <a:t> se vynásobí počtem ročníků </a:t>
            </a:r>
            <a:r>
              <a:rPr lang="cs-CZ" b="1" dirty="0" smtClean="0">
                <a:solidFill>
                  <a:srgbClr val="FF0000"/>
                </a:solidFill>
              </a:rPr>
              <a:t>27 x 3 = 81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421853" y="4437112"/>
            <a:ext cx="203857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Pásmo 5 – 8 žáků	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Hodnota </a:t>
            </a:r>
            <a:r>
              <a:rPr lang="cs-CZ" dirty="0" err="1" smtClean="0">
                <a:solidFill>
                  <a:srgbClr val="FF0000"/>
                </a:solidFill>
              </a:rPr>
              <a:t>PHmax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27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8143912" y="4005064"/>
            <a:ext cx="134" cy="4320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23"/>
          <p:cNvSpPr/>
          <p:nvPr/>
        </p:nvSpPr>
        <p:spPr>
          <a:xfrm>
            <a:off x="7812361" y="3717032"/>
            <a:ext cx="576063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34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86447"/>
            <a:ext cx="7571184" cy="5184576"/>
          </a:xfrm>
        </p:spPr>
        <p:txBody>
          <a:bodyPr/>
          <a:lstStyle/>
          <a:p>
            <a:pPr marL="0" indent="0" algn="ctr">
              <a:buNone/>
            </a:pPr>
            <a:r>
              <a:rPr lang="cs-CZ" sz="1700" b="1" dirty="0" smtClean="0">
                <a:solidFill>
                  <a:srgbClr val="418E96"/>
                </a:solidFill>
              </a:rPr>
              <a:t>Výpočet hodnot </a:t>
            </a:r>
            <a:r>
              <a:rPr lang="cs-CZ" sz="1700" b="1" dirty="0" err="1" smtClean="0">
                <a:solidFill>
                  <a:srgbClr val="418E96"/>
                </a:solidFill>
              </a:rPr>
              <a:t>PHmax</a:t>
            </a:r>
            <a:r>
              <a:rPr lang="cs-CZ" sz="1700" b="1" dirty="0" smtClean="0">
                <a:solidFill>
                  <a:srgbClr val="418E96"/>
                </a:solidFill>
              </a:rPr>
              <a:t> – třída zřízená podle § 16 </a:t>
            </a:r>
          </a:p>
          <a:p>
            <a:pPr marL="0" indent="0">
              <a:buNone/>
            </a:pPr>
            <a:endParaRPr lang="cs-CZ" sz="17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 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400" dirty="0" smtClean="0">
                <a:solidFill>
                  <a:srgbClr val="418E96"/>
                </a:solidFill>
              </a:rPr>
              <a:t>Obor </a:t>
            </a:r>
            <a:r>
              <a:rPr lang="cs-CZ" sz="1400" dirty="0">
                <a:solidFill>
                  <a:srgbClr val="418E96"/>
                </a:solidFill>
              </a:rPr>
              <a:t>vzdělání: 	</a:t>
            </a:r>
            <a:r>
              <a:rPr lang="cs-CZ" sz="1400" dirty="0" smtClean="0">
                <a:solidFill>
                  <a:srgbClr val="418E96"/>
                </a:solidFill>
              </a:rPr>
              <a:t>Strojírenská práce (denní forma vzdělávání)</a:t>
            </a:r>
          </a:p>
          <a:p>
            <a:pPr>
              <a:buAutoNum type="arabicPeriod"/>
            </a:pPr>
            <a:r>
              <a:rPr lang="cs-CZ" sz="1400" dirty="0" smtClean="0"/>
              <a:t>ročník		12 žáků</a:t>
            </a:r>
            <a:endParaRPr lang="cs-CZ" sz="1400" dirty="0"/>
          </a:p>
          <a:p>
            <a:pPr>
              <a:buFont typeface="Arial" pitchFamily="34" charset="0"/>
              <a:buAutoNum type="arabicPeriod"/>
            </a:pPr>
            <a:r>
              <a:rPr lang="cs-CZ" sz="1400" dirty="0" smtClean="0"/>
              <a:t>ročník		15 žáků		Průměrný počet žáků v oboru vzdělání</a:t>
            </a:r>
          </a:p>
          <a:p>
            <a:pPr>
              <a:buFont typeface="Arial" pitchFamily="34" charset="0"/>
              <a:buAutoNum type="arabicPeriod"/>
            </a:pPr>
            <a:r>
              <a:rPr lang="cs-CZ" sz="1400" dirty="0" smtClean="0"/>
              <a:t>ročník		12 žáků			13 žáků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457200" lvl="1" indent="0"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     20-24 žáků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Hodnota </a:t>
            </a:r>
            <a:r>
              <a:rPr lang="cs-CZ" sz="1400" dirty="0" err="1" smtClean="0"/>
              <a:t>PHmax</a:t>
            </a:r>
            <a:r>
              <a:rPr lang="cs-CZ" sz="1400" dirty="0" smtClean="0"/>
              <a:t> se vynásobí počtem ročníků   </a:t>
            </a:r>
            <a:r>
              <a:rPr lang="cs-CZ" sz="1800" dirty="0" smtClean="0">
                <a:solidFill>
                  <a:srgbClr val="FF0000"/>
                </a:solidFill>
              </a:rPr>
              <a:t>61 x 3 = 183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5416698" y="4159650"/>
            <a:ext cx="13464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6089922" y="4519690"/>
            <a:ext cx="0" cy="4196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515347" y="4940059"/>
            <a:ext cx="331487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ásmo	= Hodnota </a:t>
            </a:r>
            <a:r>
              <a:rPr lang="cs-CZ" dirty="0" err="1" smtClean="0">
                <a:solidFill>
                  <a:srgbClr val="FF0000"/>
                </a:solidFill>
              </a:rPr>
              <a:t>PHmax</a:t>
            </a:r>
            <a:r>
              <a:rPr lang="cs-CZ" dirty="0" smtClean="0">
                <a:solidFill>
                  <a:srgbClr val="FF0000"/>
                </a:solidFill>
              </a:rPr>
              <a:t>	61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3434887" y="4412566"/>
            <a:ext cx="2021396" cy="50972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644815" y="2276872"/>
            <a:ext cx="151216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r>
              <a:rPr lang="cs-CZ" b="1" dirty="0" smtClean="0">
                <a:solidFill>
                  <a:srgbClr val="0070C0"/>
                </a:solidFill>
              </a:rPr>
              <a:t>6 </a:t>
            </a:r>
            <a:r>
              <a:rPr lang="cs-CZ" b="1" dirty="0">
                <a:solidFill>
                  <a:srgbClr val="0070C0"/>
                </a:solidFill>
              </a:rPr>
              <a:t>– </a:t>
            </a:r>
            <a:r>
              <a:rPr lang="cs-CZ" b="1" dirty="0" smtClean="0">
                <a:solidFill>
                  <a:srgbClr val="0070C0"/>
                </a:solidFill>
              </a:rPr>
              <a:t>10  žáků 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10 </a:t>
            </a:r>
            <a:r>
              <a:rPr lang="cs-CZ" b="1" dirty="0">
                <a:solidFill>
                  <a:srgbClr val="0070C0"/>
                </a:solidFill>
              </a:rPr>
              <a:t>– 14  </a:t>
            </a:r>
            <a:r>
              <a:rPr lang="cs-CZ" b="1" dirty="0" smtClean="0">
                <a:solidFill>
                  <a:srgbClr val="0070C0"/>
                </a:solidFill>
              </a:rPr>
              <a:t>žáků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416698" y="2276872"/>
            <a:ext cx="151216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17 – </a:t>
            </a:r>
            <a:r>
              <a:rPr lang="cs-CZ" b="1" dirty="0" smtClean="0">
                <a:solidFill>
                  <a:srgbClr val="0070C0"/>
                </a:solidFill>
              </a:rPr>
              <a:t>20  žáků 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20 </a:t>
            </a:r>
            <a:r>
              <a:rPr lang="cs-CZ" b="1" dirty="0">
                <a:solidFill>
                  <a:srgbClr val="0070C0"/>
                </a:solidFill>
              </a:rPr>
              <a:t>– </a:t>
            </a:r>
            <a:r>
              <a:rPr lang="cs-CZ" b="1" dirty="0" smtClean="0">
                <a:solidFill>
                  <a:srgbClr val="0070C0"/>
                </a:solidFill>
              </a:rPr>
              <a:t>24  žáků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4445585" y="2492896"/>
            <a:ext cx="564544" cy="257425"/>
          </a:xfrm>
          <a:prstGeom prst="rightArrow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267745" y="385500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b="1" dirty="0" smtClean="0">
                <a:solidFill>
                  <a:schemeClr val="bg1"/>
                </a:solidFill>
              </a:rPr>
              <a:t>Příklad školy  </a:t>
            </a:r>
            <a:r>
              <a:rPr lang="cs-CZ" sz="2800" b="1" dirty="0" smtClean="0">
                <a:solidFill>
                  <a:schemeClr val="bg1"/>
                </a:solidFill>
              </a:rPr>
              <a:t>– třída zřízená  podle § 16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55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1" grpId="0" animBg="1"/>
      <p:bldP spid="13" grpId="0" animBg="1"/>
      <p:bldP spid="10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3138</TotalTime>
  <Words>995</Words>
  <Application>Microsoft Office PowerPoint</Application>
  <PresentationFormat>Předvádění na obrazovce (4:3)</PresentationFormat>
  <Paragraphs>654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Helvetica Narrow</vt:lpstr>
      <vt:lpstr>Times New Roman</vt:lpstr>
      <vt:lpstr>Motiv systému Office</vt:lpstr>
      <vt:lpstr>  PHmax ve středním vzdělávání školy zřizované krajem, obci a svazkem obcí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PHmax</dc:title>
  <dc:creator>User</dc:creator>
  <cp:lastModifiedBy>Pracný Zdeněk</cp:lastModifiedBy>
  <cp:revision>245</cp:revision>
  <cp:lastPrinted>2017-09-22T05:53:04Z</cp:lastPrinted>
  <dcterms:created xsi:type="dcterms:W3CDTF">2013-10-09T10:41:53Z</dcterms:created>
  <dcterms:modified xsi:type="dcterms:W3CDTF">2017-12-06T08:13:33Z</dcterms:modified>
</cp:coreProperties>
</file>