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4" r:id="rId2"/>
    <p:sldId id="306" r:id="rId3"/>
    <p:sldId id="308" r:id="rId4"/>
    <p:sldId id="310" r:id="rId5"/>
    <p:sldId id="315" r:id="rId6"/>
    <p:sldId id="312" r:id="rId7"/>
    <p:sldId id="313" r:id="rId8"/>
    <p:sldId id="314" r:id="rId9"/>
    <p:sldId id="316" r:id="rId10"/>
    <p:sldId id="329" r:id="rId11"/>
    <p:sldId id="328" r:id="rId12"/>
    <p:sldId id="331" r:id="rId13"/>
    <p:sldId id="334" r:id="rId14"/>
    <p:sldId id="282" r:id="rId15"/>
    <p:sldId id="281" r:id="rId16"/>
    <p:sldId id="284" r:id="rId17"/>
    <p:sldId id="333" r:id="rId18"/>
    <p:sldId id="317" r:id="rId19"/>
    <p:sldId id="283" r:id="rId20"/>
    <p:sldId id="325" r:id="rId21"/>
    <p:sldId id="326" r:id="rId22"/>
    <p:sldId id="318" r:id="rId23"/>
    <p:sldId id="319" r:id="rId24"/>
    <p:sldId id="320" r:id="rId25"/>
    <p:sldId id="321" r:id="rId26"/>
    <p:sldId id="275" r:id="rId27"/>
    <p:sldId id="265" r:id="rId28"/>
    <p:sldId id="330" r:id="rId29"/>
    <p:sldId id="337" r:id="rId30"/>
    <p:sldId id="338" r:id="rId31"/>
    <p:sldId id="268" r:id="rId32"/>
    <p:sldId id="280" r:id="rId33"/>
    <p:sldId id="322" r:id="rId34"/>
    <p:sldId id="324" r:id="rId35"/>
  </p:sldIdLst>
  <p:sldSz cx="9144000" cy="6858000" type="screen4x3"/>
  <p:notesSz cx="9931400" cy="67945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  <a:srgbClr val="418D96"/>
    <a:srgbClr val="76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5497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15F50-1F8B-44AC-97B2-32CDEEF8E7A0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5497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6C840-8045-4BEE-8E03-2537E84852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3116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5497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03.11.2017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3141" y="3227387"/>
            <a:ext cx="7945120" cy="3057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5497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708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03.11.2017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03.11.2017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03.11.2017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03.11.2017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03.11.2017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03.11.2017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03.11.2017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03.11.2017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03.11.2017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140968"/>
            <a:ext cx="5904656" cy="2232248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sz="2800" b="1" dirty="0">
                <a:solidFill>
                  <a:srgbClr val="418E96"/>
                </a:solidFill>
              </a:rPr>
              <a:t>Změny </a:t>
            </a:r>
            <a:r>
              <a:rPr lang="pl-PL" sz="2800" b="1" dirty="0" smtClean="0">
                <a:solidFill>
                  <a:srgbClr val="418E96"/>
                </a:solidFill>
              </a:rPr>
              <a:t>financování </a:t>
            </a:r>
            <a:br>
              <a:rPr lang="pl-PL" sz="2800" b="1" dirty="0" smtClean="0">
                <a:solidFill>
                  <a:srgbClr val="418E96"/>
                </a:solidFill>
              </a:rPr>
            </a:br>
            <a:r>
              <a:rPr lang="pl-PL" sz="2800" b="1" dirty="0" smtClean="0">
                <a:solidFill>
                  <a:srgbClr val="418E96"/>
                </a:solidFill>
              </a:rPr>
              <a:t>regionálního školství</a:t>
            </a:r>
            <a:endParaRPr lang="cs-CZ" sz="4800" i="1" dirty="0">
              <a:solidFill>
                <a:srgbClr val="418E96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 algn="l">
              <a:buNone/>
            </a:pPr>
            <a:r>
              <a:rPr lang="cs-CZ" sz="700" dirty="0" smtClean="0"/>
              <a:t>Karmelitská 7, 118 12 Praha 1 • tel.: +420 234 812 163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190308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Změna principu financování mateřských, základních </a:t>
            </a:r>
            <a:b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</a:b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a středních škol, konzervatoří a školních družin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Výhody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řešení </a:t>
            </a:r>
            <a:r>
              <a:rPr lang="cs-CZ" sz="1900" dirty="0">
                <a:latin typeface="Helvetica Narrow" panose="020B0606020202030204" pitchFamily="34" charset="0"/>
              </a:rPr>
              <a:t>různého platového </a:t>
            </a:r>
            <a:r>
              <a:rPr lang="cs-CZ" sz="1900" dirty="0" smtClean="0">
                <a:latin typeface="Helvetica Narrow" panose="020B0606020202030204" pitchFamily="34" charset="0"/>
              </a:rPr>
              <a:t>zařazení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vylučuje </a:t>
            </a:r>
            <a:r>
              <a:rPr lang="cs-CZ" sz="1900" dirty="0">
                <a:latin typeface="Helvetica Narrow" panose="020B0606020202030204" pitchFamily="34" charset="0"/>
              </a:rPr>
              <a:t>nedostatek prostředků na nárokové </a:t>
            </a:r>
            <a:r>
              <a:rPr lang="cs-CZ" sz="1900" dirty="0" smtClean="0">
                <a:latin typeface="Helvetica Narrow" panose="020B0606020202030204" pitchFamily="34" charset="0"/>
              </a:rPr>
              <a:t>a nenárokové složky </a:t>
            </a:r>
            <a:r>
              <a:rPr lang="cs-CZ" sz="1900" dirty="0">
                <a:latin typeface="Helvetica Narrow" panose="020B0606020202030204" pitchFamily="34" charset="0"/>
              </a:rPr>
              <a:t>platu </a:t>
            </a:r>
            <a:r>
              <a:rPr lang="cs-CZ" sz="1900" dirty="0" smtClean="0">
                <a:latin typeface="Helvetica Narrow" panose="020B0606020202030204" pitchFamily="34" charset="0"/>
              </a:rPr>
              <a:t/>
            </a:r>
            <a:br>
              <a:rPr lang="cs-CZ" sz="1900" dirty="0" smtClean="0">
                <a:latin typeface="Helvetica Narrow" panose="020B0606020202030204" pitchFamily="34" charset="0"/>
              </a:rPr>
            </a:br>
            <a:r>
              <a:rPr lang="cs-CZ" sz="1900" dirty="0" smtClean="0">
                <a:latin typeface="Helvetica Narrow" panose="020B0606020202030204" pitchFamily="34" charset="0"/>
              </a:rPr>
              <a:t>u </a:t>
            </a:r>
            <a:r>
              <a:rPr lang="cs-CZ" sz="1900" dirty="0">
                <a:latin typeface="Helvetica Narrow" panose="020B0606020202030204" pitchFamily="34" charset="0"/>
              </a:rPr>
              <a:t>školy splňující podmínky vzdělávání stanovené právními </a:t>
            </a:r>
            <a:r>
              <a:rPr lang="cs-CZ" sz="1900" dirty="0" smtClean="0">
                <a:latin typeface="Helvetica Narrow" panose="020B0606020202030204" pitchFamily="34" charset="0"/>
              </a:rPr>
              <a:t>předpisy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snížení administrativy (účelové znaky)</a:t>
            </a:r>
            <a:endParaRPr lang="cs-CZ" sz="1900" dirty="0">
              <a:latin typeface="Helvetica Narrow" panose="020B0606020202030204" pitchFamily="34" charset="0"/>
            </a:endParaRP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Nevýhody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změna </a:t>
            </a:r>
            <a:r>
              <a:rPr lang="cs-CZ" sz="1900" dirty="0">
                <a:latin typeface="Helvetica Narrow" panose="020B0606020202030204" pitchFamily="34" charset="0"/>
              </a:rPr>
              <a:t>statistického </a:t>
            </a:r>
            <a:r>
              <a:rPr lang="cs-CZ" sz="1900" dirty="0" smtClean="0">
                <a:latin typeface="Helvetica Narrow" panose="020B0606020202030204" pitchFamily="34" charset="0"/>
              </a:rPr>
              <a:t>zjišťování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vyšší </a:t>
            </a:r>
            <a:r>
              <a:rPr lang="cs-CZ" sz="1900" dirty="0">
                <a:latin typeface="Helvetica Narrow" panose="020B0606020202030204" pitchFamily="34" charset="0"/>
              </a:rPr>
              <a:t>míra kontrolní činnosti </a:t>
            </a:r>
            <a:r>
              <a:rPr lang="cs-CZ" sz="1900" dirty="0" smtClean="0">
                <a:latin typeface="Helvetica Narrow" panose="020B0606020202030204" pitchFamily="34" charset="0"/>
              </a:rPr>
              <a:t>KÚ, ORP i ČŠI v oblasti správnosti vykázaných údajů</a:t>
            </a:r>
            <a:endParaRPr lang="cs-CZ" sz="19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99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Nové financování zohledňuje lokální specifika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Z úrovně MŠMT systém například zohledňuje: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velikostní i </a:t>
            </a:r>
            <a:r>
              <a:rPr lang="cs-CZ" sz="1900" dirty="0">
                <a:latin typeface="Helvetica Narrow" panose="020B0606020202030204" pitchFamily="34" charset="0"/>
              </a:rPr>
              <a:t>obrovou strukturu </a:t>
            </a:r>
            <a:r>
              <a:rPr lang="cs-CZ" sz="1900" dirty="0" smtClean="0">
                <a:latin typeface="Helvetica Narrow" panose="020B0606020202030204" pitchFamily="34" charset="0"/>
              </a:rPr>
              <a:t>škol</a:t>
            </a:r>
          </a:p>
          <a:p>
            <a:pPr lvl="1"/>
            <a:r>
              <a:rPr lang="cs-CZ" sz="1900" dirty="0">
                <a:latin typeface="Helvetica Narrow" panose="020B0606020202030204" pitchFamily="34" charset="0"/>
              </a:rPr>
              <a:t>reálnou potřebu vzdělávání ve školních družinách</a:t>
            </a:r>
          </a:p>
          <a:p>
            <a:pPr lvl="1"/>
            <a:r>
              <a:rPr lang="cs-CZ" sz="1900" dirty="0">
                <a:latin typeface="Helvetica Narrow" panose="020B0606020202030204" pitchFamily="34" charset="0"/>
              </a:rPr>
              <a:t>reálnou potřebu vzdělávání v uměleckých oborech základních uměleckých škol</a:t>
            </a:r>
          </a:p>
          <a:p>
            <a:pPr lvl="1"/>
            <a:r>
              <a:rPr lang="cs-CZ" sz="1900" dirty="0">
                <a:latin typeface="Helvetica Narrow" panose="020B0606020202030204" pitchFamily="34" charset="0"/>
              </a:rPr>
              <a:t>rozdílný podíl žáků škol ubytovaných v domovech mládeže a </a:t>
            </a:r>
            <a:r>
              <a:rPr lang="cs-CZ" sz="1900" dirty="0" smtClean="0">
                <a:latin typeface="Helvetica Narrow" panose="020B0606020202030204" pitchFamily="34" charset="0"/>
              </a:rPr>
              <a:t>internátech</a:t>
            </a:r>
          </a:p>
          <a:p>
            <a:pPr lvl="1"/>
            <a:r>
              <a:rPr lang="cs-CZ" sz="1900" dirty="0">
                <a:latin typeface="Helvetica Narrow" panose="020B0606020202030204" pitchFamily="34" charset="0"/>
              </a:rPr>
              <a:t>další specifika jednotlivých škol a školských zařízení, která nelze řešit plošně normativním rozpisem z úrovně </a:t>
            </a:r>
            <a:r>
              <a:rPr lang="cs-CZ" sz="1900" dirty="0" smtClean="0">
                <a:latin typeface="Helvetica Narrow" panose="020B0606020202030204" pitchFamily="34" charset="0"/>
              </a:rPr>
              <a:t>MŠMT prostřednictvím rezervy pro KÚ </a:t>
            </a:r>
            <a:r>
              <a:rPr lang="cs-CZ" sz="1900" dirty="0">
                <a:latin typeface="Helvetica Narrow" panose="020B0606020202030204" pitchFamily="34" charset="0"/>
              </a:rPr>
              <a:t>nad rámec normativního rozpisu</a:t>
            </a:r>
            <a:endParaRPr lang="cs-CZ" sz="19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Z úrovně KÚ prostřednictvím rezervy zohledňuje: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další specifika </a:t>
            </a:r>
            <a:r>
              <a:rPr lang="cs-CZ" sz="1900" dirty="0">
                <a:latin typeface="Helvetica Narrow" panose="020B0606020202030204" pitchFamily="34" charset="0"/>
              </a:rPr>
              <a:t>jednotlivých škol a </a:t>
            </a:r>
            <a:r>
              <a:rPr lang="cs-CZ" sz="1900" dirty="0" smtClean="0">
                <a:latin typeface="Helvetica Narrow" panose="020B0606020202030204" pitchFamily="34" charset="0"/>
              </a:rPr>
              <a:t>školských zařízení, která nelze řešit plošně normativním rozpisem z úrovně MŠMT</a:t>
            </a:r>
          </a:p>
        </p:txBody>
      </p:sp>
    </p:spTree>
    <p:extLst>
      <p:ext uri="{BB962C8B-B14F-4D97-AF65-F5344CB8AC3E}">
        <p14:creationId xmlns:p14="http://schemas.microsoft.com/office/powerpoint/2010/main" val="267198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Statistické vykazování dat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pPr marL="0" indent="0" algn="ctr">
              <a:buNone/>
            </a:pPr>
            <a:r>
              <a:rPr lang="cs-CZ" sz="2400" b="1" dirty="0" smtClean="0">
                <a:latin typeface="Helvetica Narrow" panose="020B0606020202030204" pitchFamily="34" charset="0"/>
              </a:rPr>
              <a:t>vykázaná </a:t>
            </a:r>
            <a:r>
              <a:rPr lang="cs-CZ" sz="2400" b="1" dirty="0">
                <a:latin typeface="Helvetica Narrow" panose="020B0606020202030204" pitchFamily="34" charset="0"/>
              </a:rPr>
              <a:t>výkonová </a:t>
            </a:r>
            <a:r>
              <a:rPr lang="cs-CZ" sz="2400" b="1" dirty="0" smtClean="0">
                <a:latin typeface="Helvetica Narrow" panose="020B0606020202030204" pitchFamily="34" charset="0"/>
              </a:rPr>
              <a:t>a </a:t>
            </a:r>
            <a:r>
              <a:rPr lang="cs-CZ" sz="2400" b="1" dirty="0">
                <a:latin typeface="Helvetica Narrow" panose="020B0606020202030204" pitchFamily="34" charset="0"/>
              </a:rPr>
              <a:t>personální </a:t>
            </a:r>
            <a:r>
              <a:rPr lang="cs-CZ" sz="2400" b="1" dirty="0" smtClean="0">
                <a:latin typeface="Helvetica Narrow" panose="020B0606020202030204" pitchFamily="34" charset="0"/>
              </a:rPr>
              <a:t>data =&gt; financování škol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Vyžaduje velký důraz </a:t>
            </a:r>
            <a:r>
              <a:rPr lang="cs-CZ" sz="2400" dirty="0">
                <a:latin typeface="Helvetica Narrow" panose="020B0606020202030204" pitchFamily="34" charset="0"/>
              </a:rPr>
              <a:t>na správnost </a:t>
            </a:r>
            <a:r>
              <a:rPr lang="cs-CZ" sz="2400" dirty="0" smtClean="0">
                <a:latin typeface="Helvetica Narrow" panose="020B0606020202030204" pitchFamily="34" charset="0"/>
              </a:rPr>
              <a:t>všech vykázaných dat </a:t>
            </a:r>
            <a:br>
              <a:rPr lang="cs-CZ" sz="2400" dirty="0" smtClean="0">
                <a:latin typeface="Helvetica Narrow" panose="020B0606020202030204" pitchFamily="34" charset="0"/>
              </a:rPr>
            </a:br>
            <a:r>
              <a:rPr lang="cs-CZ" sz="2400" dirty="0" smtClean="0">
                <a:latin typeface="Helvetica Narrow" panose="020B0606020202030204" pitchFamily="34" charset="0"/>
              </a:rPr>
              <a:t>a jejich důslednou kontrolu na úrovni školy – odpovědnost ředitele za správnost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Chybně vykázaná data v neprospěch školy =&gt; škola neobdrží dostatek finančních prostředků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Chybně vykázaná data </a:t>
            </a:r>
            <a:r>
              <a:rPr lang="cs-CZ" sz="2400" dirty="0" smtClean="0">
                <a:latin typeface="Helvetica Narrow" panose="020B0606020202030204" pitchFamily="34" charset="0"/>
              </a:rPr>
              <a:t>ve prospěch </a:t>
            </a:r>
            <a:r>
              <a:rPr lang="cs-CZ" sz="2400" dirty="0">
                <a:latin typeface="Helvetica Narrow" panose="020B0606020202030204" pitchFamily="34" charset="0"/>
              </a:rPr>
              <a:t>školy =&gt; </a:t>
            </a:r>
            <a:r>
              <a:rPr lang="cs-CZ" sz="2400" dirty="0" smtClean="0">
                <a:latin typeface="Helvetica Narrow" panose="020B0606020202030204" pitchFamily="34" charset="0"/>
              </a:rPr>
              <a:t>neoprávněné čerpání finančních prostředků</a:t>
            </a: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Kontrolní činnost KÚ, ORP a ČŠI =&gt; ověření správnosti dat</a:t>
            </a:r>
            <a:endParaRPr lang="cs-CZ" sz="2400" dirty="0">
              <a:latin typeface="Helvetica Narrow" panose="020B0606020202030204" pitchFamily="34" charset="0"/>
            </a:endParaRPr>
          </a:p>
          <a:p>
            <a:endParaRPr lang="cs-CZ" sz="2400" dirty="0">
              <a:latin typeface="Helvetica Narrow" panose="020B0606020202030204" pitchFamily="34" charset="0"/>
            </a:endParaRPr>
          </a:p>
          <a:p>
            <a:endParaRPr lang="cs-CZ" sz="2400" dirty="0" smtClean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216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Výkaz o evidenčním počtu zaměstnanců v </a:t>
            </a:r>
            <a:r>
              <a:rPr lang="cs-CZ" sz="2400" b="1" dirty="0" err="1" smtClean="0">
                <a:solidFill>
                  <a:srgbClr val="418E96"/>
                </a:solidFill>
                <a:latin typeface="Helvetica Narrow" panose="020B0606020202030204" pitchFamily="34" charset="0"/>
              </a:rPr>
              <a:t>RgŠ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 – P 1c-01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Helvetica Narrow" panose="020B0606020202030204" pitchFamily="34" charset="0"/>
              </a:rPr>
              <a:t>Změna výkazu od školního roku 2017/18</a:t>
            </a:r>
          </a:p>
          <a:p>
            <a:pPr marL="0" indent="0">
              <a:buNone/>
            </a:pPr>
            <a:endParaRPr lang="cs-CZ" sz="2400" b="1" dirty="0" smtClean="0">
              <a:latin typeface="Helvetica Narrow" panose="020B0606020202030204" pitchFamily="34" charset="0"/>
            </a:endParaRPr>
          </a:p>
          <a:p>
            <a:pPr marL="0" indent="0">
              <a:buNone/>
            </a:pPr>
            <a:r>
              <a:rPr lang="cs-CZ" sz="2400" b="1" dirty="0" smtClean="0">
                <a:latin typeface="Helvetica Narrow" panose="020B0606020202030204" pitchFamily="34" charset="0"/>
              </a:rPr>
              <a:t>Vykazování </a:t>
            </a:r>
            <a:r>
              <a:rPr lang="cs-CZ" sz="2400" b="1" dirty="0">
                <a:latin typeface="Helvetica Narrow" panose="020B0606020202030204" pitchFamily="34" charset="0"/>
              </a:rPr>
              <a:t>pedagogických pracovníků </a:t>
            </a:r>
            <a:r>
              <a:rPr lang="cs-CZ" sz="2400" b="1" dirty="0" smtClean="0">
                <a:latin typeface="Helvetica Narrow" panose="020B0606020202030204" pitchFamily="34" charset="0"/>
              </a:rPr>
              <a:t>podle: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platových tříd a platových stupňů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kategorií (učitel, učitel odborného výcviku, vychovatel, …)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druhu činnosti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pPr marL="0" indent="0">
              <a:buNone/>
            </a:pPr>
            <a:r>
              <a:rPr lang="cs-CZ" sz="2400" b="1" dirty="0" smtClean="0">
                <a:latin typeface="Helvetica Narrow" panose="020B0606020202030204" pitchFamily="34" charset="0"/>
              </a:rPr>
              <a:t>Vykázaná data za pedagogické pracovníky: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přepočtené úvazky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rozsah přímé pedagogické činnosti</a:t>
            </a: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hodiny přímé pedagogické </a:t>
            </a:r>
            <a:r>
              <a:rPr lang="cs-CZ" sz="2400" dirty="0" smtClean="0">
                <a:latin typeface="Helvetica Narrow" panose="020B0606020202030204" pitchFamily="34" charset="0"/>
              </a:rPr>
              <a:t>činnosti učitelů, pevně stanovené nad rámec jejich týdenního rozsahu</a:t>
            </a:r>
            <a:endParaRPr lang="cs-CZ" sz="24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97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792088"/>
          </a:xfrm>
        </p:spPr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pedagogické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práce ve školách a školních družinách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352892"/>
              </p:ext>
            </p:extLst>
          </p:nvPr>
        </p:nvGraphicFramePr>
        <p:xfrm>
          <a:off x="1619672" y="2132856"/>
          <a:ext cx="6052567" cy="4508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List" r:id="rId3" imgW="6124454" imgH="4562460" progId="Excel.Sheet.12">
                  <p:embed/>
                </p:oleObj>
              </mc:Choice>
              <mc:Fallback>
                <p:oleObj name="List" r:id="rId3" imgW="6124454" imgH="4562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2132856"/>
                        <a:ext cx="6052567" cy="45088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088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648072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nepedagogické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práce ve školách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254855"/>
              </p:ext>
            </p:extLst>
          </p:nvPr>
        </p:nvGraphicFramePr>
        <p:xfrm>
          <a:off x="1619672" y="1998466"/>
          <a:ext cx="5762625" cy="435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List" r:id="rId3" imgW="5762445" imgH="4352783" progId="Excel.Sheet.12">
                  <p:embed/>
                </p:oleObj>
              </mc:Choice>
              <mc:Fallback>
                <p:oleObj name="List" r:id="rId3" imgW="5762445" imgH="435278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1998466"/>
                        <a:ext cx="5762625" cy="435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000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704856" cy="936104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pedagogické práce a nepedagogické práce </a:t>
            </a: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ve školských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zařízeních </a:t>
            </a:r>
            <a:r>
              <a:rPr lang="cs-CZ" sz="16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(s výjimkou pedagogické práce ve školních družinách)</a:t>
            </a:r>
            <a:r>
              <a:rPr lang="cs-CZ" sz="20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 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1249535"/>
              </p:ext>
            </p:extLst>
          </p:nvPr>
        </p:nvGraphicFramePr>
        <p:xfrm>
          <a:off x="1763688" y="2348880"/>
          <a:ext cx="5848350" cy="405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" name="List" r:id="rId3" imgW="5848326" imgH="4057607" progId="Excel.Sheet.12">
                  <p:embed/>
                </p:oleObj>
              </mc:Choice>
              <mc:Fallback>
                <p:oleObj name="List" r:id="rId3" imgW="5848326" imgH="405760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2348880"/>
                        <a:ext cx="5848350" cy="4057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152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848872" cy="5112568"/>
          </a:xfrm>
        </p:spPr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</a:t>
            </a: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mateřských, základních a středních škol, konzervatoří a školních družin – pro pedagogy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pPr marL="0" indent="0">
              <a:buNone/>
            </a:pPr>
            <a:r>
              <a:rPr lang="cs-CZ" sz="2400" b="1" dirty="0"/>
              <a:t>Zásadní význam bude mít stanovení tzv. </a:t>
            </a:r>
            <a:r>
              <a:rPr lang="cs-CZ" sz="2400" b="1" dirty="0" err="1"/>
              <a:t>PHmax</a:t>
            </a:r>
            <a:endParaRPr lang="cs-CZ" sz="2400" b="1" dirty="0"/>
          </a:p>
          <a:p>
            <a:r>
              <a:rPr lang="cs-CZ" sz="2400" dirty="0" err="1"/>
              <a:t>PHmax</a:t>
            </a:r>
            <a:r>
              <a:rPr lang="cs-CZ" sz="2400" dirty="0"/>
              <a:t> = maximální počet hodin výuky ve třídě/oddělení hrazený ze státního rozpočtu</a:t>
            </a:r>
          </a:p>
          <a:p>
            <a:r>
              <a:rPr lang="cs-CZ" sz="2400" dirty="0"/>
              <a:t>Hodnoty </a:t>
            </a:r>
            <a:r>
              <a:rPr lang="cs-CZ" sz="2400" dirty="0" err="1"/>
              <a:t>PHmax</a:t>
            </a:r>
            <a:r>
              <a:rPr lang="cs-CZ" sz="2400" dirty="0"/>
              <a:t> budou stanoveny právním předpisem </a:t>
            </a:r>
            <a:br>
              <a:rPr lang="cs-CZ" sz="2400" dirty="0"/>
            </a:br>
            <a:r>
              <a:rPr lang="cs-CZ" sz="2400" dirty="0"/>
              <a:t>(pro ZŠ, SŠ a konzervatoře nařízením vlády, pro MŠ a ŠD vyhláškou).</a:t>
            </a:r>
          </a:p>
          <a:p>
            <a:r>
              <a:rPr lang="cs-CZ" sz="2400" dirty="0"/>
              <a:t>Stanovené hodnoty </a:t>
            </a:r>
            <a:r>
              <a:rPr lang="cs-CZ" sz="2400" dirty="0" err="1"/>
              <a:t>PHmax</a:t>
            </a:r>
            <a:r>
              <a:rPr lang="cs-CZ" sz="2400" dirty="0"/>
              <a:t> tedy budou mít dlouhodobou platnost =&gt; garantovaná možnost ředitelů škol dlouhodobě plánovat, budovat a stabilizovat pedagogické sbory </a:t>
            </a:r>
            <a:br>
              <a:rPr lang="cs-CZ" sz="2400" dirty="0"/>
            </a:br>
            <a:r>
              <a:rPr lang="cs-CZ" sz="2400" dirty="0"/>
              <a:t>svých škol</a:t>
            </a:r>
          </a:p>
        </p:txBody>
      </p:sp>
    </p:spTree>
    <p:extLst>
      <p:ext uri="{BB962C8B-B14F-4D97-AF65-F5344CB8AC3E}">
        <p14:creationId xmlns:p14="http://schemas.microsoft.com/office/powerpoint/2010/main" val="33762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 fontScale="92500" lnSpcReduction="10000"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mateřských, základních a středních škol, konzervatoří a školních družin – pro pedagogy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pPr marL="0" indent="0" algn="ctr">
              <a:buNone/>
            </a:pPr>
            <a:r>
              <a:rPr lang="cs-CZ" sz="2400" b="1" dirty="0" smtClean="0">
                <a:latin typeface="Helvetica Narrow" panose="020B0606020202030204" pitchFamily="34" charset="0"/>
              </a:rPr>
              <a:t>normativní </a:t>
            </a:r>
            <a:r>
              <a:rPr lang="cs-CZ" sz="2400" b="1" dirty="0">
                <a:latin typeface="Helvetica Narrow" panose="020B0606020202030204" pitchFamily="34" charset="0"/>
              </a:rPr>
              <a:t>financování na </a:t>
            </a:r>
            <a:r>
              <a:rPr lang="cs-CZ" sz="2400" b="1" dirty="0" smtClean="0">
                <a:latin typeface="Helvetica Narrow" panose="020B0606020202030204" pitchFamily="34" charset="0"/>
              </a:rPr>
              <a:t>učitele / vychovatele </a:t>
            </a:r>
            <a:br>
              <a:rPr lang="cs-CZ" sz="2400" b="1" dirty="0" smtClean="0">
                <a:latin typeface="Helvetica Narrow" panose="020B0606020202030204" pitchFamily="34" charset="0"/>
              </a:rPr>
            </a:br>
            <a:r>
              <a:rPr lang="cs-CZ" sz="2400" b="1" dirty="0" smtClean="0">
                <a:latin typeface="Helvetica Narrow" panose="020B0606020202030204" pitchFamily="34" charset="0"/>
              </a:rPr>
              <a:t>(</a:t>
            </a:r>
            <a:r>
              <a:rPr lang="cs-CZ" sz="2400" b="1" dirty="0">
                <a:latin typeface="Helvetica Narrow" panose="020B0606020202030204" pitchFamily="34" charset="0"/>
              </a:rPr>
              <a:t>kvazi nákladová metoda</a:t>
            </a:r>
            <a:r>
              <a:rPr lang="cs-CZ" sz="2400" b="1" dirty="0" smtClean="0">
                <a:latin typeface="Helvetica Narrow" panose="020B060602020203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2400" b="1" dirty="0" smtClean="0">
                <a:latin typeface="Helvetica Narrow" panose="020B0606020202030204" pitchFamily="34" charset="0"/>
              </a:rPr>
              <a:t>Pokud ∑PPČ učitelů/vychovatelů nižší nebo rovna </a:t>
            </a:r>
            <a:r>
              <a:rPr lang="cs-CZ" sz="2400" b="1" dirty="0" err="1" smtClean="0">
                <a:latin typeface="Helvetica Narrow" panose="020B0606020202030204" pitchFamily="34" charset="0"/>
              </a:rPr>
              <a:t>PHmax</a:t>
            </a:r>
            <a:r>
              <a:rPr lang="cs-CZ" sz="2400" b="1" dirty="0" smtClean="0">
                <a:latin typeface="Helvetica Narrow" panose="020B0606020202030204" pitchFamily="34" charset="0"/>
              </a:rPr>
              <a:t> je:</a:t>
            </a:r>
            <a:endParaRPr lang="cs-CZ" sz="2400" b="1" dirty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každé škole </a:t>
            </a:r>
            <a:r>
              <a:rPr lang="cs-CZ" sz="2400" dirty="0" smtClean="0">
                <a:latin typeface="Helvetica Narrow" panose="020B0606020202030204" pitchFamily="34" charset="0"/>
              </a:rPr>
              <a:t>poskytnut </a:t>
            </a:r>
            <a:r>
              <a:rPr lang="cs-CZ" sz="2400" dirty="0">
                <a:latin typeface="Helvetica Narrow" panose="020B0606020202030204" pitchFamily="34" charset="0"/>
              </a:rPr>
              <a:t>objem prostředků na platové tarify dle údajů ze škol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každé škole </a:t>
            </a:r>
            <a:r>
              <a:rPr lang="cs-CZ" sz="2400" dirty="0" smtClean="0">
                <a:latin typeface="Helvetica Narrow" panose="020B0606020202030204" pitchFamily="34" charset="0"/>
              </a:rPr>
              <a:t>poskytnut </a:t>
            </a:r>
            <a:r>
              <a:rPr lang="cs-CZ" sz="2400" dirty="0">
                <a:latin typeface="Helvetica Narrow" panose="020B0606020202030204" pitchFamily="34" charset="0"/>
              </a:rPr>
              <a:t>normativní objem prostředků na </a:t>
            </a:r>
            <a:r>
              <a:rPr lang="cs-CZ" sz="2400" dirty="0" smtClean="0">
                <a:latin typeface="Helvetica Narrow" panose="020B0606020202030204" pitchFamily="34" charset="0"/>
              </a:rPr>
              <a:t>1 </a:t>
            </a:r>
            <a:r>
              <a:rPr lang="cs-CZ" sz="2400" dirty="0">
                <a:latin typeface="Helvetica Narrow" panose="020B0606020202030204" pitchFamily="34" charset="0"/>
              </a:rPr>
              <a:t>úvazek pedagoga na ostatní nárokové složky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každé škole </a:t>
            </a:r>
            <a:r>
              <a:rPr lang="cs-CZ" sz="2400" dirty="0" smtClean="0">
                <a:latin typeface="Helvetica Narrow" panose="020B0606020202030204" pitchFamily="34" charset="0"/>
              </a:rPr>
              <a:t>poskytnut </a:t>
            </a:r>
            <a:r>
              <a:rPr lang="cs-CZ" sz="2400" dirty="0">
                <a:latin typeface="Helvetica Narrow" panose="020B0606020202030204" pitchFamily="34" charset="0"/>
              </a:rPr>
              <a:t>normativní objem prostředků na </a:t>
            </a:r>
            <a:r>
              <a:rPr lang="cs-CZ" sz="2400" dirty="0" smtClean="0">
                <a:latin typeface="Helvetica Narrow" panose="020B0606020202030204" pitchFamily="34" charset="0"/>
              </a:rPr>
              <a:t>1 </a:t>
            </a:r>
            <a:r>
              <a:rPr lang="cs-CZ" sz="2400" dirty="0">
                <a:latin typeface="Helvetica Narrow" panose="020B0606020202030204" pitchFamily="34" charset="0"/>
              </a:rPr>
              <a:t>úvazek pedagoga na nenárokové složky </a:t>
            </a:r>
            <a:r>
              <a:rPr lang="cs-CZ" sz="2400" dirty="0" smtClean="0">
                <a:latin typeface="Helvetica Narrow" panose="020B0606020202030204" pitchFamily="34" charset="0"/>
              </a:rPr>
              <a:t>(upravený </a:t>
            </a:r>
            <a:r>
              <a:rPr lang="cs-CZ" sz="2400" dirty="0">
                <a:latin typeface="Helvetica Narrow" panose="020B0606020202030204" pitchFamily="34" charset="0"/>
              </a:rPr>
              <a:t>pomocí dynamických </a:t>
            </a:r>
            <a:r>
              <a:rPr lang="cs-CZ" sz="2400" dirty="0" smtClean="0">
                <a:latin typeface="Helvetica Narrow" panose="020B0606020202030204" pitchFamily="34" charset="0"/>
              </a:rPr>
              <a:t>prvků – naplněnost a inkluze)</a:t>
            </a:r>
          </a:p>
          <a:p>
            <a:pPr marL="0" indent="0">
              <a:buNone/>
            </a:pPr>
            <a:r>
              <a:rPr lang="cs-CZ" sz="2400" b="1" dirty="0">
                <a:latin typeface="Helvetica Narrow" panose="020B0606020202030204" pitchFamily="34" charset="0"/>
              </a:rPr>
              <a:t>Pokud ∑PPČ učitelů/vychovatelů </a:t>
            </a:r>
            <a:r>
              <a:rPr lang="cs-CZ" sz="2400" b="1" dirty="0" smtClean="0">
                <a:latin typeface="Helvetica Narrow" panose="020B0606020202030204" pitchFamily="34" charset="0"/>
              </a:rPr>
              <a:t>vyšší než </a:t>
            </a:r>
            <a:r>
              <a:rPr lang="cs-CZ" sz="2400" b="1" dirty="0" err="1" smtClean="0">
                <a:latin typeface="Helvetica Narrow" panose="020B0606020202030204" pitchFamily="34" charset="0"/>
              </a:rPr>
              <a:t>PHmax</a:t>
            </a:r>
            <a:r>
              <a:rPr lang="cs-CZ" sz="2400" b="1" dirty="0" smtClean="0">
                <a:latin typeface="Helvetica Narrow" panose="020B0606020202030204" pitchFamily="34" charset="0"/>
              </a:rPr>
              <a:t> je vykázaný počet úvazků úměrně krácen</a:t>
            </a:r>
          </a:p>
        </p:txBody>
      </p:sp>
    </p:spTree>
    <p:extLst>
      <p:ext uri="{BB962C8B-B14F-4D97-AF65-F5344CB8AC3E}">
        <p14:creationId xmlns:p14="http://schemas.microsoft.com/office/powerpoint/2010/main" val="189233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1008112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</a:t>
            </a: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mateřských, základních a středních škol, konzervatoří a školních družin – pro pedagogy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116012" y="2635668"/>
          <a:ext cx="7570789" cy="2483602"/>
        </p:xfrm>
        <a:graphic>
          <a:graphicData uri="http://schemas.openxmlformats.org/drawingml/2006/table">
            <a:tbl>
              <a:tblPr/>
              <a:tblGrid>
                <a:gridCol w="1754719"/>
                <a:gridCol w="1163814"/>
                <a:gridCol w="1163814"/>
                <a:gridCol w="1163814"/>
                <a:gridCol w="1163814"/>
                <a:gridCol w="1160814"/>
              </a:tblGrid>
              <a:tr h="45892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Tarifní platy</a:t>
                      </a:r>
                    </a:p>
                  </a:txBody>
                  <a:tcPr marL="8999" marR="8999" marT="8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Ostatní nárokové složky</a:t>
                      </a:r>
                    </a:p>
                  </a:txBody>
                  <a:tcPr marL="8999" marR="8999" marT="8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Nenárokové složky</a:t>
                      </a:r>
                    </a:p>
                  </a:txBody>
                  <a:tcPr marL="8999" marR="8999" marT="8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892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zahrnuje (nebude však účelově členěno)</a:t>
                      </a:r>
                    </a:p>
                  </a:txBody>
                  <a:tcPr marL="8999" marR="8999" marT="8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828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Příplatek za vedení</a:t>
                      </a:r>
                    </a:p>
                  </a:txBody>
                  <a:tcPr marL="8999" marR="8999" marT="8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Zvláštní příplatek</a:t>
                      </a:r>
                    </a:p>
                  </a:txBody>
                  <a:tcPr marL="8999" marR="8999" marT="8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Ostatní příplatky</a:t>
                      </a:r>
                    </a:p>
                  </a:txBody>
                  <a:tcPr marL="8999" marR="8999" marT="8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Osobní příplatek</a:t>
                      </a:r>
                    </a:p>
                  </a:txBody>
                  <a:tcPr marL="8999" marR="8999" marT="8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Odměny</a:t>
                      </a:r>
                    </a:p>
                  </a:txBody>
                  <a:tcPr marL="8999" marR="8999" marT="8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7828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Skutečná výše dle výkaznictví</a:t>
                      </a:r>
                    </a:p>
                  </a:txBody>
                  <a:tcPr marL="8999" marR="8999" marT="8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Stanoví MŠMT jako normativy na 1 úvazek pedagoga</a:t>
                      </a:r>
                    </a:p>
                  </a:txBody>
                  <a:tcPr marL="8999" marR="8999" marT="8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91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l-PL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Jiné evropské země a OECD</a:t>
            </a:r>
            <a:endParaRPr lang="cs-CZ" sz="2400" b="1" dirty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Systémy v EU zcela rozdílné v závislosti na uspořádání veřejné správy bez ambice EU je sjednocovat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Stát </a:t>
            </a:r>
            <a:r>
              <a:rPr lang="cs-CZ" sz="2400" dirty="0">
                <a:latin typeface="Helvetica Narrow" panose="020B0606020202030204" pitchFamily="34" charset="0"/>
              </a:rPr>
              <a:t>- </a:t>
            </a:r>
            <a:r>
              <a:rPr lang="cs-CZ" sz="2400" dirty="0" smtClean="0">
                <a:latin typeface="Helvetica Narrow" panose="020B0606020202030204" pitchFamily="34" charset="0"/>
              </a:rPr>
              <a:t>řízení </a:t>
            </a:r>
            <a:r>
              <a:rPr lang="cs-CZ" sz="2400" dirty="0">
                <a:latin typeface="Helvetica Narrow" panose="020B0606020202030204" pitchFamily="34" charset="0"/>
              </a:rPr>
              <a:t>a financování základního a středního </a:t>
            </a:r>
            <a:r>
              <a:rPr lang="cs-CZ" sz="2400" dirty="0" smtClean="0">
                <a:latin typeface="Helvetica Narrow" panose="020B0606020202030204" pitchFamily="34" charset="0"/>
              </a:rPr>
              <a:t>vzdělávání</a:t>
            </a:r>
            <a:br>
              <a:rPr lang="cs-CZ" sz="2400" dirty="0" smtClean="0">
                <a:latin typeface="Helvetica Narrow" panose="020B0606020202030204" pitchFamily="34" charset="0"/>
              </a:rPr>
            </a:br>
            <a:r>
              <a:rPr lang="cs-CZ" sz="2400" dirty="0" smtClean="0">
                <a:latin typeface="Helvetica Narrow" panose="020B0606020202030204" pitchFamily="34" charset="0"/>
              </a:rPr>
              <a:t>(zejména </a:t>
            </a:r>
            <a:r>
              <a:rPr lang="cs-CZ" sz="2400" dirty="0">
                <a:latin typeface="Helvetica Narrow" panose="020B0606020202030204" pitchFamily="34" charset="0"/>
              </a:rPr>
              <a:t>mzdy pedagogických </a:t>
            </a:r>
            <a:r>
              <a:rPr lang="cs-CZ" sz="2400" dirty="0" smtClean="0">
                <a:latin typeface="Helvetica Narrow" panose="020B0606020202030204" pitchFamily="34" charset="0"/>
              </a:rPr>
              <a:t>pracovníků)</a:t>
            </a: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Regionální </a:t>
            </a:r>
            <a:r>
              <a:rPr lang="cs-CZ" sz="2400" dirty="0">
                <a:latin typeface="Helvetica Narrow" panose="020B0606020202030204" pitchFamily="34" charset="0"/>
              </a:rPr>
              <a:t>úroveň – ostatní segmenty a rozpis prostředků podle pravidel určených státem</a:t>
            </a:r>
            <a:br>
              <a:rPr lang="cs-CZ" sz="2400" dirty="0">
                <a:latin typeface="Helvetica Narrow" panose="020B0606020202030204" pitchFamily="34" charset="0"/>
              </a:rPr>
            </a:br>
            <a:r>
              <a:rPr lang="cs-CZ" sz="2400" dirty="0" smtClean="0">
                <a:latin typeface="Helvetica Narrow" panose="020B0606020202030204" pitchFamily="34" charset="0"/>
              </a:rPr>
              <a:t>(provozní </a:t>
            </a:r>
            <a:r>
              <a:rPr lang="cs-CZ" sz="2400" dirty="0">
                <a:latin typeface="Helvetica Narrow" panose="020B0606020202030204" pitchFamily="34" charset="0"/>
              </a:rPr>
              <a:t>a investiční </a:t>
            </a:r>
            <a:r>
              <a:rPr lang="cs-CZ" sz="2400" dirty="0" smtClean="0">
                <a:latin typeface="Helvetica Narrow" panose="020B0606020202030204" pitchFamily="34" charset="0"/>
              </a:rPr>
              <a:t>prostředky)</a:t>
            </a: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Systém </a:t>
            </a:r>
            <a:r>
              <a:rPr lang="cs-CZ" sz="2400" dirty="0">
                <a:latin typeface="Helvetica Narrow" panose="020B0606020202030204" pitchFamily="34" charset="0"/>
              </a:rPr>
              <a:t>není jednotný – rozmanitost mezi zeměmi </a:t>
            </a:r>
            <a:r>
              <a:rPr lang="cs-CZ" sz="2400" dirty="0" smtClean="0">
                <a:latin typeface="Helvetica Narrow" panose="020B0606020202030204" pitchFamily="34" charset="0"/>
              </a:rPr>
              <a:t>značná</a:t>
            </a:r>
            <a:endParaRPr lang="cs-CZ" sz="24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71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vyšších odborných škol – pro pedagogy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pPr marL="0" indent="0" algn="ctr">
              <a:buNone/>
            </a:pPr>
            <a:r>
              <a:rPr lang="cs-CZ" sz="2400" b="1" dirty="0" smtClean="0">
                <a:latin typeface="Helvetica Narrow" panose="020B0606020202030204" pitchFamily="34" charset="0"/>
              </a:rPr>
              <a:t>oborové normativy </a:t>
            </a:r>
            <a:r>
              <a:rPr lang="cs-CZ" sz="2400" b="1" dirty="0" err="1" smtClean="0">
                <a:latin typeface="Helvetica Narrow" panose="020B0606020202030204" pitchFamily="34" charset="0"/>
              </a:rPr>
              <a:t>MPped</a:t>
            </a:r>
            <a:r>
              <a:rPr lang="cs-CZ" sz="2400" b="1" dirty="0" smtClean="0">
                <a:latin typeface="Helvetica Narrow" panose="020B0606020202030204" pitchFamily="34" charset="0"/>
              </a:rPr>
              <a:t> na studenta </a:t>
            </a:r>
            <a:br>
              <a:rPr lang="cs-CZ" sz="2400" b="1" dirty="0" smtClean="0">
                <a:latin typeface="Helvetica Narrow" panose="020B0606020202030204" pitchFamily="34" charset="0"/>
              </a:rPr>
            </a:br>
            <a:r>
              <a:rPr lang="cs-CZ" sz="2400" b="1" dirty="0" smtClean="0">
                <a:latin typeface="Helvetica Narrow" panose="020B0606020202030204" pitchFamily="34" charset="0"/>
              </a:rPr>
              <a:t>v akreditovaném vzdělávacím programu</a:t>
            </a:r>
          </a:p>
          <a:p>
            <a:pPr marL="0" indent="0" algn="ctr">
              <a:buNone/>
            </a:pPr>
            <a:endParaRPr lang="cs-CZ" sz="2400" b="1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Stejný princip jako nyní</a:t>
            </a:r>
          </a:p>
          <a:p>
            <a:pPr lvl="0"/>
            <a:r>
              <a:rPr lang="cs-CZ" sz="2400" dirty="0" smtClean="0">
                <a:latin typeface="Helvetica Narrow" panose="020B0606020202030204" pitchFamily="34" charset="0"/>
              </a:rPr>
              <a:t>Všechny </a:t>
            </a:r>
            <a:r>
              <a:rPr lang="cs-CZ" sz="2400" dirty="0">
                <a:latin typeface="Helvetica Narrow" panose="020B0606020202030204" pitchFamily="34" charset="0"/>
              </a:rPr>
              <a:t>normativy stanovuje MŠMT nikoli KÚ</a:t>
            </a:r>
            <a:r>
              <a:rPr lang="cs-CZ" sz="2400" dirty="0">
                <a:solidFill>
                  <a:prstClr val="black"/>
                </a:solidFill>
                <a:latin typeface="Helvetica Narrow" panose="020B0606020202030204" pitchFamily="34" charset="0"/>
              </a:rPr>
              <a:t>=&gt; jsou stejné</a:t>
            </a:r>
          </a:p>
          <a:p>
            <a:pPr marL="0" lvl="0" indent="0" algn="ctr">
              <a:buNone/>
            </a:pPr>
            <a:r>
              <a:rPr lang="cs-CZ" sz="2400" dirty="0">
                <a:solidFill>
                  <a:prstClr val="black"/>
                </a:solidFill>
                <a:latin typeface="Helvetica Narrow" panose="020B0606020202030204" pitchFamily="34" charset="0"/>
              </a:rPr>
              <a:t>v celé ČR</a:t>
            </a:r>
          </a:p>
          <a:p>
            <a:pPr lvl="0"/>
            <a:endParaRPr lang="cs-CZ" sz="1900" dirty="0">
              <a:solidFill>
                <a:prstClr val="black"/>
              </a:solidFill>
              <a:latin typeface="Helvetica Narrow" panose="020B0606020202030204" pitchFamily="34" charset="0"/>
            </a:endParaRPr>
          </a:p>
          <a:p>
            <a:endParaRPr lang="cs-CZ" sz="1900" dirty="0">
              <a:latin typeface="Helvetica Narrow" panose="020B0606020202030204" pitchFamily="34" charset="0"/>
            </a:endParaRPr>
          </a:p>
          <a:p>
            <a:pPr marL="0" indent="0" algn="ctr">
              <a:buNone/>
            </a:pPr>
            <a:endParaRPr lang="cs-CZ" sz="2400" b="1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73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632848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</a:t>
            </a: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mateřských,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základních a středních škol </a:t>
            </a:r>
            <a:b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</a:b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– pro </a:t>
            </a:r>
            <a:r>
              <a:rPr lang="cs-CZ" sz="2400" b="1" dirty="0" err="1" smtClean="0">
                <a:solidFill>
                  <a:srgbClr val="418E96"/>
                </a:solidFill>
                <a:latin typeface="Helvetica Narrow" panose="020B0606020202030204" pitchFamily="34" charset="0"/>
              </a:rPr>
              <a:t>nepedagogy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pPr marL="0" indent="0" algn="ctr">
              <a:buNone/>
            </a:pPr>
            <a:r>
              <a:rPr lang="cs-CZ" sz="2400" b="1" dirty="0" smtClean="0">
                <a:latin typeface="Helvetica Narrow" panose="020B0606020202030204" pitchFamily="34" charset="0"/>
              </a:rPr>
              <a:t>normativ zohledňující tři složky:</a:t>
            </a:r>
            <a:br>
              <a:rPr lang="cs-CZ" sz="2400" b="1" dirty="0" smtClean="0">
                <a:latin typeface="Helvetica Narrow" panose="020B0606020202030204" pitchFamily="34" charset="0"/>
              </a:rPr>
            </a:br>
            <a:r>
              <a:rPr lang="cs-CZ" sz="2400" b="1" dirty="0" smtClean="0">
                <a:latin typeface="Helvetica Narrow" panose="020B0606020202030204" pitchFamily="34" charset="0"/>
              </a:rPr>
              <a:t>ředitelství, pracoviště a třídu</a:t>
            </a:r>
          </a:p>
          <a:p>
            <a:pPr marL="0" indent="0">
              <a:buNone/>
            </a:pPr>
            <a:endParaRPr lang="cs-CZ" sz="2400" b="1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Normativ se stanovuje podle velikosti školy nikoli </a:t>
            </a:r>
            <a:r>
              <a:rPr lang="cs-CZ" sz="2400" smtClean="0">
                <a:latin typeface="Helvetica Narrow" panose="020B0606020202030204" pitchFamily="34" charset="0"/>
              </a:rPr>
              <a:t>podle počtu žáků</a:t>
            </a:r>
            <a:endParaRPr lang="cs-CZ" sz="2400" dirty="0">
              <a:latin typeface="Helvetica Narrow" panose="020B0606020202030204" pitchFamily="34" charset="0"/>
            </a:endParaRPr>
          </a:p>
          <a:p>
            <a:pPr lvl="0"/>
            <a:r>
              <a:rPr lang="cs-CZ" sz="2400" dirty="0" smtClean="0">
                <a:latin typeface="Helvetica Narrow" panose="020B0606020202030204" pitchFamily="34" charset="0"/>
              </a:rPr>
              <a:t>Všechny </a:t>
            </a:r>
            <a:r>
              <a:rPr lang="cs-CZ" sz="2400" dirty="0">
                <a:latin typeface="Helvetica Narrow" panose="020B0606020202030204" pitchFamily="34" charset="0"/>
              </a:rPr>
              <a:t>normativy stanovuje MŠMT nikoli </a:t>
            </a:r>
            <a:r>
              <a:rPr lang="cs-CZ" sz="2400" dirty="0" smtClean="0">
                <a:latin typeface="Helvetica Narrow" panose="020B0606020202030204" pitchFamily="34" charset="0"/>
              </a:rPr>
              <a:t>KÚ</a:t>
            </a:r>
            <a:r>
              <a:rPr lang="cs-CZ" sz="2400" dirty="0">
                <a:solidFill>
                  <a:prstClr val="black"/>
                </a:solidFill>
                <a:latin typeface="Helvetica Narrow" panose="020B0606020202030204" pitchFamily="34" charset="0"/>
              </a:rPr>
              <a:t>=&gt; jsou stejné</a:t>
            </a:r>
          </a:p>
          <a:p>
            <a:pPr marL="0" lvl="0" indent="0" algn="ctr">
              <a:buNone/>
            </a:pPr>
            <a:r>
              <a:rPr lang="cs-CZ" sz="2400" dirty="0">
                <a:solidFill>
                  <a:prstClr val="black"/>
                </a:solidFill>
                <a:latin typeface="Helvetica Narrow" panose="020B0606020202030204" pitchFamily="34" charset="0"/>
              </a:rPr>
              <a:t>v celé ČR</a:t>
            </a:r>
            <a:endParaRPr lang="cs-CZ" sz="1900" dirty="0">
              <a:solidFill>
                <a:prstClr val="black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19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34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632848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vyšších odborných škol a </a:t>
            </a: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konzervatoří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 </a:t>
            </a:r>
            <a:b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</a:b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– pro </a:t>
            </a:r>
            <a:r>
              <a:rPr lang="cs-CZ" sz="2400" b="1" dirty="0" err="1" smtClean="0">
                <a:solidFill>
                  <a:srgbClr val="418E96"/>
                </a:solidFill>
                <a:latin typeface="Helvetica Narrow" panose="020B0606020202030204" pitchFamily="34" charset="0"/>
              </a:rPr>
              <a:t>nepedagogy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pPr marL="0" indent="0" algn="ctr">
              <a:buNone/>
            </a:pPr>
            <a:r>
              <a:rPr lang="cs-CZ" sz="2400" b="1" dirty="0" smtClean="0">
                <a:latin typeface="Helvetica Narrow" panose="020B0606020202030204" pitchFamily="34" charset="0"/>
              </a:rPr>
              <a:t>normativ zohledňující tři složky:</a:t>
            </a:r>
            <a:br>
              <a:rPr lang="cs-CZ" sz="2400" b="1" dirty="0" smtClean="0">
                <a:latin typeface="Helvetica Narrow" panose="020B0606020202030204" pitchFamily="34" charset="0"/>
              </a:rPr>
            </a:br>
            <a:r>
              <a:rPr lang="cs-CZ" sz="2400" b="1" dirty="0" smtClean="0">
                <a:latin typeface="Helvetica Narrow" panose="020B0606020202030204" pitchFamily="34" charset="0"/>
              </a:rPr>
              <a:t>ředitelství, pracoviště a žáka/studenta</a:t>
            </a:r>
          </a:p>
          <a:p>
            <a:pPr marL="0" indent="0">
              <a:buNone/>
            </a:pPr>
            <a:endParaRPr lang="cs-CZ" sz="2400" b="1" dirty="0" smtClean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Normativ se stanovuje podle velikosti školy nikoli podle </a:t>
            </a:r>
            <a:r>
              <a:rPr lang="cs-CZ" sz="2400" dirty="0" smtClean="0">
                <a:latin typeface="Helvetica Narrow" panose="020B0606020202030204" pitchFamily="34" charset="0"/>
              </a:rPr>
              <a:t>počtu žáků</a:t>
            </a:r>
            <a:endParaRPr lang="cs-CZ" sz="2400" dirty="0">
              <a:latin typeface="Helvetica Narrow" panose="020B0606020202030204" pitchFamily="34" charset="0"/>
            </a:endParaRPr>
          </a:p>
          <a:p>
            <a:pPr lvl="0"/>
            <a:r>
              <a:rPr lang="cs-CZ" sz="2400" dirty="0" smtClean="0">
                <a:latin typeface="Helvetica Narrow" panose="020B0606020202030204" pitchFamily="34" charset="0"/>
              </a:rPr>
              <a:t>Všechny </a:t>
            </a:r>
            <a:r>
              <a:rPr lang="cs-CZ" sz="2400" dirty="0">
                <a:latin typeface="Helvetica Narrow" panose="020B0606020202030204" pitchFamily="34" charset="0"/>
              </a:rPr>
              <a:t>normativy stanovuje MŠMT nikoli </a:t>
            </a:r>
            <a:r>
              <a:rPr lang="cs-CZ" sz="2400" dirty="0" smtClean="0">
                <a:latin typeface="Helvetica Narrow" panose="020B0606020202030204" pitchFamily="34" charset="0"/>
              </a:rPr>
              <a:t>KÚ</a:t>
            </a:r>
            <a:r>
              <a:rPr lang="cs-CZ" sz="2400" dirty="0">
                <a:solidFill>
                  <a:prstClr val="black"/>
                </a:solidFill>
                <a:latin typeface="Helvetica Narrow" panose="020B0606020202030204" pitchFamily="34" charset="0"/>
              </a:rPr>
              <a:t>=&gt; jsou stejné</a:t>
            </a:r>
          </a:p>
          <a:p>
            <a:pPr marL="0" lvl="0" indent="0" algn="ctr">
              <a:buNone/>
            </a:pPr>
            <a:r>
              <a:rPr lang="cs-CZ" sz="2400" dirty="0">
                <a:solidFill>
                  <a:prstClr val="black"/>
                </a:solidFill>
                <a:latin typeface="Helvetica Narrow" panose="020B0606020202030204" pitchFamily="34" charset="0"/>
              </a:rPr>
              <a:t>v celé ČR</a:t>
            </a:r>
            <a:endParaRPr lang="cs-CZ" sz="1900" dirty="0">
              <a:solidFill>
                <a:prstClr val="black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19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48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</a:t>
            </a: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mateřských,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základních, středních a vyšších odborných škol</a:t>
            </a: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, konzervatoří a školních družin –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ONIV</a:t>
            </a:r>
          </a:p>
          <a:p>
            <a:pPr marL="0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Shodné řešení pro celé </a:t>
            </a:r>
            <a:r>
              <a:rPr lang="cs-CZ" sz="2400" dirty="0" err="1" smtClean="0">
                <a:latin typeface="Helvetica Narrow" panose="020B0606020202030204" pitchFamily="34" charset="0"/>
              </a:rPr>
              <a:t>RgŠ</a:t>
            </a:r>
            <a:r>
              <a:rPr lang="cs-CZ" sz="2400" dirty="0" smtClean="0">
                <a:latin typeface="Helvetica Narrow" panose="020B0606020202030204" pitchFamily="34" charset="0"/>
              </a:rPr>
              <a:t> – normativní financování na dítě, žáka, studenta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V normativech ONIV pro SŠ (VOŠ) zohledněny výdaje na získání zvláštních oprávnění (ŘP, </a:t>
            </a:r>
            <a:r>
              <a:rPr lang="cs-CZ" sz="2400" dirty="0" err="1" smtClean="0">
                <a:latin typeface="Helvetica Narrow" panose="020B0606020202030204" pitchFamily="34" charset="0"/>
              </a:rPr>
              <a:t>svář.p</a:t>
            </a:r>
            <a:r>
              <a:rPr lang="cs-CZ" sz="2400" dirty="0" smtClean="0">
                <a:latin typeface="Helvetica Narrow" panose="020B0606020202030204" pitchFamily="34" charset="0"/>
              </a:rPr>
              <a:t>.) pro dotčené obory vzdělání</a:t>
            </a:r>
            <a:endParaRPr lang="cs-CZ" sz="2400" dirty="0">
              <a:latin typeface="Helvetica Narrow" panose="020B0606020202030204" pitchFamily="34" charset="0"/>
            </a:endParaRPr>
          </a:p>
          <a:p>
            <a:pPr lvl="0"/>
            <a:r>
              <a:rPr lang="cs-CZ" sz="2400" dirty="0" smtClean="0">
                <a:latin typeface="Helvetica Narrow" panose="020B0606020202030204" pitchFamily="34" charset="0"/>
              </a:rPr>
              <a:t>Všechny </a:t>
            </a:r>
            <a:r>
              <a:rPr lang="cs-CZ" sz="2400" dirty="0">
                <a:latin typeface="Helvetica Narrow" panose="020B0606020202030204" pitchFamily="34" charset="0"/>
              </a:rPr>
              <a:t>normativy stanovuje MŠMT nikoli </a:t>
            </a:r>
            <a:r>
              <a:rPr lang="cs-CZ" sz="2400" dirty="0" smtClean="0">
                <a:latin typeface="Helvetica Narrow" panose="020B0606020202030204" pitchFamily="34" charset="0"/>
              </a:rPr>
              <a:t>KÚ</a:t>
            </a:r>
            <a:r>
              <a:rPr lang="cs-CZ" sz="2400" dirty="0">
                <a:solidFill>
                  <a:prstClr val="black"/>
                </a:solidFill>
                <a:latin typeface="Helvetica Narrow" panose="020B0606020202030204" pitchFamily="34" charset="0"/>
              </a:rPr>
              <a:t>=&gt; jsou stejné</a:t>
            </a:r>
          </a:p>
          <a:p>
            <a:pPr marL="0" lvl="0" indent="0" algn="ctr">
              <a:buNone/>
            </a:pPr>
            <a:r>
              <a:rPr lang="cs-CZ" sz="2400" dirty="0">
                <a:solidFill>
                  <a:prstClr val="black"/>
                </a:solidFill>
                <a:latin typeface="Helvetica Narrow" panose="020B0606020202030204" pitchFamily="34" charset="0"/>
              </a:rPr>
              <a:t>v celé ČR</a:t>
            </a:r>
            <a:endParaRPr lang="cs-CZ" sz="1900" dirty="0">
              <a:solidFill>
                <a:prstClr val="black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84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základních uměleckých škol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pPr marL="0" indent="0" algn="ctr">
              <a:buNone/>
            </a:pPr>
            <a:r>
              <a:rPr lang="cs-CZ" sz="2400" b="1" dirty="0" smtClean="0">
                <a:latin typeface="Helvetica Narrow" panose="020B0606020202030204" pitchFamily="34" charset="0"/>
              </a:rPr>
              <a:t>Oborové normativy (</a:t>
            </a:r>
            <a:r>
              <a:rPr lang="cs-CZ" sz="2400" b="1" dirty="0" err="1" smtClean="0">
                <a:latin typeface="Helvetica Narrow" panose="020B0606020202030204" pitchFamily="34" charset="0"/>
              </a:rPr>
              <a:t>Mpped</a:t>
            </a:r>
            <a:r>
              <a:rPr lang="cs-CZ" sz="2400" b="1" dirty="0" smtClean="0">
                <a:latin typeface="Helvetica Narrow" panose="020B0606020202030204" pitchFamily="34" charset="0"/>
              </a:rPr>
              <a:t>. i </a:t>
            </a:r>
            <a:r>
              <a:rPr lang="cs-CZ" sz="2400" b="1" dirty="0" err="1" smtClean="0">
                <a:latin typeface="Helvetica Narrow" panose="020B0606020202030204" pitchFamily="34" charset="0"/>
              </a:rPr>
              <a:t>Mpnep</a:t>
            </a:r>
            <a:r>
              <a:rPr lang="cs-CZ" sz="2400" b="1" dirty="0" smtClean="0">
                <a:latin typeface="Helvetica Narrow" panose="020B0606020202030204" pitchFamily="34" charset="0"/>
              </a:rPr>
              <a:t>.) na žáka </a:t>
            </a:r>
            <a:br>
              <a:rPr lang="cs-CZ" sz="2400" b="1" dirty="0" smtClean="0">
                <a:latin typeface="Helvetica Narrow" panose="020B0606020202030204" pitchFamily="34" charset="0"/>
              </a:rPr>
            </a:br>
            <a:r>
              <a:rPr lang="cs-CZ" sz="2400" b="1" dirty="0" smtClean="0">
                <a:latin typeface="Helvetica Narrow" panose="020B0606020202030204" pitchFamily="34" charset="0"/>
              </a:rPr>
              <a:t>ve </a:t>
            </a:r>
            <a:r>
              <a:rPr lang="cs-CZ" sz="2400" b="1" dirty="0">
                <a:latin typeface="Helvetica Narrow" panose="020B0606020202030204" pitchFamily="34" charset="0"/>
              </a:rPr>
              <a:t>stupni </a:t>
            </a:r>
            <a:r>
              <a:rPr lang="cs-CZ" sz="2400" b="1" dirty="0" smtClean="0">
                <a:latin typeface="Helvetica Narrow" panose="020B0606020202030204" pitchFamily="34" charset="0"/>
              </a:rPr>
              <a:t>studia uměleckého </a:t>
            </a:r>
            <a:r>
              <a:rPr lang="cs-CZ" sz="2400" b="1" dirty="0">
                <a:latin typeface="Helvetica Narrow" panose="020B0606020202030204" pitchFamily="34" charset="0"/>
              </a:rPr>
              <a:t>oboru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Obdobný (ale rozšířený) princip </a:t>
            </a:r>
            <a:r>
              <a:rPr lang="cs-CZ" sz="2400" dirty="0">
                <a:latin typeface="Helvetica Narrow" panose="020B0606020202030204" pitchFamily="34" charset="0"/>
              </a:rPr>
              <a:t>jako </a:t>
            </a:r>
            <a:r>
              <a:rPr lang="cs-CZ" sz="2400" dirty="0" smtClean="0">
                <a:latin typeface="Helvetica Narrow" panose="020B0606020202030204" pitchFamily="34" charset="0"/>
              </a:rPr>
              <a:t>nyní (normativ na žáka)</a:t>
            </a: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Všechny normativy stanovuje MŠMT nikoli </a:t>
            </a:r>
            <a:r>
              <a:rPr lang="cs-CZ" sz="2400" dirty="0" smtClean="0">
                <a:latin typeface="Helvetica Narrow" panose="020B0606020202030204" pitchFamily="34" charset="0"/>
              </a:rPr>
              <a:t>KÚ =&gt; jsou stejné</a:t>
            </a:r>
          </a:p>
          <a:p>
            <a:pPr marL="0" indent="0" algn="ctr">
              <a:buNone/>
            </a:pPr>
            <a:r>
              <a:rPr lang="cs-CZ" sz="2400" dirty="0" smtClean="0">
                <a:latin typeface="Helvetica Narrow" panose="020B0606020202030204" pitchFamily="34" charset="0"/>
              </a:rPr>
              <a:t>v celé ČR</a:t>
            </a:r>
            <a:endParaRPr lang="cs-CZ" sz="19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19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o</a:t>
            </a:r>
            <a:r>
              <a:rPr lang="pt-BR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statní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ch</a:t>
            </a:r>
            <a:r>
              <a:rPr lang="pt-BR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 školsk</a:t>
            </a:r>
            <a:r>
              <a:rPr lang="cs-CZ" sz="2400" b="1" dirty="0" err="1" smtClean="0">
                <a:solidFill>
                  <a:srgbClr val="418E96"/>
                </a:solidFill>
                <a:latin typeface="Helvetica Narrow" panose="020B0606020202030204" pitchFamily="34" charset="0"/>
              </a:rPr>
              <a:t>ých</a:t>
            </a:r>
            <a:r>
              <a:rPr lang="pt-BR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 zařízení</a:t>
            </a: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/>
            </a:r>
            <a:b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</a:br>
            <a:r>
              <a:rPr lang="cs-CZ" sz="18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(</a:t>
            </a:r>
            <a:r>
              <a:rPr lang="cs-CZ" sz="18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s výjimkou pedagogické práce ve školních družinách)</a:t>
            </a:r>
            <a:r>
              <a:rPr lang="cs-CZ" sz="32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 </a:t>
            </a:r>
            <a:endParaRPr lang="cs-CZ" sz="2400" dirty="0" smtClean="0">
              <a:latin typeface="Helvetica Narrow" panose="020B0606020202030204" pitchFamily="34" charset="0"/>
            </a:endParaRP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Stejný princip jako nyní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republikové </a:t>
            </a:r>
            <a:r>
              <a:rPr lang="cs-CZ" sz="1900" dirty="0">
                <a:latin typeface="Helvetica Narrow" panose="020B0606020202030204" pitchFamily="34" charset="0"/>
              </a:rPr>
              <a:t>normativy na </a:t>
            </a:r>
            <a:r>
              <a:rPr lang="cs-CZ" sz="1900" dirty="0" smtClean="0">
                <a:latin typeface="Helvetica Narrow" panose="020B0606020202030204" pitchFamily="34" charset="0"/>
              </a:rPr>
              <a:t>kategorii z MŠMT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KÚ </a:t>
            </a:r>
            <a:r>
              <a:rPr lang="cs-CZ" sz="1900" dirty="0">
                <a:latin typeface="Helvetica Narrow" panose="020B0606020202030204" pitchFamily="34" charset="0"/>
              </a:rPr>
              <a:t>krajské normativy na jednotku </a:t>
            </a:r>
            <a:r>
              <a:rPr lang="cs-CZ" sz="1900" dirty="0" smtClean="0">
                <a:latin typeface="Helvetica Narrow" panose="020B0606020202030204" pitchFamily="34" charset="0"/>
              </a:rPr>
              <a:t>výkonu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Republikový </a:t>
            </a:r>
            <a:r>
              <a:rPr lang="cs-CZ" sz="2400" dirty="0">
                <a:latin typeface="Helvetica Narrow" panose="020B0606020202030204" pitchFamily="34" charset="0"/>
              </a:rPr>
              <a:t>normativ </a:t>
            </a:r>
            <a:r>
              <a:rPr lang="cs-CZ" sz="2400" dirty="0" smtClean="0">
                <a:latin typeface="Helvetica Narrow" panose="020B0606020202030204" pitchFamily="34" charset="0"/>
              </a:rPr>
              <a:t>z MŠMT na tyto kategorie: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1 </a:t>
            </a:r>
            <a:r>
              <a:rPr lang="cs-CZ" sz="1900" dirty="0">
                <a:latin typeface="Helvetica Narrow" panose="020B0606020202030204" pitchFamily="34" charset="0"/>
              </a:rPr>
              <a:t>rodinnou skupinu dětského </a:t>
            </a:r>
            <a:r>
              <a:rPr lang="cs-CZ" sz="1900" dirty="0" smtClean="0">
                <a:latin typeface="Helvetica Narrow" panose="020B0606020202030204" pitchFamily="34" charset="0"/>
              </a:rPr>
              <a:t>domova</a:t>
            </a:r>
            <a:endParaRPr lang="cs-CZ" sz="1900" dirty="0">
              <a:latin typeface="Helvetica Narrow" panose="020B0606020202030204" pitchFamily="34" charset="0"/>
            </a:endParaRP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1 </a:t>
            </a:r>
            <a:r>
              <a:rPr lang="cs-CZ" sz="1900" dirty="0">
                <a:latin typeface="Helvetica Narrow" panose="020B0606020202030204" pitchFamily="34" charset="0"/>
              </a:rPr>
              <a:t>lůžko kapacity ostatního školského zařízení pro výkon ústavní výchovy nebo ochranné výchovy, nebo školského zařízení pro preventivně výchovnou péči,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1 </a:t>
            </a:r>
            <a:r>
              <a:rPr lang="cs-CZ" sz="1900" dirty="0">
                <a:latin typeface="Helvetica Narrow" panose="020B0606020202030204" pitchFamily="34" charset="0"/>
              </a:rPr>
              <a:t>ubytovaného ve školském zařízení podle § 117 odst. 1 písm. b</a:t>
            </a:r>
            <a:r>
              <a:rPr lang="cs-CZ" sz="1900" dirty="0" smtClean="0">
                <a:latin typeface="Helvetica Narrow" panose="020B0606020202030204" pitchFamily="34" charset="0"/>
              </a:rPr>
              <a:t>)</a:t>
            </a:r>
          </a:p>
          <a:p>
            <a:pPr lvl="1"/>
            <a:r>
              <a:rPr lang="cs-CZ" sz="1900" dirty="0">
                <a:latin typeface="Helvetica Narrow" panose="020B0606020202030204" pitchFamily="34" charset="0"/>
              </a:rPr>
              <a:t>1 dítě, žáka a studenta v mateřské a základní škole a v denní formě vzdělávání ve střední škole, konzervatoři a ve vyšší odborné </a:t>
            </a:r>
            <a:r>
              <a:rPr lang="cs-CZ" sz="1900" dirty="0" smtClean="0">
                <a:latin typeface="Helvetica Narrow" panose="020B0606020202030204" pitchFamily="34" charset="0"/>
              </a:rPr>
              <a:t>škole</a:t>
            </a:r>
            <a:endParaRPr lang="cs-CZ" sz="19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2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Účinnost změny </a:t>
            </a:r>
            <a:r>
              <a:rPr lang="cs-CZ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financování regionálního </a:t>
            </a: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školství</a:t>
            </a:r>
            <a:endParaRPr lang="cs-CZ" sz="2400" b="1" dirty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Novela školského zákona účinná od </a:t>
            </a:r>
            <a:r>
              <a:rPr lang="cs-CZ" sz="2400" dirty="0">
                <a:latin typeface="Helvetica Narrow" panose="020B0606020202030204" pitchFamily="34" charset="0"/>
              </a:rPr>
              <a:t>1. 9. </a:t>
            </a:r>
            <a:r>
              <a:rPr lang="cs-CZ" sz="2400" dirty="0" smtClean="0">
                <a:latin typeface="Helvetica Narrow" panose="020B0606020202030204" pitchFamily="34" charset="0"/>
              </a:rPr>
              <a:t>2018</a:t>
            </a:r>
          </a:p>
          <a:p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b="1" dirty="0" smtClean="0">
                <a:latin typeface="Helvetica Narrow" panose="020B0606020202030204" pitchFamily="34" charset="0"/>
              </a:rPr>
              <a:t>Změna financování účinná od </a:t>
            </a:r>
            <a:r>
              <a:rPr lang="cs-CZ" sz="2400" b="1" dirty="0">
                <a:latin typeface="Helvetica Narrow" panose="020B0606020202030204" pitchFamily="34" charset="0"/>
              </a:rPr>
              <a:t>1. 1. </a:t>
            </a:r>
            <a:r>
              <a:rPr lang="cs-CZ" sz="2400" b="1" dirty="0" smtClean="0">
                <a:latin typeface="Helvetica Narrow" panose="020B0606020202030204" pitchFamily="34" charset="0"/>
              </a:rPr>
              <a:t>2019</a:t>
            </a:r>
          </a:p>
          <a:p>
            <a:endParaRPr lang="cs-CZ" sz="2400" b="1" dirty="0" smtClean="0">
              <a:latin typeface="Helvetica Narrow" panose="020B0606020202030204" pitchFamily="34" charset="0"/>
            </a:endParaRPr>
          </a:p>
          <a:p>
            <a:r>
              <a:rPr lang="cs-CZ" sz="2400" b="1" dirty="0" smtClean="0">
                <a:latin typeface="Helvetica Narrow" panose="020B0606020202030204" pitchFamily="34" charset="0"/>
              </a:rPr>
              <a:t>Související právní předpisy v průběhu 1. čtvrtletí 2018, </a:t>
            </a:r>
            <a:br>
              <a:rPr lang="cs-CZ" sz="2400" b="1" dirty="0" smtClean="0">
                <a:latin typeface="Helvetica Narrow" panose="020B0606020202030204" pitchFamily="34" charset="0"/>
              </a:rPr>
            </a:br>
            <a:r>
              <a:rPr lang="cs-CZ" sz="2400" b="1" dirty="0" smtClean="0">
                <a:latin typeface="Helvetica Narrow" panose="020B0606020202030204" pitchFamily="34" charset="0"/>
              </a:rPr>
              <a:t>a to s ohledem na přijímací řízení</a:t>
            </a:r>
          </a:p>
        </p:txBody>
      </p:sp>
    </p:spTree>
    <p:extLst>
      <p:ext uri="{BB962C8B-B14F-4D97-AF65-F5344CB8AC3E}">
        <p14:creationId xmlns:p14="http://schemas.microsoft.com/office/powerpoint/2010/main" val="3922247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632848" cy="5112568"/>
          </a:xfrm>
        </p:spPr>
        <p:txBody>
          <a:bodyPr>
            <a:normAutofit fontScale="77500" lnSpcReduction="20000"/>
          </a:bodyPr>
          <a:lstStyle/>
          <a:p>
            <a:pPr marL="400050" lvl="1" indent="0">
              <a:buNone/>
            </a:pPr>
            <a:r>
              <a:rPr lang="cs-CZ" sz="31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Přehled právních předpisů souvisejících se změnou financování </a:t>
            </a:r>
            <a:r>
              <a:rPr lang="cs-CZ" sz="31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regionálního školství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600" dirty="0" smtClean="0">
                <a:latin typeface="Helvetica Narrow" panose="020B0606020202030204" pitchFamily="34" charset="0"/>
              </a:rPr>
              <a:t>Vyhláška </a:t>
            </a:r>
            <a:r>
              <a:rPr lang="cs-CZ" sz="2600" dirty="0">
                <a:latin typeface="Helvetica Narrow" panose="020B0606020202030204" pitchFamily="34" charset="0"/>
              </a:rPr>
              <a:t>č. 14/2015 Sb., o předškolním vzdělávání</a:t>
            </a:r>
            <a:endParaRPr lang="cs-CZ" sz="2600" dirty="0" smtClean="0">
              <a:latin typeface="Helvetica Narrow" panose="020B0606020202030204" pitchFamily="34" charset="0"/>
            </a:endParaRPr>
          </a:p>
          <a:p>
            <a:r>
              <a:rPr lang="cs-CZ" sz="2600" dirty="0" smtClean="0">
                <a:latin typeface="Helvetica Narrow" panose="020B0606020202030204" pitchFamily="34" charset="0"/>
              </a:rPr>
              <a:t>Vyhláška </a:t>
            </a:r>
            <a:r>
              <a:rPr lang="cs-CZ" sz="2600" dirty="0">
                <a:latin typeface="Helvetica Narrow" panose="020B0606020202030204" pitchFamily="34" charset="0"/>
              </a:rPr>
              <a:t>č. 48/2005 Sb., o základním vzdělávání a některých náležitostech plnění povinné školní docházky</a:t>
            </a:r>
          </a:p>
          <a:p>
            <a:r>
              <a:rPr lang="cs-CZ" sz="2600" dirty="0" smtClean="0">
                <a:latin typeface="Helvetica Narrow" panose="020B0606020202030204" pitchFamily="34" charset="0"/>
              </a:rPr>
              <a:t>Vyhláška </a:t>
            </a:r>
            <a:r>
              <a:rPr lang="cs-CZ" sz="2600" dirty="0">
                <a:latin typeface="Helvetica Narrow" panose="020B0606020202030204" pitchFamily="34" charset="0"/>
              </a:rPr>
              <a:t>č. 13/2005 Sb., o středním vzdělávání a vzdělávání v konzervatoři</a:t>
            </a:r>
          </a:p>
          <a:p>
            <a:r>
              <a:rPr lang="cs-CZ" sz="2600" dirty="0" smtClean="0">
                <a:latin typeface="Helvetica Narrow" panose="020B0606020202030204" pitchFamily="34" charset="0"/>
              </a:rPr>
              <a:t>Vyhláška </a:t>
            </a:r>
            <a:r>
              <a:rPr lang="cs-CZ" sz="2600" dirty="0">
                <a:latin typeface="Helvetica Narrow" panose="020B0606020202030204" pitchFamily="34" charset="0"/>
              </a:rPr>
              <a:t>č. 74/2005 Sb., o zájmovém vzdělávání</a:t>
            </a:r>
          </a:p>
          <a:p>
            <a:r>
              <a:rPr lang="cs-CZ" sz="2600" dirty="0" smtClean="0">
                <a:latin typeface="Helvetica Narrow" panose="020B0606020202030204" pitchFamily="34" charset="0"/>
              </a:rPr>
              <a:t>Vyhláška </a:t>
            </a:r>
            <a:r>
              <a:rPr lang="cs-CZ" sz="2600" dirty="0">
                <a:latin typeface="Helvetica Narrow" panose="020B0606020202030204" pitchFamily="34" charset="0"/>
              </a:rPr>
              <a:t>č. 492/2005 Sb., o krajských </a:t>
            </a:r>
            <a:r>
              <a:rPr lang="cs-CZ" sz="2600" dirty="0" smtClean="0">
                <a:latin typeface="Helvetica Narrow" panose="020B0606020202030204" pitchFamily="34" charset="0"/>
              </a:rPr>
              <a:t>normativech</a:t>
            </a:r>
          </a:p>
          <a:p>
            <a:r>
              <a:rPr lang="cs-CZ" sz="2600" dirty="0">
                <a:latin typeface="Helvetica Narrow" panose="020B0606020202030204" pitchFamily="34" charset="0"/>
              </a:rPr>
              <a:t>Vyhláška č. 364/2005 Sb., o dokumentaci škol a školských zařízení</a:t>
            </a:r>
          </a:p>
          <a:p>
            <a:r>
              <a:rPr lang="cs-CZ" sz="2600" dirty="0" smtClean="0">
                <a:latin typeface="Helvetica Narrow" panose="020B0606020202030204" pitchFamily="34" charset="0"/>
              </a:rPr>
              <a:t>Vyhláška </a:t>
            </a:r>
            <a:r>
              <a:rPr lang="cs-CZ" sz="2600" dirty="0">
                <a:latin typeface="Helvetica Narrow" panose="020B0606020202030204" pitchFamily="34" charset="0"/>
              </a:rPr>
              <a:t>o předávání údajů školami a školskými zařízeními pro účely financování </a:t>
            </a:r>
            <a:r>
              <a:rPr lang="cs-CZ" sz="2600" dirty="0" smtClean="0">
                <a:latin typeface="Helvetica Narrow" panose="020B0606020202030204" pitchFamily="34" charset="0"/>
              </a:rPr>
              <a:t>ze </a:t>
            </a:r>
            <a:r>
              <a:rPr lang="cs-CZ" sz="2600" dirty="0">
                <a:latin typeface="Helvetica Narrow" panose="020B0606020202030204" pitchFamily="34" charset="0"/>
              </a:rPr>
              <a:t>státního rozpočtu</a:t>
            </a:r>
          </a:p>
          <a:p>
            <a:r>
              <a:rPr lang="cs-CZ" sz="2600" dirty="0" smtClean="0">
                <a:latin typeface="Helvetica Narrow" panose="020B0606020202030204" pitchFamily="34" charset="0"/>
              </a:rPr>
              <a:t>Nařízení </a:t>
            </a:r>
            <a:r>
              <a:rPr lang="cs-CZ" sz="2600" dirty="0">
                <a:latin typeface="Helvetica Narrow" panose="020B0606020202030204" pitchFamily="34" charset="0"/>
              </a:rPr>
              <a:t>vlády, </a:t>
            </a:r>
            <a:r>
              <a:rPr lang="cs-CZ" sz="2600" dirty="0">
                <a:latin typeface="Helvetica Narrow" panose="020B0606020202030204" pitchFamily="34" charset="0"/>
              </a:rPr>
              <a:t>kterým se stanoví pro základní školy, střední </a:t>
            </a:r>
            <a:r>
              <a:rPr lang="cs-CZ" sz="2600">
                <a:latin typeface="Helvetica Narrow" panose="020B0606020202030204" pitchFamily="34" charset="0"/>
              </a:rPr>
              <a:t>školy </a:t>
            </a:r>
            <a:r>
              <a:rPr lang="cs-CZ" sz="2600" smtClean="0">
                <a:latin typeface="Helvetica Narrow" panose="020B0606020202030204" pitchFamily="34" charset="0"/>
              </a:rPr>
              <a:t/>
            </a:r>
            <a:br>
              <a:rPr lang="cs-CZ" sz="2600" smtClean="0">
                <a:latin typeface="Helvetica Narrow" panose="020B0606020202030204" pitchFamily="34" charset="0"/>
              </a:rPr>
            </a:br>
            <a:r>
              <a:rPr lang="cs-CZ" sz="2600" smtClean="0">
                <a:latin typeface="Helvetica Narrow" panose="020B0606020202030204" pitchFamily="34" charset="0"/>
              </a:rPr>
              <a:t>a </a:t>
            </a:r>
            <a:r>
              <a:rPr lang="cs-CZ" sz="2600" dirty="0">
                <a:latin typeface="Helvetica Narrow" panose="020B0606020202030204" pitchFamily="34" charset="0"/>
              </a:rPr>
              <a:t>konzervatoře zřizované krajem, obcí nebo svazkem obcí </a:t>
            </a:r>
            <a:r>
              <a:rPr lang="cs-CZ" sz="2600">
                <a:latin typeface="Helvetica Narrow" panose="020B0606020202030204" pitchFamily="34" charset="0"/>
              </a:rPr>
              <a:t>maximální </a:t>
            </a:r>
            <a:r>
              <a:rPr lang="cs-CZ" sz="2600" smtClean="0">
                <a:latin typeface="Helvetica Narrow" panose="020B0606020202030204" pitchFamily="34" charset="0"/>
              </a:rPr>
              <a:t/>
            </a:r>
            <a:br>
              <a:rPr lang="cs-CZ" sz="2600" smtClean="0">
                <a:latin typeface="Helvetica Narrow" panose="020B0606020202030204" pitchFamily="34" charset="0"/>
              </a:rPr>
            </a:br>
            <a:r>
              <a:rPr lang="cs-CZ" sz="2600" smtClean="0">
                <a:latin typeface="Helvetica Narrow" panose="020B0606020202030204" pitchFamily="34" charset="0"/>
              </a:rPr>
              <a:t>počet </a:t>
            </a:r>
            <a:r>
              <a:rPr lang="cs-CZ" sz="2600" dirty="0">
                <a:latin typeface="Helvetica Narrow" panose="020B0606020202030204" pitchFamily="34" charset="0"/>
              </a:rPr>
              <a:t>hodin výuky financovaný ze státního rozpočtu</a:t>
            </a:r>
            <a:endParaRPr lang="cs-CZ" sz="2600" dirty="0" smtClean="0">
              <a:latin typeface="Helvetica Narrow" panose="020B0606020202030204" pitchFamily="34" charset="0"/>
            </a:endParaRPr>
          </a:p>
          <a:p>
            <a:r>
              <a:rPr lang="cs-CZ" sz="2600" dirty="0" smtClean="0">
                <a:latin typeface="Helvetica Narrow" panose="020B0606020202030204" pitchFamily="34" charset="0"/>
              </a:rPr>
              <a:t>Směrnice pro krajské úřady a obce s rozšířenou působností</a:t>
            </a:r>
            <a:endParaRPr lang="cs-CZ" sz="26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49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704856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Stav přípravy změny financování regionálního školství</a:t>
            </a:r>
          </a:p>
          <a:p>
            <a:pPr marL="400050" lvl="1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MŠMT v současné době pracuje na všech prováděcích právních předpisech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Dokončení všech souvisejících předpisů s </a:t>
            </a:r>
            <a:r>
              <a:rPr lang="cs-CZ" sz="2400" dirty="0">
                <a:latin typeface="Helvetica Narrow" panose="020B0606020202030204" pitchFamily="34" charset="0"/>
              </a:rPr>
              <a:t>dostatečným předstihem </a:t>
            </a:r>
            <a:r>
              <a:rPr lang="cs-CZ" sz="2400" dirty="0" smtClean="0">
                <a:latin typeface="Helvetica Narrow" panose="020B0606020202030204" pitchFamily="34" charset="0"/>
              </a:rPr>
              <a:t>=&gt; časový prostor pro ředitele </a:t>
            </a:r>
            <a:r>
              <a:rPr lang="cs-CZ" sz="2400" dirty="0">
                <a:latin typeface="Helvetica Narrow" panose="020B0606020202030204" pitchFamily="34" charset="0"/>
              </a:rPr>
              <a:t>škol </a:t>
            </a:r>
            <a:r>
              <a:rPr lang="cs-CZ" sz="2400" dirty="0" smtClean="0">
                <a:latin typeface="Helvetica Narrow" panose="020B0606020202030204" pitchFamily="34" charset="0"/>
              </a:rPr>
              <a:t>na přípravu školního roku 2018/2019</a:t>
            </a:r>
          </a:p>
          <a:p>
            <a:endParaRPr lang="cs-CZ" sz="24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236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704856" cy="5112568"/>
          </a:xfrm>
        </p:spPr>
        <p:txBody>
          <a:bodyPr>
            <a:normAutofit fontScale="92500" lnSpcReduction="20000"/>
          </a:bodyPr>
          <a:lstStyle/>
          <a:p>
            <a:pPr marL="400050" lvl="1" indent="0">
              <a:buNone/>
            </a:pP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Postupný náběh změny financování</a:t>
            </a:r>
          </a:p>
          <a:p>
            <a:pPr marL="400050" lvl="1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Helvetica Narrow" panose="020B0606020202030204" pitchFamily="34" charset="0"/>
              </a:rPr>
              <a:t>MŠMT </a:t>
            </a:r>
            <a:r>
              <a:rPr lang="cs-CZ" sz="2400" b="1" dirty="0" smtClean="0">
                <a:latin typeface="Helvetica Narrow" panose="020B0606020202030204" pitchFamily="34" charset="0"/>
              </a:rPr>
              <a:t>doporučuje</a:t>
            </a:r>
            <a:r>
              <a:rPr lang="cs-CZ" sz="2400" dirty="0" smtClean="0">
                <a:latin typeface="Helvetica Narrow" panose="020B0606020202030204" pitchFamily="34" charset="0"/>
              </a:rPr>
              <a:t> ředitelům základních a středních škol a konzervatoří postupnou aplikaci nařízení vlády k </a:t>
            </a:r>
            <a:r>
              <a:rPr lang="cs-CZ" sz="2400" dirty="0" err="1" smtClean="0">
                <a:latin typeface="Helvetica Narrow" panose="020B0606020202030204" pitchFamily="34" charset="0"/>
              </a:rPr>
              <a:t>PHmax</a:t>
            </a:r>
            <a:r>
              <a:rPr lang="cs-CZ" sz="2400" dirty="0" smtClean="0">
                <a:latin typeface="Helvetica Narrow" panose="020B0606020202030204" pitchFamily="34" charset="0"/>
              </a:rPr>
              <a:t> v průběhu dvou až tří let: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školní rok 2018/19 – zachování stávajícího rozsahu vzdělávání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školní rok 2019/20 – rozšíření rozsahu vzdělávání ve škole maximálně o 1 až 2 % oproti stávajícímu stavu 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školní rok 2020/21 – rozšíření rozsahu vzdělávání ve škole maximálně o 3 až 5 % oproti stávajícímu stavu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školní rok 2021/22 – rozšíření rozsahu vzdělávání ve škole maximálně o 5 % a více oproti stávajícímu stavu</a:t>
            </a:r>
          </a:p>
          <a:p>
            <a:pPr marL="0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pPr marL="0" indent="0">
              <a:buNone/>
            </a:pPr>
            <a:r>
              <a:rPr lang="cs-CZ" sz="2400" i="1" dirty="0" smtClean="0">
                <a:latin typeface="Helvetica Narrow" panose="020B0606020202030204" pitchFamily="34" charset="0"/>
              </a:rPr>
              <a:t>Poznámka</a:t>
            </a:r>
            <a:r>
              <a:rPr lang="cs-CZ" sz="2400" i="1" dirty="0">
                <a:latin typeface="Helvetica Narrow" panose="020B0606020202030204" pitchFamily="34" charset="0"/>
              </a:rPr>
              <a:t>: Rozšíření rozsahu vzdělávání z důvodu nárůstu výkonů (zvýšení počtu tříd) na úrovní stávajícího stavu není považováno za aplikaci nařízení vlády.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endParaRPr lang="cs-CZ" sz="24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11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l-PL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Česká republika a OECD</a:t>
            </a:r>
            <a:endParaRPr lang="cs-CZ" sz="2400" b="1" dirty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Autonomie rozhodování a finančního řízení vysoká, jak </a:t>
            </a:r>
            <a:r>
              <a:rPr lang="cs-CZ" sz="2400" dirty="0" smtClean="0">
                <a:latin typeface="Helvetica Narrow" panose="020B0606020202030204" pitchFamily="34" charset="0"/>
              </a:rPr>
              <a:t/>
            </a:r>
            <a:br>
              <a:rPr lang="cs-CZ" sz="2400" dirty="0" smtClean="0">
                <a:latin typeface="Helvetica Narrow" panose="020B0606020202030204" pitchFamily="34" charset="0"/>
              </a:rPr>
            </a:br>
            <a:r>
              <a:rPr lang="cs-CZ" sz="2400" dirty="0" smtClean="0">
                <a:latin typeface="Helvetica Narrow" panose="020B0606020202030204" pitchFamily="34" charset="0"/>
              </a:rPr>
              <a:t>na </a:t>
            </a:r>
            <a:r>
              <a:rPr lang="cs-CZ" sz="2400" dirty="0">
                <a:latin typeface="Helvetica Narrow" panose="020B0606020202030204" pitchFamily="34" charset="0"/>
              </a:rPr>
              <a:t>úrovni škol a </a:t>
            </a:r>
            <a:r>
              <a:rPr lang="cs-CZ" sz="2400" dirty="0" smtClean="0">
                <a:latin typeface="Helvetica Narrow" panose="020B0606020202030204" pitchFamily="34" charset="0"/>
              </a:rPr>
              <a:t>školského zákona </a:t>
            </a:r>
            <a:r>
              <a:rPr lang="cs-CZ" sz="2400" dirty="0">
                <a:latin typeface="Helvetica Narrow" panose="020B0606020202030204" pitchFamily="34" charset="0"/>
              </a:rPr>
              <a:t>nebo regionálních či územních orgánů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OECD </a:t>
            </a:r>
            <a:r>
              <a:rPr lang="cs-CZ" sz="2400" dirty="0">
                <a:latin typeface="Helvetica Narrow" panose="020B0606020202030204" pitchFamily="34" charset="0"/>
              </a:rPr>
              <a:t>– přenesení hlavní role ve financování MŠ a ZŠ na stát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Omezit </a:t>
            </a:r>
            <a:r>
              <a:rPr lang="cs-CZ" sz="2400" dirty="0">
                <a:latin typeface="Helvetica Narrow" panose="020B0606020202030204" pitchFamily="34" charset="0"/>
              </a:rPr>
              <a:t>financování </a:t>
            </a:r>
            <a:r>
              <a:rPr lang="cs-CZ" sz="2400" dirty="0" smtClean="0">
                <a:latin typeface="Helvetica Narrow" panose="020B0606020202030204" pitchFamily="34" charset="0"/>
              </a:rPr>
              <a:t>programů </a:t>
            </a:r>
            <a:r>
              <a:rPr lang="cs-CZ" sz="2400" dirty="0">
                <a:latin typeface="Helvetica Narrow" panose="020B0606020202030204" pitchFamily="34" charset="0"/>
              </a:rPr>
              <a:t>a posílit financování škol jako institucí</a:t>
            </a:r>
          </a:p>
        </p:txBody>
      </p:sp>
    </p:spTree>
    <p:extLst>
      <p:ext uri="{BB962C8B-B14F-4D97-AF65-F5344CB8AC3E}">
        <p14:creationId xmlns:p14="http://schemas.microsoft.com/office/powerpoint/2010/main" val="69103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704856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Postupný náběh změny financování</a:t>
            </a:r>
          </a:p>
          <a:p>
            <a:pPr marL="400050" lvl="1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Helvetica Narrow" panose="020B0606020202030204" pitchFamily="34" charset="0"/>
              </a:rPr>
              <a:t>MŠMT </a:t>
            </a:r>
            <a:r>
              <a:rPr lang="cs-CZ" sz="2400" b="1" dirty="0" smtClean="0">
                <a:latin typeface="Helvetica Narrow" panose="020B0606020202030204" pitchFamily="34" charset="0"/>
              </a:rPr>
              <a:t>nedoporučuje</a:t>
            </a:r>
            <a:r>
              <a:rPr lang="cs-CZ" sz="2400" dirty="0" smtClean="0">
                <a:latin typeface="Helvetica Narrow" panose="020B0606020202030204" pitchFamily="34" charset="0"/>
              </a:rPr>
              <a:t> využití </a:t>
            </a:r>
            <a:r>
              <a:rPr lang="cs-CZ" sz="2400" dirty="0" err="1">
                <a:latin typeface="Helvetica Narrow" panose="020B0606020202030204" pitchFamily="34" charset="0"/>
              </a:rPr>
              <a:t>PHmax</a:t>
            </a:r>
            <a:r>
              <a:rPr lang="cs-CZ" sz="2400" dirty="0">
                <a:latin typeface="Helvetica Narrow" panose="020B0606020202030204" pitchFamily="34" charset="0"/>
              </a:rPr>
              <a:t> v maximálním rozsahu </a:t>
            </a:r>
            <a:r>
              <a:rPr lang="cs-CZ" sz="2400" dirty="0" smtClean="0">
                <a:latin typeface="Helvetica Narrow" panose="020B0606020202030204" pitchFamily="34" charset="0"/>
              </a:rPr>
              <a:t>podle </a:t>
            </a:r>
            <a:r>
              <a:rPr lang="cs-CZ" sz="2400" dirty="0">
                <a:latin typeface="Helvetica Narrow" panose="020B0606020202030204" pitchFamily="34" charset="0"/>
              </a:rPr>
              <a:t>nařízení </a:t>
            </a:r>
            <a:r>
              <a:rPr lang="cs-CZ" sz="2400" dirty="0" smtClean="0">
                <a:latin typeface="Helvetica Narrow" panose="020B0606020202030204" pitchFamily="34" charset="0"/>
              </a:rPr>
              <a:t>vlády: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školní </a:t>
            </a:r>
            <a:r>
              <a:rPr lang="cs-CZ" sz="2400" dirty="0">
                <a:latin typeface="Helvetica Narrow" panose="020B0606020202030204" pitchFamily="34" charset="0"/>
              </a:rPr>
              <a:t>rok 2018/19 =&gt; </a:t>
            </a:r>
            <a:r>
              <a:rPr lang="cs-CZ" sz="2400" dirty="0" err="1">
                <a:latin typeface="Helvetica Narrow" panose="020B0606020202030204" pitchFamily="34" charset="0"/>
              </a:rPr>
              <a:t>neufinancování</a:t>
            </a:r>
            <a:r>
              <a:rPr lang="cs-CZ" sz="2400" dirty="0">
                <a:latin typeface="Helvetica Narrow" panose="020B0606020202030204" pitchFamily="34" charset="0"/>
              </a:rPr>
              <a:t> období září až prosinec </a:t>
            </a:r>
            <a:r>
              <a:rPr lang="cs-CZ" sz="2400" dirty="0" smtClean="0">
                <a:latin typeface="Helvetica Narrow" panose="020B0606020202030204" pitchFamily="34" charset="0"/>
              </a:rPr>
              <a:t>2018 z rozpočtu školy (nebude možno financovat z rezervy KÚ)</a:t>
            </a: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školní rok 2019/20 </a:t>
            </a:r>
            <a:r>
              <a:rPr lang="cs-CZ" sz="2400" dirty="0" smtClean="0">
                <a:latin typeface="Helvetica Narrow" panose="020B0606020202030204" pitchFamily="34" charset="0"/>
              </a:rPr>
              <a:t>a následující =&gt; riziko v případě odchodu několika žáků dojde k poklesu průměrného počtu žáků a tím i ke snížení pásma pro hodnoty </a:t>
            </a:r>
            <a:r>
              <a:rPr lang="cs-CZ" sz="2400" dirty="0" err="1" smtClean="0">
                <a:latin typeface="Helvetica Narrow" panose="020B0606020202030204" pitchFamily="34" charset="0"/>
              </a:rPr>
              <a:t>PHmax</a:t>
            </a:r>
            <a:r>
              <a:rPr lang="cs-CZ" sz="2400" dirty="0" smtClean="0">
                <a:latin typeface="Helvetica Narrow" panose="020B0606020202030204" pitchFamily="34" charset="0"/>
              </a:rPr>
              <a:t> </a:t>
            </a:r>
            <a:endParaRPr lang="cs-CZ" sz="2400" dirty="0"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Helvetica Narrow" panose="020B0606020202030204" pitchFamily="34" charset="0"/>
              </a:rPr>
              <a:t>MŠMT </a:t>
            </a:r>
            <a:r>
              <a:rPr lang="cs-CZ" sz="2400" b="1" dirty="0">
                <a:latin typeface="Helvetica Narrow" panose="020B0606020202030204" pitchFamily="34" charset="0"/>
              </a:rPr>
              <a:t>nedoporučuje</a:t>
            </a:r>
            <a:r>
              <a:rPr lang="cs-CZ" sz="2400" dirty="0">
                <a:latin typeface="Helvetica Narrow" panose="020B0606020202030204" pitchFamily="34" charset="0"/>
              </a:rPr>
              <a:t> realizaci vzdělávání prostřednictvím </a:t>
            </a:r>
            <a:r>
              <a:rPr lang="cs-CZ" sz="2400" dirty="0" err="1">
                <a:latin typeface="Helvetica Narrow" panose="020B0606020202030204" pitchFamily="34" charset="0"/>
              </a:rPr>
              <a:t>nadúvazkových</a:t>
            </a:r>
            <a:r>
              <a:rPr lang="cs-CZ" sz="2400" dirty="0">
                <a:latin typeface="Helvetica Narrow" panose="020B0606020202030204" pitchFamily="34" charset="0"/>
              </a:rPr>
              <a:t> </a:t>
            </a:r>
            <a:r>
              <a:rPr lang="cs-CZ" sz="2400" dirty="0" smtClean="0">
                <a:latin typeface="Helvetica Narrow" panose="020B0606020202030204" pitchFamily="34" charset="0"/>
              </a:rPr>
              <a:t>hodin =&gt; přetěžování učitelů</a:t>
            </a:r>
            <a:endParaRPr lang="cs-CZ" sz="2400" dirty="0"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endParaRPr lang="cs-CZ" sz="24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96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704856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Připravované kroky MŠMT směrem k ředitelům škol</a:t>
            </a:r>
          </a:p>
          <a:p>
            <a:pPr marL="400050" lvl="1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Metodické pokyny pro ředitele škol</a:t>
            </a: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Vytvoření modelových příkladů </a:t>
            </a:r>
            <a:r>
              <a:rPr lang="cs-CZ" sz="2400" dirty="0">
                <a:latin typeface="Helvetica Narrow" panose="020B0606020202030204" pitchFamily="34" charset="0"/>
              </a:rPr>
              <a:t>pro porovnání stávajícího </a:t>
            </a:r>
            <a:r>
              <a:rPr lang="cs-CZ" sz="2400" dirty="0" smtClean="0">
                <a:latin typeface="Helvetica Narrow" panose="020B0606020202030204" pitchFamily="34" charset="0"/>
              </a:rPr>
              <a:t/>
            </a:r>
            <a:br>
              <a:rPr lang="cs-CZ" sz="2400" dirty="0" smtClean="0">
                <a:latin typeface="Helvetica Narrow" panose="020B0606020202030204" pitchFamily="34" charset="0"/>
              </a:rPr>
            </a:br>
            <a:r>
              <a:rPr lang="cs-CZ" sz="2400" dirty="0" smtClean="0">
                <a:latin typeface="Helvetica Narrow" panose="020B0606020202030204" pitchFamily="34" charset="0"/>
              </a:rPr>
              <a:t>a </a:t>
            </a:r>
            <a:r>
              <a:rPr lang="cs-CZ" sz="2400" dirty="0">
                <a:latin typeface="Helvetica Narrow" panose="020B0606020202030204" pitchFamily="34" charset="0"/>
              </a:rPr>
              <a:t>nového způsobu financování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Pilotní propočet na datech školního </a:t>
            </a:r>
            <a:r>
              <a:rPr lang="cs-CZ" sz="2400" smtClean="0">
                <a:latin typeface="Helvetica Narrow" panose="020B0606020202030204" pitchFamily="34" charset="0"/>
              </a:rPr>
              <a:t>roku 2017/18 </a:t>
            </a:r>
            <a:r>
              <a:rPr lang="cs-CZ" sz="2400" dirty="0" smtClean="0">
                <a:latin typeface="Helvetica Narrow" panose="020B0606020202030204" pitchFamily="34" charset="0"/>
              </a:rPr>
              <a:t>=&gt; informace o počtu </a:t>
            </a:r>
            <a:r>
              <a:rPr lang="cs-CZ" sz="2400" dirty="0">
                <a:latin typeface="Helvetica Narrow" panose="020B0606020202030204" pitchFamily="34" charset="0"/>
              </a:rPr>
              <a:t>úvazků </a:t>
            </a:r>
            <a:r>
              <a:rPr lang="cs-CZ" sz="2400" dirty="0" smtClean="0">
                <a:latin typeface="Helvetica Narrow" panose="020B0606020202030204" pitchFamily="34" charset="0"/>
              </a:rPr>
              <a:t>zaměstnanců =&gt; zpětná vazba správnosti školou vykázaných dat </a:t>
            </a: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Semináře </a:t>
            </a:r>
            <a:r>
              <a:rPr lang="cs-CZ" sz="2400" dirty="0">
                <a:latin typeface="Helvetica Narrow" panose="020B0606020202030204" pitchFamily="34" charset="0"/>
              </a:rPr>
              <a:t>MŠMT pro </a:t>
            </a:r>
            <a:r>
              <a:rPr lang="cs-CZ" sz="2400" dirty="0" smtClean="0">
                <a:latin typeface="Helvetica Narrow" panose="020B0606020202030204" pitchFamily="34" charset="0"/>
              </a:rPr>
              <a:t>ředitele škol</a:t>
            </a: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endParaRPr lang="cs-CZ" sz="24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47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704856" cy="5112568"/>
          </a:xfrm>
        </p:spPr>
        <p:txBody>
          <a:bodyPr>
            <a:normAutofit fontScale="85000" lnSpcReduction="20000"/>
          </a:bodyPr>
          <a:lstStyle/>
          <a:p>
            <a:pPr marL="400050" lvl="1" indent="0">
              <a:buNone/>
            </a:pPr>
            <a:r>
              <a:rPr lang="pl-PL" sz="31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Rozpis rozpočtu a finanční toky</a:t>
            </a:r>
            <a:endParaRPr lang="cs-CZ" sz="31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Rozpis rozpočtu bude na </a:t>
            </a:r>
            <a:r>
              <a:rPr lang="cs-CZ" sz="2400" dirty="0">
                <a:latin typeface="Helvetica Narrow" panose="020B0606020202030204" pitchFamily="34" charset="0"/>
              </a:rPr>
              <a:t>stejném principu jako </a:t>
            </a:r>
            <a:r>
              <a:rPr lang="cs-CZ" sz="2400" dirty="0" smtClean="0">
                <a:latin typeface="Helvetica Narrow" panose="020B0606020202030204" pitchFamily="34" charset="0"/>
              </a:rPr>
              <a:t>dosud (MŠMT </a:t>
            </a:r>
            <a:r>
              <a:rPr lang="cs-CZ" sz="2400" dirty="0">
                <a:latin typeface="Helvetica Narrow" panose="020B0606020202030204" pitchFamily="34" charset="0"/>
              </a:rPr>
              <a:t>bude rozepisovat prostředky do rozpočtů jednotlivých krajů a krajské úřady je budou rozepisovat do rozpočtů jednotlivých krajských a obecních škol </a:t>
            </a:r>
            <a:r>
              <a:rPr lang="cs-CZ" sz="2400" dirty="0" smtClean="0">
                <a:latin typeface="Helvetica Narrow" panose="020B0606020202030204" pitchFamily="34" charset="0"/>
              </a:rPr>
              <a:t/>
            </a:r>
            <a:br>
              <a:rPr lang="cs-CZ" sz="2400" dirty="0" smtClean="0">
                <a:latin typeface="Helvetica Narrow" panose="020B0606020202030204" pitchFamily="34" charset="0"/>
              </a:rPr>
            </a:br>
            <a:r>
              <a:rPr lang="cs-CZ" sz="2400" dirty="0" smtClean="0">
                <a:latin typeface="Helvetica Narrow" panose="020B0606020202030204" pitchFamily="34" charset="0"/>
              </a:rPr>
              <a:t>a </a:t>
            </a:r>
            <a:r>
              <a:rPr lang="cs-CZ" sz="2400" dirty="0">
                <a:latin typeface="Helvetica Narrow" panose="020B0606020202030204" pitchFamily="34" charset="0"/>
              </a:rPr>
              <a:t>školských </a:t>
            </a:r>
            <a:r>
              <a:rPr lang="cs-CZ" sz="2400" dirty="0" smtClean="0">
                <a:latin typeface="Helvetica Narrow" panose="020B0606020202030204" pitchFamily="34" charset="0"/>
              </a:rPr>
              <a:t>zařízení)</a:t>
            </a: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MŠMT </a:t>
            </a:r>
            <a:r>
              <a:rPr lang="cs-CZ" sz="2400" dirty="0">
                <a:latin typeface="Helvetica Narrow" panose="020B0606020202030204" pitchFamily="34" charset="0"/>
              </a:rPr>
              <a:t>stanoví výši prostředků pro jednotlivé školy </a:t>
            </a:r>
            <a:r>
              <a:rPr lang="cs-CZ" sz="2400" dirty="0" smtClean="0">
                <a:latin typeface="Helvetica Narrow" panose="020B0606020202030204" pitchFamily="34" charset="0"/>
              </a:rPr>
              <a:t>a </a:t>
            </a:r>
            <a:r>
              <a:rPr lang="cs-CZ" sz="2400" dirty="0">
                <a:latin typeface="Helvetica Narrow" panose="020B0606020202030204" pitchFamily="34" charset="0"/>
              </a:rPr>
              <a:t>výši prostředků pro pedagogy školních </a:t>
            </a:r>
            <a:r>
              <a:rPr lang="cs-CZ" sz="2400" dirty="0" smtClean="0">
                <a:latin typeface="Helvetica Narrow" panose="020B0606020202030204" pitchFamily="34" charset="0"/>
              </a:rPr>
              <a:t>družin, krajský </a:t>
            </a:r>
            <a:r>
              <a:rPr lang="cs-CZ" sz="2400" dirty="0">
                <a:latin typeface="Helvetica Narrow" panose="020B0606020202030204" pitchFamily="34" charset="0"/>
              </a:rPr>
              <a:t>úřad </a:t>
            </a:r>
            <a:r>
              <a:rPr lang="cs-CZ" sz="2400" dirty="0" smtClean="0">
                <a:latin typeface="Helvetica Narrow" panose="020B0606020202030204" pitchFamily="34" charset="0"/>
              </a:rPr>
              <a:t>bude tyto finanční prostředky </a:t>
            </a:r>
            <a:r>
              <a:rPr lang="cs-CZ" sz="2400" dirty="0">
                <a:latin typeface="Helvetica Narrow" panose="020B0606020202030204" pitchFamily="34" charset="0"/>
              </a:rPr>
              <a:t>školám </a:t>
            </a:r>
            <a:r>
              <a:rPr lang="cs-CZ" sz="2400" dirty="0" smtClean="0">
                <a:latin typeface="Helvetica Narrow" panose="020B0606020202030204" pitchFamily="34" charset="0"/>
              </a:rPr>
              <a:t>a školním družinám rozepisovat </a:t>
            </a:r>
            <a:r>
              <a:rPr lang="cs-CZ" sz="2400" dirty="0">
                <a:latin typeface="Helvetica Narrow" panose="020B0606020202030204" pitchFamily="34" charset="0"/>
              </a:rPr>
              <a:t>ve výši stanovené ministerstvem. </a:t>
            </a:r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Krajský úřad bude moci upravit </a:t>
            </a:r>
            <a:r>
              <a:rPr lang="cs-CZ" sz="2400" dirty="0">
                <a:latin typeface="Helvetica Narrow" panose="020B0606020202030204" pitchFamily="34" charset="0"/>
              </a:rPr>
              <a:t>škole výši přidělených prostředků státního rozpočtu </a:t>
            </a:r>
            <a:r>
              <a:rPr lang="cs-CZ" sz="2400" dirty="0" smtClean="0">
                <a:latin typeface="Helvetica Narrow" panose="020B0606020202030204" pitchFamily="34" charset="0"/>
              </a:rPr>
              <a:t>pouze </a:t>
            </a:r>
            <a:r>
              <a:rPr lang="cs-CZ" sz="2400" dirty="0">
                <a:latin typeface="Helvetica Narrow" panose="020B0606020202030204" pitchFamily="34" charset="0"/>
              </a:rPr>
              <a:t>v případě, že v rámci ověření správnosti údajů vykazovaných jednotlivými školami zjistí rozdíl mezi vykázaným a skutečným stavem.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Z </a:t>
            </a:r>
            <a:r>
              <a:rPr lang="cs-CZ" sz="2400" dirty="0">
                <a:latin typeface="Helvetica Narrow" panose="020B0606020202030204" pitchFamily="34" charset="0"/>
              </a:rPr>
              <a:t>úrovně </a:t>
            </a:r>
            <a:r>
              <a:rPr lang="cs-CZ" sz="2400" dirty="0" smtClean="0">
                <a:latin typeface="Helvetica Narrow" panose="020B0606020202030204" pitchFamily="34" charset="0"/>
              </a:rPr>
              <a:t>MŠMT budou prostřednictvím </a:t>
            </a:r>
            <a:r>
              <a:rPr lang="cs-CZ" sz="2400" dirty="0">
                <a:latin typeface="Helvetica Narrow" panose="020B0606020202030204" pitchFamily="34" charset="0"/>
              </a:rPr>
              <a:t>republikových normativů </a:t>
            </a:r>
            <a:r>
              <a:rPr lang="cs-CZ" sz="2400" dirty="0" smtClean="0">
                <a:latin typeface="Helvetica Narrow" panose="020B0606020202030204" pitchFamily="34" charset="0"/>
              </a:rPr>
              <a:t>(v </a:t>
            </a:r>
            <a:r>
              <a:rPr lang="cs-CZ" sz="2400" dirty="0">
                <a:latin typeface="Helvetica Narrow" panose="020B0606020202030204" pitchFamily="34" charset="0"/>
              </a:rPr>
              <a:t>širší </a:t>
            </a:r>
            <a:r>
              <a:rPr lang="cs-CZ" sz="2400" dirty="0" smtClean="0">
                <a:latin typeface="Helvetica Narrow" panose="020B0606020202030204" pitchFamily="34" charset="0"/>
              </a:rPr>
              <a:t>struktuře než dnes) </a:t>
            </a:r>
            <a:r>
              <a:rPr lang="cs-CZ" sz="2400" dirty="0">
                <a:latin typeface="Helvetica Narrow" panose="020B0606020202030204" pitchFamily="34" charset="0"/>
              </a:rPr>
              <a:t>rozepisovány </a:t>
            </a:r>
            <a:r>
              <a:rPr lang="cs-CZ" sz="2400" dirty="0" smtClean="0">
                <a:latin typeface="Helvetica Narrow" panose="020B0606020202030204" pitchFamily="34" charset="0"/>
              </a:rPr>
              <a:t>prostředky </a:t>
            </a:r>
            <a:r>
              <a:rPr lang="cs-CZ" sz="2400" dirty="0">
                <a:latin typeface="Helvetica Narrow" panose="020B0606020202030204" pitchFamily="34" charset="0"/>
              </a:rPr>
              <a:t>na financování školských zařízení (s výjimkou pedagogické práce ve ŠD</a:t>
            </a:r>
            <a:r>
              <a:rPr lang="cs-CZ" sz="2400" dirty="0" smtClean="0">
                <a:latin typeface="Helvetica Narrow" panose="020B0606020202030204" pitchFamily="34" charset="0"/>
              </a:rPr>
              <a:t>), krajský </a:t>
            </a:r>
            <a:r>
              <a:rPr lang="cs-CZ" sz="2400" dirty="0">
                <a:latin typeface="Helvetica Narrow" panose="020B0606020202030204" pitchFamily="34" charset="0"/>
              </a:rPr>
              <a:t>úřad </a:t>
            </a:r>
            <a:r>
              <a:rPr lang="cs-CZ" sz="2400" dirty="0" smtClean="0">
                <a:latin typeface="Helvetica Narrow" panose="020B0606020202030204" pitchFamily="34" charset="0"/>
              </a:rPr>
              <a:t>bude tyto finanční prostředky jednotlivým </a:t>
            </a:r>
            <a:r>
              <a:rPr lang="cs-CZ" sz="2400" dirty="0">
                <a:latin typeface="Helvetica Narrow" panose="020B0606020202030204" pitchFamily="34" charset="0"/>
              </a:rPr>
              <a:t>školským zařízením </a:t>
            </a:r>
            <a:r>
              <a:rPr lang="cs-CZ" sz="2400" dirty="0" smtClean="0">
                <a:latin typeface="Helvetica Narrow" panose="020B0606020202030204" pitchFamily="34" charset="0"/>
              </a:rPr>
              <a:t>rozepisovat </a:t>
            </a:r>
            <a:r>
              <a:rPr lang="cs-CZ" sz="2400" dirty="0">
                <a:latin typeface="Helvetica Narrow" panose="020B0606020202030204" pitchFamily="34" charset="0"/>
              </a:rPr>
              <a:t>prostřednictvím </a:t>
            </a:r>
            <a:r>
              <a:rPr lang="cs-CZ" sz="2400" dirty="0" smtClean="0">
                <a:latin typeface="Helvetica Narrow" panose="020B0606020202030204" pitchFamily="34" charset="0"/>
              </a:rPr>
              <a:t>jím </a:t>
            </a:r>
            <a:r>
              <a:rPr lang="cs-CZ" sz="2400" dirty="0">
                <a:latin typeface="Helvetica Narrow" panose="020B0606020202030204" pitchFamily="34" charset="0"/>
              </a:rPr>
              <a:t>stanovených krajských normativů.</a:t>
            </a:r>
          </a:p>
        </p:txBody>
      </p:sp>
    </p:spTree>
    <p:extLst>
      <p:ext uri="{BB962C8B-B14F-4D97-AF65-F5344CB8AC3E}">
        <p14:creationId xmlns:p14="http://schemas.microsoft.com/office/powerpoint/2010/main" val="39467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632848" cy="5112568"/>
          </a:xfrm>
        </p:spPr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Závěrem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Vláda stanoví nařízením nebo MŠMT podzákonným předpisem maximální rozsah vzdělávání nebo přímé pedagogické činnosti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Změna </a:t>
            </a:r>
            <a:r>
              <a:rPr lang="cs-CZ" sz="2400" dirty="0">
                <a:latin typeface="Helvetica Narrow" panose="020B0606020202030204" pitchFamily="34" charset="0"/>
              </a:rPr>
              <a:t>posune řízení a pravidla pro financování k MŠMT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Krajský úřad </a:t>
            </a:r>
            <a:r>
              <a:rPr lang="cs-CZ" sz="2400" dirty="0">
                <a:latin typeface="Helvetica Narrow" panose="020B0606020202030204" pitchFamily="34" charset="0"/>
              </a:rPr>
              <a:t>bude provádět zejména rozpis, kontrolu a úpravy </a:t>
            </a:r>
            <a:r>
              <a:rPr lang="cs-CZ" sz="2400" dirty="0" smtClean="0">
                <a:latin typeface="Helvetica Narrow" panose="020B0606020202030204" pitchFamily="34" charset="0"/>
              </a:rPr>
              <a:t/>
            </a:r>
            <a:br>
              <a:rPr lang="cs-CZ" sz="2400" dirty="0" smtClean="0">
                <a:latin typeface="Helvetica Narrow" panose="020B0606020202030204" pitchFamily="34" charset="0"/>
              </a:rPr>
            </a:br>
            <a:r>
              <a:rPr lang="cs-CZ" sz="2400" dirty="0" smtClean="0">
                <a:latin typeface="Helvetica Narrow" panose="020B0606020202030204" pitchFamily="34" charset="0"/>
              </a:rPr>
              <a:t>v </a:t>
            </a:r>
            <a:r>
              <a:rPr lang="cs-CZ" sz="2400" dirty="0">
                <a:latin typeface="Helvetica Narrow" panose="020B0606020202030204" pitchFamily="34" charset="0"/>
              </a:rPr>
              <a:t>průběhu </a:t>
            </a:r>
            <a:r>
              <a:rPr lang="cs-CZ" sz="2400" dirty="0" smtClean="0">
                <a:latin typeface="Helvetica Narrow" panose="020B0606020202030204" pitchFamily="34" charset="0"/>
              </a:rPr>
              <a:t>roku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Škola </a:t>
            </a:r>
            <a:r>
              <a:rPr lang="cs-CZ" sz="2400" dirty="0">
                <a:latin typeface="Helvetica Narrow" panose="020B0606020202030204" pitchFamily="34" charset="0"/>
              </a:rPr>
              <a:t>dostane 1 balíček peněz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Závazné ukazatele jako dosud – limity mzdové regulace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Systém vyžaduje větší kontrolu vstupních údajů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Větší srovnatelnost odměňování za stejný druh práce mezi kraji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Nepřeceňuje se parametr dítě, žák</a:t>
            </a:r>
          </a:p>
          <a:p>
            <a:endParaRPr lang="cs-CZ" sz="24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55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704856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endParaRPr lang="pl-PL" sz="31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400050" lvl="1" indent="0">
              <a:buNone/>
            </a:pPr>
            <a:endParaRPr lang="pl-PL" sz="3100" b="1" dirty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400050" lvl="1" indent="0">
              <a:buNone/>
            </a:pPr>
            <a:r>
              <a:rPr lang="pl-PL" sz="31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Děkuji </a:t>
            </a:r>
            <a:r>
              <a:rPr lang="pl-PL" sz="31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za </a:t>
            </a:r>
            <a:r>
              <a:rPr lang="pl-PL" sz="31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pozornost</a:t>
            </a:r>
          </a:p>
          <a:p>
            <a:pPr marL="400050" lvl="1" indent="0">
              <a:buNone/>
            </a:pPr>
            <a:endParaRPr lang="cs-CZ" sz="3100" dirty="0" smtClean="0">
              <a:latin typeface="Helvetica Narrow" panose="020B0606020202030204" pitchFamily="34" charset="0"/>
            </a:endParaRPr>
          </a:p>
          <a:p>
            <a:pPr marL="400050" lvl="1" indent="0">
              <a:buNone/>
            </a:pPr>
            <a:r>
              <a:rPr lang="cs-CZ" sz="2400" dirty="0" smtClean="0">
                <a:latin typeface="Helvetica Narrow" panose="020B0606020202030204" pitchFamily="34" charset="0"/>
              </a:rPr>
              <a:t>RNDr</a:t>
            </a:r>
            <a:r>
              <a:rPr lang="cs-CZ" sz="2400" dirty="0">
                <a:latin typeface="Helvetica Narrow" panose="020B0606020202030204" pitchFamily="34" charset="0"/>
              </a:rPr>
              <a:t>. Zuzana </a:t>
            </a:r>
            <a:r>
              <a:rPr lang="cs-CZ" sz="2400" dirty="0" smtClean="0">
                <a:latin typeface="Helvetica Narrow" panose="020B0606020202030204" pitchFamily="34" charset="0"/>
              </a:rPr>
              <a:t>Matušková</a:t>
            </a:r>
          </a:p>
          <a:p>
            <a:pPr marL="400050" lvl="1" indent="0">
              <a:buNone/>
            </a:pPr>
            <a:r>
              <a:rPr lang="cs-CZ" sz="2400" dirty="0">
                <a:latin typeface="Helvetica Narrow" panose="020B0606020202030204" pitchFamily="34" charset="0"/>
              </a:rPr>
              <a:t>náměstkyně pro řízení sekce </a:t>
            </a:r>
            <a:r>
              <a:rPr lang="cs-CZ" sz="2400" dirty="0" smtClean="0">
                <a:latin typeface="Helvetica Narrow" panose="020B0606020202030204" pitchFamily="34" charset="0"/>
              </a:rPr>
              <a:t>ekonomické</a:t>
            </a:r>
          </a:p>
          <a:p>
            <a:pPr marL="400050" lvl="1" indent="0">
              <a:buNone/>
            </a:pPr>
            <a:endParaRPr lang="cs-CZ" sz="2400" dirty="0">
              <a:latin typeface="Helvetica Narrow" panose="020B0606020202030204" pitchFamily="34" charset="0"/>
            </a:endParaRPr>
          </a:p>
          <a:p>
            <a:pPr marL="400050" lvl="1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endParaRPr lang="cs-CZ" sz="2400" dirty="0" smtClean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88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 fontScale="85000" lnSpcReduction="20000"/>
          </a:bodyPr>
          <a:lstStyle/>
          <a:p>
            <a:pPr marL="400050" lvl="1" indent="0">
              <a:buNone/>
            </a:pPr>
            <a:r>
              <a:rPr lang="pl-PL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Změna má zajistit</a:t>
            </a:r>
            <a:endParaRPr lang="cs-CZ" sz="2400" b="1" dirty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endParaRPr lang="cs-CZ" sz="2400" b="1" dirty="0" smtClean="0">
              <a:latin typeface="Helvetica Narrow" panose="020B0606020202030204" pitchFamily="34" charset="0"/>
            </a:endParaRPr>
          </a:p>
          <a:p>
            <a:r>
              <a:rPr lang="cs-CZ" sz="2400" b="1" dirty="0" smtClean="0">
                <a:latin typeface="Helvetica Narrow" panose="020B0606020202030204" pitchFamily="34" charset="0"/>
              </a:rPr>
              <a:t>Účelovost – </a:t>
            </a:r>
            <a:r>
              <a:rPr lang="cs-CZ" sz="2400" b="1" dirty="0">
                <a:latin typeface="Helvetica Narrow" panose="020B0606020202030204" pitchFamily="34" charset="0"/>
              </a:rPr>
              <a:t>peníze dotečou tam, kam mají a jsou použity </a:t>
            </a:r>
            <a:r>
              <a:rPr lang="cs-CZ" sz="2400" b="1" dirty="0" smtClean="0">
                <a:latin typeface="Helvetica Narrow" panose="020B0606020202030204" pitchFamily="34" charset="0"/>
              </a:rPr>
              <a:t/>
            </a:r>
            <a:br>
              <a:rPr lang="cs-CZ" sz="2400" b="1" dirty="0" smtClean="0">
                <a:latin typeface="Helvetica Narrow" panose="020B0606020202030204" pitchFamily="34" charset="0"/>
              </a:rPr>
            </a:br>
            <a:r>
              <a:rPr lang="cs-CZ" sz="2400" b="1" dirty="0" smtClean="0">
                <a:latin typeface="Helvetica Narrow" panose="020B0606020202030204" pitchFamily="34" charset="0"/>
              </a:rPr>
              <a:t>na </a:t>
            </a:r>
            <a:r>
              <a:rPr lang="cs-CZ" sz="2400" b="1" dirty="0">
                <a:latin typeface="Helvetica Narrow" panose="020B0606020202030204" pitchFamily="34" charset="0"/>
              </a:rPr>
              <a:t>stanovený účel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Dnes </a:t>
            </a:r>
            <a:r>
              <a:rPr lang="cs-CZ" sz="1900" dirty="0">
                <a:latin typeface="Helvetica Narrow" panose="020B0606020202030204" pitchFamily="34" charset="0"/>
              </a:rPr>
              <a:t>účelovost zajištěna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Peníze </a:t>
            </a:r>
            <a:r>
              <a:rPr lang="cs-CZ" sz="1900" dirty="0">
                <a:latin typeface="Helvetica Narrow" panose="020B0606020202030204" pitchFamily="34" charset="0"/>
              </a:rPr>
              <a:t>někdy nedotečou tak, jak by si stát představoval a lidé ve školách </a:t>
            </a:r>
            <a:r>
              <a:rPr lang="cs-CZ" sz="1900" dirty="0" smtClean="0">
                <a:latin typeface="Helvetica Narrow" panose="020B0606020202030204" pitchFamily="34" charset="0"/>
              </a:rPr>
              <a:t>očekávali.</a:t>
            </a:r>
            <a:endParaRPr lang="cs-CZ" sz="1900" dirty="0">
              <a:latin typeface="Helvetica Narrow" panose="020B0606020202030204" pitchFamily="34" charset="0"/>
            </a:endParaRPr>
          </a:p>
          <a:p>
            <a:r>
              <a:rPr lang="cs-CZ" sz="2400" b="1" dirty="0">
                <a:latin typeface="Helvetica Narrow" panose="020B0606020202030204" pitchFamily="34" charset="0"/>
              </a:rPr>
              <a:t>Předvídatelnost (právní jistota) – střednědobá až dlouhodobá stabilita systému; všichni vědí, s čím mohou při splnění stanovených podmínek počítat</a:t>
            </a:r>
          </a:p>
          <a:p>
            <a:pPr lvl="1"/>
            <a:r>
              <a:rPr lang="cs-CZ" sz="1900" dirty="0">
                <a:latin typeface="Helvetica Narrow" panose="020B0606020202030204" pitchFamily="34" charset="0"/>
              </a:rPr>
              <a:t>Nyní v podstatě žádná, do budoucna poměrně velká – jasná pravidla, jasné parametry, jednoznačnost</a:t>
            </a:r>
          </a:p>
          <a:p>
            <a:r>
              <a:rPr lang="cs-CZ" sz="2400" b="1" dirty="0">
                <a:latin typeface="Helvetica Narrow" panose="020B0606020202030204" pitchFamily="34" charset="0"/>
              </a:rPr>
              <a:t>Rovnost – neznamená, že všichni mají stejně, ale že odchylky jsou důvodné</a:t>
            </a:r>
          </a:p>
          <a:p>
            <a:pPr lvl="1"/>
            <a:r>
              <a:rPr lang="cs-CZ" sz="1900" dirty="0">
                <a:latin typeface="Helvetica Narrow" panose="020B0606020202030204" pitchFamily="34" charset="0"/>
              </a:rPr>
              <a:t>Zajistí nový systém díky jasným pravidlům</a:t>
            </a:r>
          </a:p>
          <a:p>
            <a:pPr lvl="1"/>
            <a:r>
              <a:rPr lang="cs-CZ" sz="1900" dirty="0">
                <a:latin typeface="Helvetica Narrow" panose="020B0606020202030204" pitchFamily="34" charset="0"/>
              </a:rPr>
              <a:t>Současný systém se tváří, že to tak je, ale praxe je jiná, ředitel školy neví často, proč; zaměstnanci už vůbec ne</a:t>
            </a: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b="1" dirty="0">
                <a:latin typeface="Helvetica Narrow" panose="020B0606020202030204" pitchFamily="34" charset="0"/>
              </a:rPr>
              <a:t>Transparentnost – jasná zákonná pravidla a meze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Dnes: pravidla </a:t>
            </a:r>
            <a:r>
              <a:rPr lang="cs-CZ" sz="1900" dirty="0">
                <a:latin typeface="Helvetica Narrow" panose="020B0606020202030204" pitchFamily="34" charset="0"/>
              </a:rPr>
              <a:t>jsou jasná, meze </a:t>
            </a:r>
            <a:r>
              <a:rPr lang="cs-CZ" sz="1900" dirty="0" smtClean="0">
                <a:latin typeface="Helvetica Narrow" panose="020B0606020202030204" pitchFamily="34" charset="0"/>
              </a:rPr>
              <a:t>poměrně </a:t>
            </a:r>
            <a:r>
              <a:rPr lang="cs-CZ" sz="1900" dirty="0">
                <a:latin typeface="Helvetica Narrow" panose="020B0606020202030204" pitchFamily="34" charset="0"/>
              </a:rPr>
              <a:t>dost volné </a:t>
            </a:r>
            <a:r>
              <a:rPr lang="cs-CZ" sz="1900" dirty="0" smtClean="0">
                <a:latin typeface="Helvetica Narrow" panose="020B0606020202030204" pitchFamily="34" charset="0"/>
              </a:rPr>
              <a:t>pro orgány státní správy.</a:t>
            </a:r>
          </a:p>
          <a:p>
            <a:pPr lvl="1"/>
            <a:r>
              <a:rPr lang="cs-CZ" sz="1900" dirty="0" smtClean="0">
                <a:latin typeface="Helvetica Narrow" panose="020B0606020202030204" pitchFamily="34" charset="0"/>
              </a:rPr>
              <a:t>Změna: jasná pravidla i jasnější meze</a:t>
            </a:r>
            <a:endParaRPr lang="cs-CZ" sz="1900" dirty="0">
              <a:solidFill>
                <a:srgbClr val="418E96"/>
              </a:solidFill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23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Co dalšího můžeme </a:t>
            </a:r>
            <a:r>
              <a:rPr lang="pt-BR" sz="2400" b="1" dirty="0" smtClean="0">
                <a:solidFill>
                  <a:srgbClr val="418E96"/>
                </a:solidFill>
                <a:latin typeface="Helvetica Narrow" panose="020B0606020202030204" pitchFamily="34" charset="0"/>
              </a:rPr>
              <a:t>očekávat?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b="1" dirty="0" smtClean="0">
                <a:latin typeface="Helvetica Narrow" panose="020B0606020202030204" pitchFamily="34" charset="0"/>
              </a:rPr>
              <a:t>Efektivnější podporu </a:t>
            </a:r>
            <a:r>
              <a:rPr lang="cs-CZ" sz="2400" b="1" dirty="0">
                <a:latin typeface="Helvetica Narrow" panose="020B0606020202030204" pitchFamily="34" charset="0"/>
              </a:rPr>
              <a:t>státních priorit – možnost zaplatit další priority státu bez další velké administrativní zátěže příjemců i těch, kdo prostředky rozdělují a </a:t>
            </a:r>
            <a:r>
              <a:rPr lang="cs-CZ" sz="2400" b="1" dirty="0" smtClean="0">
                <a:latin typeface="Helvetica Narrow" panose="020B0606020202030204" pitchFamily="34" charset="0"/>
              </a:rPr>
              <a:t>poskytují, například</a:t>
            </a:r>
          </a:p>
          <a:p>
            <a:pPr lvl="1"/>
            <a:r>
              <a:rPr lang="cs-CZ" sz="1900" b="1" dirty="0" smtClean="0">
                <a:latin typeface="Helvetica Narrow" panose="020B0606020202030204" pitchFamily="34" charset="0"/>
              </a:rPr>
              <a:t>rozhodnutí vlády o zvýšení platů zaměstnanců ve školství </a:t>
            </a:r>
            <a:br>
              <a:rPr lang="cs-CZ" sz="1900" b="1" dirty="0" smtClean="0">
                <a:latin typeface="Helvetica Narrow" panose="020B0606020202030204" pitchFamily="34" charset="0"/>
              </a:rPr>
            </a:br>
            <a:r>
              <a:rPr lang="cs-CZ" sz="1900" b="1" dirty="0" smtClean="0">
                <a:latin typeface="Helvetica Narrow" panose="020B0606020202030204" pitchFamily="34" charset="0"/>
              </a:rPr>
              <a:t>v průběhu kalendářního roku (dnes možno řešit pouze rozvojovým programem s účelovým znakem)</a:t>
            </a:r>
          </a:p>
          <a:p>
            <a:pPr lvl="1"/>
            <a:endParaRPr lang="cs-CZ" sz="1900" b="1" dirty="0" smtClean="0">
              <a:latin typeface="Helvetica Narrow" panose="020B0606020202030204" pitchFamily="34" charset="0"/>
            </a:endParaRPr>
          </a:p>
          <a:p>
            <a:pPr lvl="1"/>
            <a:endParaRPr lang="cs-CZ" sz="19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93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pl-PL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Současnost</a:t>
            </a:r>
            <a:endParaRPr lang="cs-CZ" sz="2400" b="1" dirty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>
              <a:latin typeface="Helvetica Narrow" panose="020B060602020203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latin typeface="Helvetica Narrow" panose="020B0606020202030204" pitchFamily="34" charset="0"/>
              </a:rPr>
              <a:t>Systém, který neumí zohlednit některá důležitá specifika </a:t>
            </a:r>
            <a:r>
              <a:rPr lang="cs-CZ" sz="2400" b="1" dirty="0" smtClean="0">
                <a:latin typeface="Helvetica Narrow" panose="020B0606020202030204" pitchFamily="34" charset="0"/>
              </a:rPr>
              <a:t/>
            </a:r>
            <a:br>
              <a:rPr lang="cs-CZ" sz="2400" b="1" dirty="0" smtClean="0">
                <a:latin typeface="Helvetica Narrow" panose="020B0606020202030204" pitchFamily="34" charset="0"/>
              </a:rPr>
            </a:br>
            <a:r>
              <a:rPr lang="cs-CZ" sz="2400" b="1" dirty="0" smtClean="0">
                <a:latin typeface="Helvetica Narrow" panose="020B0606020202030204" pitchFamily="34" charset="0"/>
              </a:rPr>
              <a:t>v </a:t>
            </a:r>
            <a:r>
              <a:rPr lang="cs-CZ" sz="2400" b="1" dirty="0">
                <a:latin typeface="Helvetica Narrow" panose="020B0606020202030204" pitchFamily="34" charset="0"/>
              </a:rPr>
              <a:t>jednotlivých </a:t>
            </a:r>
            <a:r>
              <a:rPr lang="cs-CZ" sz="2400" b="1" dirty="0" smtClean="0">
                <a:latin typeface="Helvetica Narrow" panose="020B0606020202030204" pitchFamily="34" charset="0"/>
              </a:rPr>
              <a:t>krajích, například:</a:t>
            </a:r>
            <a:endParaRPr lang="cs-CZ" sz="2400" b="1" dirty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rozdílnou velikostní strukturu mateřských a základních </a:t>
            </a:r>
            <a:r>
              <a:rPr lang="cs-CZ" sz="2400" dirty="0" smtClean="0">
                <a:latin typeface="Helvetica Narrow" panose="020B0606020202030204" pitchFamily="34" charset="0"/>
              </a:rPr>
              <a:t>škol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rozdílnou </a:t>
            </a:r>
            <a:r>
              <a:rPr lang="cs-CZ" sz="2400" dirty="0">
                <a:latin typeface="Helvetica Narrow" panose="020B0606020202030204" pitchFamily="34" charset="0"/>
              </a:rPr>
              <a:t>oborovou strukturu středního a vyššího odborného školství 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rozdílné procentní zastoupení žáků v základním uměleckém </a:t>
            </a:r>
            <a:r>
              <a:rPr lang="cs-CZ" sz="2400" dirty="0" smtClean="0">
                <a:latin typeface="Helvetica Narrow" panose="020B0606020202030204" pitchFamily="34" charset="0"/>
              </a:rPr>
              <a:t/>
            </a:r>
            <a:br>
              <a:rPr lang="cs-CZ" sz="2400" dirty="0" smtClean="0">
                <a:latin typeface="Helvetica Narrow" panose="020B0606020202030204" pitchFamily="34" charset="0"/>
              </a:rPr>
            </a:br>
            <a:r>
              <a:rPr lang="cs-CZ" sz="2400" dirty="0" smtClean="0">
                <a:latin typeface="Helvetica Narrow" panose="020B0606020202030204" pitchFamily="34" charset="0"/>
              </a:rPr>
              <a:t>a </a:t>
            </a:r>
            <a:r>
              <a:rPr lang="cs-CZ" sz="2400" dirty="0">
                <a:latin typeface="Helvetica Narrow" panose="020B0606020202030204" pitchFamily="34" charset="0"/>
              </a:rPr>
              <a:t>zájmovém vzdělávání </a:t>
            </a:r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rozdílné procentní zastoupení </a:t>
            </a:r>
            <a:r>
              <a:rPr lang="cs-CZ" sz="2400" dirty="0" smtClean="0">
                <a:latin typeface="Helvetica Narrow" panose="020B0606020202030204" pitchFamily="34" charset="0"/>
              </a:rPr>
              <a:t>ubytovaných v domovech mládeže a internátech 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věcné záměry vzdělávací soustavy beze změny právního předpisu</a:t>
            </a:r>
            <a:endParaRPr lang="cs-CZ" sz="2400" dirty="0">
              <a:solidFill>
                <a:srgbClr val="FF0000"/>
              </a:solidFill>
              <a:latin typeface="Helvetica Narrow" panose="020B0606020202030204" pitchFamily="34" charset="0"/>
            </a:endParaRPr>
          </a:p>
          <a:p>
            <a:endParaRPr lang="cs-CZ" sz="24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2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l-PL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Důsledky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 smtClean="0">
                <a:latin typeface="Helvetica Narrow" panose="020B0606020202030204" pitchFamily="34" charset="0"/>
              </a:rPr>
              <a:t>Velké </a:t>
            </a:r>
            <a:r>
              <a:rPr lang="cs-CZ" sz="2400" dirty="0">
                <a:latin typeface="Helvetica Narrow" panose="020B0606020202030204" pitchFamily="34" charset="0"/>
              </a:rPr>
              <a:t>rozdíly ve výši krajských normativů jak mezi SŠ tak </a:t>
            </a:r>
            <a:r>
              <a:rPr lang="cs-CZ" sz="2400" dirty="0" smtClean="0">
                <a:latin typeface="Helvetica Narrow" panose="020B0606020202030204" pitchFamily="34" charset="0"/>
              </a:rPr>
              <a:t/>
            </a:r>
            <a:br>
              <a:rPr lang="cs-CZ" sz="2400" dirty="0" smtClean="0">
                <a:latin typeface="Helvetica Narrow" panose="020B0606020202030204" pitchFamily="34" charset="0"/>
              </a:rPr>
            </a:br>
            <a:r>
              <a:rPr lang="cs-CZ" sz="2400" dirty="0" smtClean="0">
                <a:latin typeface="Helvetica Narrow" panose="020B0606020202030204" pitchFamily="34" charset="0"/>
              </a:rPr>
              <a:t>ZŠ a </a:t>
            </a:r>
            <a:r>
              <a:rPr lang="cs-CZ" sz="2400" dirty="0">
                <a:latin typeface="Helvetica Narrow" panose="020B0606020202030204" pitchFamily="34" charset="0"/>
              </a:rPr>
              <a:t>MŠ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Malá předvídatelnost pro ředitele škol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Nejsou zohledněny rozdílné nárokové složky platů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Vyšší naplněnost školy – lepší podmínky pro </a:t>
            </a:r>
            <a:r>
              <a:rPr lang="cs-CZ" sz="2400" dirty="0" err="1">
                <a:latin typeface="Helvetica Narrow" panose="020B0606020202030204" pitchFamily="34" charset="0"/>
              </a:rPr>
              <a:t>nepedagogy</a:t>
            </a: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I malé změny mohou mít zásadní vliv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Školy snižují nároky a „honí se“ za </a:t>
            </a:r>
            <a:r>
              <a:rPr lang="cs-CZ" sz="2400" dirty="0" smtClean="0">
                <a:latin typeface="Helvetica Narrow" panose="020B0606020202030204" pitchFamily="34" charset="0"/>
              </a:rPr>
              <a:t>žáky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Mnoho rozvojových a dotačních programů =&gt; nepružný systém, více administrativy </a:t>
            </a:r>
            <a:endParaRPr lang="cs-CZ" sz="19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80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Změna financování a její cíle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Více vyrovnat mezikrajové rozdíly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Oddělit objem finančních prostředků pro školy zřizované obcemi a svazky obcí od prostředků pro školy zřizované kraji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Zprůhlednit podmínky financování pro ředitele škol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Omezit přijímání žáků do oborů SŠ tzv. „za každou cenu“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Pomoci „zatraktivnit“ vzdělávání žáků v oborech, </a:t>
            </a:r>
            <a:r>
              <a:rPr lang="cs-CZ" sz="2400" dirty="0" smtClean="0">
                <a:latin typeface="Helvetica Narrow" panose="020B0606020202030204" pitchFamily="34" charset="0"/>
              </a:rPr>
              <a:t>jejichž absolventi </a:t>
            </a:r>
            <a:r>
              <a:rPr lang="cs-CZ" sz="2400" dirty="0">
                <a:latin typeface="Helvetica Narrow" panose="020B0606020202030204" pitchFamily="34" charset="0"/>
              </a:rPr>
              <a:t>mají velkou šanci uspět na trhu práce</a:t>
            </a:r>
            <a:endParaRPr lang="cs-CZ" sz="19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97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1043608" y="1340768"/>
            <a:ext cx="7560840" cy="5112568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pt-BR" sz="2400" b="1" dirty="0">
                <a:solidFill>
                  <a:srgbClr val="418E96"/>
                </a:solidFill>
                <a:latin typeface="Helvetica Narrow" panose="020B0606020202030204" pitchFamily="34" charset="0"/>
              </a:rPr>
              <a:t>Základní principy nového financování</a:t>
            </a:r>
            <a:endParaRPr lang="cs-CZ" sz="2400" b="1" dirty="0" smtClean="0">
              <a:solidFill>
                <a:srgbClr val="418E96"/>
              </a:solidFill>
              <a:latin typeface="Helvetica Narrow" panose="020B0606020202030204" pitchFamily="34" charset="0"/>
            </a:endParaRPr>
          </a:p>
          <a:p>
            <a:pPr marL="0" indent="0">
              <a:buNone/>
            </a:pPr>
            <a:endParaRPr lang="cs-CZ" sz="2400" dirty="0" smtClean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Netýká se soukromých a církevních škol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Nemění se celý systém</a:t>
            </a:r>
          </a:p>
          <a:p>
            <a:r>
              <a:rPr lang="cs-CZ" sz="2400" dirty="0" smtClean="0">
                <a:latin typeface="Helvetica Narrow" panose="020B0606020202030204" pitchFamily="34" charset="0"/>
              </a:rPr>
              <a:t>Zásadní změna financování </a:t>
            </a:r>
            <a:r>
              <a:rPr lang="cs-CZ" sz="2400" dirty="0">
                <a:latin typeface="Helvetica Narrow" panose="020B0606020202030204" pitchFamily="34" charset="0"/>
              </a:rPr>
              <a:t>pedagogické práce ve vybraných druzích škol a </a:t>
            </a:r>
            <a:r>
              <a:rPr lang="cs-CZ" sz="2400" dirty="0" smtClean="0">
                <a:latin typeface="Helvetica Narrow" panose="020B0606020202030204" pitchFamily="34" charset="0"/>
              </a:rPr>
              <a:t>ve školních družinách</a:t>
            </a:r>
            <a:endParaRPr lang="cs-CZ" sz="2400" dirty="0">
              <a:latin typeface="Helvetica Narrow" panose="020B0606020202030204" pitchFamily="34" charset="0"/>
            </a:endParaRPr>
          </a:p>
          <a:p>
            <a:r>
              <a:rPr lang="cs-CZ" sz="2400" dirty="0">
                <a:latin typeface="Helvetica Narrow" panose="020B0606020202030204" pitchFamily="34" charset="0"/>
              </a:rPr>
              <a:t>Nepedagogická práce – normativy na </a:t>
            </a:r>
            <a:r>
              <a:rPr lang="cs-CZ" sz="2400" dirty="0" smtClean="0">
                <a:latin typeface="Helvetica Narrow" panose="020B0606020202030204" pitchFamily="34" charset="0"/>
              </a:rPr>
              <a:t>školu (ředitelství), další pracoviště </a:t>
            </a:r>
            <a:r>
              <a:rPr lang="cs-CZ" sz="2400" dirty="0">
                <a:latin typeface="Helvetica Narrow" panose="020B0606020202030204" pitchFamily="34" charset="0"/>
              </a:rPr>
              <a:t>a třídu – zohlednění spolupráce obcí (svazky obcí)</a:t>
            </a:r>
          </a:p>
          <a:p>
            <a:r>
              <a:rPr lang="cs-CZ" sz="2400" dirty="0">
                <a:latin typeface="Helvetica Narrow" panose="020B0606020202030204" pitchFamily="34" charset="0"/>
              </a:rPr>
              <a:t>Přesnější vymezení rezervy pro </a:t>
            </a:r>
            <a:r>
              <a:rPr lang="cs-CZ" sz="2400" dirty="0" smtClean="0">
                <a:latin typeface="Helvetica Narrow" panose="020B0606020202030204" pitchFamily="34" charset="0"/>
              </a:rPr>
              <a:t>krajské úřady</a:t>
            </a:r>
            <a:endParaRPr lang="cs-CZ" sz="2400" dirty="0">
              <a:latin typeface="Helvetica Narrow" panose="020B0606020202030204" pitchFamily="34" charset="0"/>
            </a:endParaRPr>
          </a:p>
          <a:p>
            <a:endParaRPr lang="cs-CZ" sz="1900" dirty="0">
              <a:latin typeface="Helvetica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49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</TotalTime>
  <Words>1150</Words>
  <Application>Microsoft Office PowerPoint</Application>
  <PresentationFormat>Předvádění na obrazovce (4:3)</PresentationFormat>
  <Paragraphs>251</Paragraphs>
  <Slides>34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Helvetica Narrow</vt:lpstr>
      <vt:lpstr>Motiv systému Office</vt:lpstr>
      <vt:lpstr>List</vt:lpstr>
      <vt:lpstr>Změny financování  regionálního školství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Cahová Lenka</cp:lastModifiedBy>
  <cp:revision>168</cp:revision>
  <cp:lastPrinted>2017-10-24T12:34:06Z</cp:lastPrinted>
  <dcterms:created xsi:type="dcterms:W3CDTF">2013-10-09T10:41:53Z</dcterms:created>
  <dcterms:modified xsi:type="dcterms:W3CDTF">2017-11-03T15:40:46Z</dcterms:modified>
</cp:coreProperties>
</file>